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6858000" cy="9144000"/>
  <p:embeddedFontLst>
    <p:embeddedFont>
      <p:font typeface="Bebas Neue" panose="020B0606020202050201" pitchFamily="34" charset="0"/>
      <p:regular r:id="rId37"/>
    </p:embeddedFont>
    <p:embeddedFont>
      <p:font typeface="David" panose="020E0502060401010101" pitchFamily="34" charset="-79"/>
      <p:regular r:id="rId38"/>
      <p:bold r:id="rId39"/>
    </p:embeddedFont>
    <p:embeddedFont>
      <p:font typeface="Karla" pitchFamily="2" charset="0"/>
      <p:regular r:id="rId40"/>
      <p:bold r:id="rId41"/>
      <p:italic r:id="rId42"/>
      <p:boldItalic r:id="rId43"/>
    </p:embeddedFont>
    <p:embeddedFont>
      <p:font typeface="Nunito Sans" pitchFamily="2" charset="0"/>
      <p:regular r:id="rId44"/>
      <p:bold r:id="rId45"/>
      <p:italic r:id="rId46"/>
      <p:boldItalic r:id="rId47"/>
    </p:embeddedFont>
    <p:embeddedFont>
      <p:font typeface="Poppins" panose="00000500000000000000" pitchFamily="2" charset="0"/>
      <p:regular r:id="rId48"/>
      <p:bold r:id="rId49"/>
      <p:italic r:id="rId50"/>
      <p:boldItalic r:id="rId51"/>
    </p:embeddedFont>
    <p:embeddedFont>
      <p:font typeface="Tahoma" panose="020B0604030504040204" pitchFamily="3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8961E0-76A1-4936-82D6-98394B6EB577}">
  <a:tblStyle styleId="{1B8961E0-76A1-4936-82D6-98394B6EB57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hutterstock.com/image-vector/vector-illustration-water-tap-earth-globe-603718793"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rive.google.com/file/d/1u84wlHo1hhKlZgXyuBV3jwXzvrXQhV6L/view?usp=drive_lin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presentation/d/11YhMEq2RgK1g8VAczISp0_Y2PvpkqlwLUAEzQeEykgE/edit?usp=shar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document/d/1iMyUisy2zkhFSyxfNyb-c03Rt0v3kjLRNNQhzGOgfJk/edi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ourworldindata.org/water-use-stress#water-withdrawals-per-capita"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ourworldindata.org/grapher/annual-freshwater-withdrawals"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ourworldindata.org/grapher/annual-freshwater-withdrawals?tab=chart&amp;country=USA~IND~CHN~ISR"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ourworldindata.org/grapher/water-withdrawals-per-capita?tab=chart&amp;country=USA~IND~ISR~CHN"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ixabay.com/photos/water-water-drop-ripples-wave-92106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stwww1.weizmann.ac.il/blueplanet/?p=6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twww1.weizmann.ac.il/blueplanet/?p=6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zman.co.il/358052/popup/"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lo.cet.ac.il/player/?document=2cc820bd-73df-494d-b439-1b13c3ec2130&amp;language=h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omny.fm/shows/ehadbeyom/7b89b1e7-340d-4703-9555-aef90151e35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ww.haaretz.co.il/nature/2023-09-05/ty-article-magazine/.premium/0000018a-654b-d9af-a7db-6fef85740000" TargetMode="External"/><Relationship Id="rId5" Type="http://schemas.openxmlformats.org/officeDocument/2006/relationships/hyperlink" Target="https://fs.knesset.gov.il/globaldocs/MMM/216f9ac6-6913-eb11-811a-00155d0af32a/2_216f9ac6-6913-eb11-811a-00155d0af32a_11_18014.pdf" TargetMode="External"/><Relationship Id="rId4" Type="http://schemas.openxmlformats.org/officeDocument/2006/relationships/hyperlink" Target="https://davidson.weizmann.ac.il/online/sciencenews/%D7%94%D7%91%D7%A6%D7%95%D7%A8%D7%AA-%D7%91%D7%90%D7%A8%D7%A6%D7%95%D7%AA-%D7%94%D7%91%D7%A8%D7%99%D7%AA-%E2%80%93-%D7%94%D7%97%D7%9E%D7%95%D7%A8%D7%94-%D7%91%D7%99%D7%95%D7%AA%D7%A8-%D7%9E%D7%96%D7%94-1200-%D7%A9%D7%A0%D7%94"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C65iqOSCZOY"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avidson.weizmann.ac.il/online/askexpert/general_know/%D7%90%D7%99%D7%9A-%D7%A0%D7%95%D7%A6%D7%A8%D7%99%D7%9D-%D7%A2%D7%A0%D7%A0%D7%99%D7%9D-%D7%90%D7%95%D7%93%D7%9C%D7%99%D7%94"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avidson.weizmann.ac.il/online/maagarmada/earth_sci/%D7%9E%D7%93%D7%91%D7%A8-%D7%91%D7%A6%D7%9C-%D7%92%D7%A9%D7%9D"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ims.gov.il/he/node/2099"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2030.builders/world-water-da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2030.builders/world-water-da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cs.google.com/presentation/d/11YhMEq2RgK1g8VAczISp0_Y2PvpkqlwLUAEzQeEykgE/edit?usp=sharin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680a1372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680a1372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https://www.shutterstock.com/image-vector/vector-illustration-water-tap-earth-globe-603718793</a:t>
            </a:r>
            <a:endParaRPr/>
          </a:p>
          <a:p>
            <a:pPr marL="0" lvl="0" indent="0" algn="r" rtl="1">
              <a:spcBef>
                <a:spcPts val="0"/>
              </a:spcBef>
              <a:spcAft>
                <a:spcPts val="0"/>
              </a:spcAft>
              <a:buNone/>
            </a:pPr>
            <a:r>
              <a:rPr lang="en"/>
              <a:t> 22.3 זה יום המים הבינ"ל</a:t>
            </a:r>
            <a:endParaRPr/>
          </a:p>
          <a:p>
            <a:pPr marL="0" lvl="0" indent="0" algn="r" rtl="1">
              <a:spcBef>
                <a:spcPts val="0"/>
              </a:spcBef>
              <a:spcAft>
                <a:spcPts val="0"/>
              </a:spcAft>
              <a:buNone/>
            </a:pPr>
            <a:endParaRPr/>
          </a:p>
          <a:p>
            <a:pPr marL="0" lvl="0" indent="0" algn="r" rtl="1">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7c54452b0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g27c54452b0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כמו שראינו צריכת המים של כולנו מורכבת גם מהצריכה האישית הגלויה וגם מהצריכה הסמויה (למשל המים שנחוצים למזון ולייצור המוצרים שהאדם צורך). בשיעור היום נתמקד בצריכה האישית/משפחתית (ביחידה "הכדור הרעב" נדבר גם על צריכה המים של המזון שלנו).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7c54452b0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27c54452b01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u="sng">
                <a:solidFill>
                  <a:schemeClr val="hlink"/>
                </a:solidFill>
                <a:hlinkClick r:id="rId3"/>
              </a:rPr>
              <a:t>לינק לחשבון מים לדוגמה</a:t>
            </a:r>
            <a:endParaRPr/>
          </a:p>
          <a:p>
            <a:pPr marL="457200" lvl="0" indent="-298450" algn="r" rtl="1">
              <a:spcBef>
                <a:spcPts val="0"/>
              </a:spcBef>
              <a:spcAft>
                <a:spcPts val="0"/>
              </a:spcAft>
              <a:buClr>
                <a:schemeClr val="dk1"/>
              </a:buClr>
              <a:buSzPts val="1100"/>
              <a:buFont typeface="Calibri"/>
              <a:buChar char="●"/>
            </a:pPr>
            <a:r>
              <a:rPr lang="en">
                <a:solidFill>
                  <a:schemeClr val="dk1"/>
                </a:solidFill>
              </a:rPr>
              <a:t>חשבון המים בישראל מורכב מחיוב בגין המים שצרכת באופן פרטי ביחידת הדיור בה מותקן מד המים (מד מים משויך)  וכן מ</a:t>
            </a:r>
            <a:r>
              <a:rPr lang="en" b="1">
                <a:solidFill>
                  <a:schemeClr val="dk1"/>
                </a:solidFill>
              </a:rPr>
              <a:t>הצריכה המשותפת</a:t>
            </a:r>
            <a:r>
              <a:rPr lang="en">
                <a:solidFill>
                  <a:schemeClr val="dk1"/>
                </a:solidFill>
              </a:rPr>
              <a:t> (הפרשי מדידה), במידה והנך מתגורר בבניין משותף. </a:t>
            </a:r>
            <a:endParaRPr>
              <a:solidFill>
                <a:schemeClr val="dk1"/>
              </a:solidFill>
            </a:endParaRPr>
          </a:p>
          <a:p>
            <a:pPr marL="457200" lvl="0" indent="-298450" algn="r" rtl="1">
              <a:spcBef>
                <a:spcPts val="0"/>
              </a:spcBef>
              <a:spcAft>
                <a:spcPts val="0"/>
              </a:spcAft>
              <a:buClr>
                <a:schemeClr val="dk1"/>
              </a:buClr>
              <a:buSzPts val="1100"/>
              <a:buChar char="●"/>
            </a:pPr>
            <a:r>
              <a:rPr lang="en">
                <a:solidFill>
                  <a:schemeClr val="dk1"/>
                </a:solidFill>
              </a:rPr>
              <a:t>תעריפי המים נקבעים ע"י הרשות הממשלתית למים וביוב והינם אחידים בכל ארץ. </a:t>
            </a:r>
            <a:endParaRPr>
              <a:solidFill>
                <a:schemeClr val="dk1"/>
              </a:solidFill>
            </a:endParaRPr>
          </a:p>
          <a:p>
            <a:pPr marL="457200" lvl="0" indent="-298450" algn="r" rtl="1">
              <a:spcBef>
                <a:spcPts val="0"/>
              </a:spcBef>
              <a:spcAft>
                <a:spcPts val="0"/>
              </a:spcAft>
              <a:buClr>
                <a:schemeClr val="dk1"/>
              </a:buClr>
              <a:buSzPts val="1100"/>
              <a:buChar char="●"/>
            </a:pPr>
            <a:r>
              <a:rPr lang="en">
                <a:solidFill>
                  <a:schemeClr val="dk1"/>
                </a:solidFill>
              </a:rPr>
              <a:t>תעריפי המים מדורגים לפי כמות הצריכה לנפש: עד 7 מ"ק לחודשיים לנפש נקבע תעריף נמוך ומעל 7 מ"ק לחודשיים לנפש נקבע תעריף גבוה. תעריפי המים משתנים מעת לעת ע"י הרשות הממשלתית למים וביוב.</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7c54452b0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27c54452b01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אפשר לשאול את התלמידים: האם אפשר לדעת כמה אנשים יש במשפחה שזה הגרף צריכה שלהם? (לא) מה אפשר לדעת על אופי המגורים שלהם? (בית פרטי כי אין צריכה משותפת). </a:t>
            </a:r>
            <a:endParaRPr/>
          </a:p>
          <a:p>
            <a:pPr marL="0" lvl="0" indent="0" algn="r" rtl="1">
              <a:lnSpc>
                <a:spcPct val="100000"/>
              </a:lnSpc>
              <a:spcBef>
                <a:spcPts val="0"/>
              </a:spcBef>
              <a:spcAft>
                <a:spcPts val="0"/>
              </a:spcAft>
              <a:buSzPts val="1100"/>
              <a:buNone/>
            </a:pPr>
            <a:r>
              <a:rPr lang="en"/>
              <a:t>בהינתן שזו צריכה של משפחה עם 5 נפשות - כמה קו"ב בממוצע משתמשים לנפש במשפחה הזו? 32.6/5 = 6.52 קו"ב שזה פחות מההקצבה של התעריף המוזל. </a:t>
            </a:r>
            <a:endParaRPr/>
          </a:p>
          <a:p>
            <a:pPr marL="0" lvl="0" indent="0" algn="r" rtl="1">
              <a:lnSpc>
                <a:spcPct val="100000"/>
              </a:lnSpc>
              <a:spcBef>
                <a:spcPts val="0"/>
              </a:spcBef>
              <a:spcAft>
                <a:spcPts val="0"/>
              </a:spcAft>
              <a:buSzPts val="1100"/>
              <a:buNone/>
            </a:pPr>
            <a:endParaRPr/>
          </a:p>
          <a:p>
            <a:pPr marL="0" lvl="0" indent="0" algn="r" rtl="1">
              <a:lnSpc>
                <a:spcPct val="100000"/>
              </a:lnSpc>
              <a:spcBef>
                <a:spcPts val="0"/>
              </a:spcBef>
              <a:spcAft>
                <a:spcPts val="0"/>
              </a:spcAft>
              <a:buSzPts val="1100"/>
              <a:buNone/>
            </a:pPr>
            <a:r>
              <a:rPr lang="en"/>
              <a:t>*צריכה משותפת - הכוונה של בניין</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7c54452b01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7c54452b01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u="sng">
                <a:solidFill>
                  <a:schemeClr val="hlink"/>
                </a:solidFill>
                <a:hlinkClick r:id="rId3"/>
              </a:rPr>
              <a:t>לינק למצגת שיתופית</a:t>
            </a:r>
            <a:r>
              <a:rPr lang="en"/>
              <a:t> בה התלמידים ישמרו את התמונות של מדי המים.  </a:t>
            </a:r>
            <a:endParaRPr/>
          </a:p>
          <a:p>
            <a:pPr marL="0" lvl="0" indent="0" algn="r" rtl="1">
              <a:spcBef>
                <a:spcPts val="0"/>
              </a:spcBef>
              <a:spcAft>
                <a:spcPts val="0"/>
              </a:spcAft>
              <a:buNone/>
            </a:pPr>
            <a:r>
              <a:rPr lang="en"/>
              <a:t>סיכום: שימוש במים נקבע בכמה רמות - גם צריכה לנפש וגם צריכה למדינה. </a:t>
            </a:r>
            <a:br>
              <a:rPr lang="en"/>
            </a:br>
            <a:r>
              <a:rPr lang="en"/>
              <a:t>בהמשך נתייחס לחשיבות של התייחסות לשימוש במים ב- 2 הרמות האלו.</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8506fab0a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g28506fab0ae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אחרי שהתמקדנו בשימוש המים ברמה הביתית או העירונית שלנו. בקשו מהתלמידים לשער - האם הגרף הזה נכון לכל מקום בעולם? נסו להעלות טיעונים לחזק את התשובה שלכם.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ניתן לרמוז להם לחשוב על מדינות שונות ברחבי העולם - באפריקה, באסיה, באמריקה.</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680a137242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g2680a137242_0_8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במדינות מפותחות המים הנמשכים מהמקורות מופצים לציבור ולמגזרי המשק באופן שונה ממדינות מתפתחות. הביטוי המובהק ביותר של התופעה הזאת הוא משיכת מים גבוהה לצורכי חקלאות במדינות מתפתחות לעומת</a:t>
            </a:r>
            <a:r>
              <a:rPr lang="en" sz="1200">
                <a:solidFill>
                  <a:schemeClr val="dk1"/>
                </a:solidFill>
                <a:latin typeface="Calibri"/>
                <a:ea typeface="Calibri"/>
                <a:cs typeface="Calibri"/>
                <a:sym typeface="Calibri"/>
              </a:rPr>
              <a:t> </a:t>
            </a:r>
            <a:r>
              <a:rPr lang="en" sz="1200" b="0" i="0" u="none">
                <a:solidFill>
                  <a:schemeClr val="dk1"/>
                </a:solidFill>
                <a:latin typeface="Calibri"/>
                <a:ea typeface="Calibri"/>
                <a:cs typeface="Calibri"/>
                <a:sym typeface="Calibri"/>
              </a:rPr>
              <a:t>משיכת מים גבוהה לצורכי תעשייה במדינות מפותחות. </a:t>
            </a:r>
            <a:endParaRPr sz="1200" b="0" i="0" u="none">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הן למדינות המתפתחות והן למדינות המפותחות יש בעיות סביבתיות שניתן לייחס לעיור (מעבר למגורים בערים גדולות), אולם נושאים אלו מבוססים מאוד על הזמינות של עושר וגורמים כלכליים אחרים של שלטון מקומי וממשלות לאומיות.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3"/>
              </a:rPr>
              <a:t>דף מידע ועבודה לתלמידים </a:t>
            </a:r>
            <a:r>
              <a:rPr lang="en" sz="1200">
                <a:solidFill>
                  <a:schemeClr val="dk1"/>
                </a:solidFill>
                <a:latin typeface="Calibri"/>
                <a:ea typeface="Calibri"/>
                <a:cs typeface="Calibri"/>
                <a:sym typeface="Calibri"/>
              </a:rPr>
              <a:t>על ההבדלים בשימוש במים בין מדינות מפותחות ומתפתחות (כולל גם הסבר על המושגים מדינות מפותחות ומתפתחות).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הזכירו לתלמידים שבפרק 1 דנו במצבים שונים של בצורת וזיהום ברחבי העולם.</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680a137242_0_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g2680a137242_0_9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הגדרות המושגים (ניתן לכתוב במחברת)</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a:t>
            </a:r>
            <a:r>
              <a:rPr lang="en" sz="1200">
                <a:solidFill>
                  <a:schemeClr val="dk1"/>
                </a:solidFill>
                <a:latin typeface="Calibri"/>
                <a:ea typeface="Calibri"/>
                <a:cs typeface="Calibri"/>
                <a:sym typeface="Calibri"/>
              </a:rPr>
              <a:t>צריכת</a:t>
            </a:r>
            <a:r>
              <a:rPr lang="en" sz="1200" b="0" i="0" u="none">
                <a:solidFill>
                  <a:schemeClr val="dk1"/>
                </a:solidFill>
                <a:latin typeface="Calibri"/>
                <a:ea typeface="Calibri"/>
                <a:cs typeface="Calibri"/>
                <a:sym typeface="Calibri"/>
              </a:rPr>
              <a:t> מים כוללת" (total water withdrawal) </a:t>
            </a:r>
            <a:r>
              <a:rPr lang="en" sz="1200" b="0" i="0" u="none">
                <a:solidFill>
                  <a:srgbClr val="1A1919"/>
                </a:solidFill>
                <a:latin typeface="Calibri"/>
                <a:ea typeface="Calibri"/>
                <a:cs typeface="Calibri"/>
                <a:sym typeface="Calibri"/>
              </a:rPr>
              <a:t>היא נפח המים הכולל שמוציאים ממקור המים (בשאיבה או בדרך אחרת) לשימוש של בני אדם.</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8506fab0a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g28506fab0ae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rgbClr val="1A1919"/>
                </a:solidFill>
                <a:latin typeface="Calibri"/>
                <a:ea typeface="Calibri"/>
                <a:cs typeface="Calibri"/>
                <a:sym typeface="Calibri"/>
              </a:rPr>
              <a:t>מדוע חשוב להשתמש בשני המדדים? (קישור לגרפים המקוריים נמצא כאן למטה וישירות על תמונות הגרפים)</a:t>
            </a:r>
            <a:endParaRPr sz="1200">
              <a:solidFill>
                <a:srgbClr val="1A1919"/>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i="0" u="none">
                <a:solidFill>
                  <a:srgbClr val="1A1919"/>
                </a:solidFill>
                <a:latin typeface="Calibri"/>
                <a:ea typeface="Calibri"/>
                <a:cs typeface="Calibri"/>
                <a:sym typeface="Calibri"/>
              </a:rPr>
              <a:t>חשוב לבחון את שני המדדים כי צריכת מים לנפש מאפשרת השוואה בין קבוצות (במקרה הזה מדינות) </a:t>
            </a:r>
            <a:r>
              <a:rPr lang="en" sz="1200">
                <a:solidFill>
                  <a:srgbClr val="1A1919"/>
                </a:solidFill>
                <a:latin typeface="Calibri"/>
                <a:ea typeface="Calibri"/>
                <a:cs typeface="Calibri"/>
                <a:sym typeface="Calibri"/>
              </a:rPr>
              <a:t>ש</a:t>
            </a:r>
            <a:r>
              <a:rPr lang="en" sz="1200" i="0" u="none">
                <a:solidFill>
                  <a:srgbClr val="1A1919"/>
                </a:solidFill>
                <a:latin typeface="Calibri"/>
                <a:ea typeface="Calibri"/>
                <a:cs typeface="Calibri"/>
                <a:sym typeface="Calibri"/>
              </a:rPr>
              <a:t>משתמשות במאגרי מים ציבוריים (במקרה הזה מאגרי המים המתוקים בעולם) לאורך זמן. השוואת צריכת מים לנפש </a:t>
            </a:r>
            <a:r>
              <a:rPr lang="en" sz="1200">
                <a:solidFill>
                  <a:srgbClr val="1A1919"/>
                </a:solidFill>
                <a:latin typeface="Calibri"/>
                <a:ea typeface="Calibri"/>
                <a:cs typeface="Calibri"/>
                <a:sym typeface="Calibri"/>
              </a:rPr>
              <a:t>מאפשרת </a:t>
            </a:r>
            <a:r>
              <a:rPr lang="en" sz="1200" i="0" u="none">
                <a:solidFill>
                  <a:srgbClr val="1A1919"/>
                </a:solidFill>
                <a:latin typeface="Calibri"/>
                <a:ea typeface="Calibri"/>
                <a:cs typeface="Calibri"/>
                <a:sym typeface="Calibri"/>
              </a:rPr>
              <a:t>לנו לראות </a:t>
            </a:r>
            <a:r>
              <a:rPr lang="en" sz="1200">
                <a:solidFill>
                  <a:srgbClr val="1A1919"/>
                </a:solidFill>
                <a:latin typeface="Calibri"/>
                <a:ea typeface="Calibri"/>
                <a:cs typeface="Calibri"/>
                <a:sym typeface="Calibri"/>
              </a:rPr>
              <a:t>היכן</a:t>
            </a:r>
            <a:r>
              <a:rPr lang="en" sz="1200" i="0" u="none">
                <a:solidFill>
                  <a:srgbClr val="1A1919"/>
                </a:solidFill>
                <a:latin typeface="Calibri"/>
                <a:ea typeface="Calibri"/>
                <a:cs typeface="Calibri"/>
                <a:sym typeface="Calibri"/>
              </a:rPr>
              <a:t> לאנשים יש גישה </a:t>
            </a:r>
            <a:r>
              <a:rPr lang="en" sz="1200">
                <a:solidFill>
                  <a:srgbClr val="1A1919"/>
                </a:solidFill>
                <a:latin typeface="Calibri"/>
                <a:ea typeface="Calibri"/>
                <a:cs typeface="Calibri"/>
                <a:sym typeface="Calibri"/>
              </a:rPr>
              <a:t>לכמות מועטה של</a:t>
            </a:r>
            <a:r>
              <a:rPr lang="en" sz="1200" i="0" u="none">
                <a:solidFill>
                  <a:srgbClr val="1A1919"/>
                </a:solidFill>
                <a:latin typeface="Calibri"/>
                <a:ea typeface="Calibri"/>
                <a:cs typeface="Calibri"/>
                <a:sym typeface="Calibri"/>
              </a:rPr>
              <a:t> מים (האנשים אולי צמאים?),</a:t>
            </a:r>
            <a:br>
              <a:rPr lang="en" sz="1200" i="0" u="none">
                <a:solidFill>
                  <a:srgbClr val="1A1919"/>
                </a:solidFill>
                <a:latin typeface="Calibri"/>
                <a:ea typeface="Calibri"/>
                <a:cs typeface="Calibri"/>
                <a:sym typeface="Calibri"/>
              </a:rPr>
            </a:br>
            <a:r>
              <a:rPr lang="en" sz="1200" i="0" u="none">
                <a:solidFill>
                  <a:srgbClr val="1A1919"/>
                </a:solidFill>
                <a:latin typeface="Calibri"/>
                <a:ea typeface="Calibri"/>
                <a:cs typeface="Calibri"/>
                <a:sym typeface="Calibri"/>
              </a:rPr>
              <a:t>ו</a:t>
            </a:r>
            <a:r>
              <a:rPr lang="en" sz="1200">
                <a:solidFill>
                  <a:srgbClr val="1A1919"/>
                </a:solidFill>
                <a:latin typeface="Calibri"/>
                <a:ea typeface="Calibri"/>
                <a:cs typeface="Calibri"/>
                <a:sym typeface="Calibri"/>
              </a:rPr>
              <a:t>היכן</a:t>
            </a:r>
            <a:r>
              <a:rPr lang="en" sz="1200" i="0" u="none">
                <a:solidFill>
                  <a:srgbClr val="1A1919"/>
                </a:solidFill>
                <a:latin typeface="Calibri"/>
                <a:ea typeface="Calibri"/>
                <a:cs typeface="Calibri"/>
                <a:sym typeface="Calibri"/>
              </a:rPr>
              <a:t> לאנשים יש גישה ל</a:t>
            </a:r>
            <a:r>
              <a:rPr lang="en" sz="1200">
                <a:solidFill>
                  <a:srgbClr val="1A1919"/>
                </a:solidFill>
                <a:latin typeface="Calibri"/>
                <a:ea typeface="Calibri"/>
                <a:cs typeface="Calibri"/>
                <a:sym typeface="Calibri"/>
              </a:rPr>
              <a:t>כמות גדולה של מים</a:t>
            </a:r>
            <a:r>
              <a:rPr lang="en" sz="1200" i="0" u="none">
                <a:solidFill>
                  <a:srgbClr val="1A1919"/>
                </a:solidFill>
                <a:latin typeface="Calibri"/>
                <a:ea typeface="Calibri"/>
                <a:cs typeface="Calibri"/>
                <a:sym typeface="Calibri"/>
              </a:rPr>
              <a:t> (אולי </a:t>
            </a:r>
            <a:r>
              <a:rPr lang="en" sz="1200">
                <a:solidFill>
                  <a:srgbClr val="1A1919"/>
                </a:solidFill>
                <a:latin typeface="Calibri"/>
                <a:ea typeface="Calibri"/>
                <a:cs typeface="Calibri"/>
                <a:sym typeface="Calibri"/>
              </a:rPr>
              <a:t>בזבזנות?). </a:t>
            </a:r>
            <a:r>
              <a:rPr lang="en" sz="1200" i="0" u="none">
                <a:solidFill>
                  <a:srgbClr val="1A1919"/>
                </a:solidFill>
                <a:latin typeface="Calibri"/>
                <a:ea typeface="Calibri"/>
                <a:cs typeface="Calibri"/>
                <a:sym typeface="Calibri"/>
              </a:rPr>
              <a:t>לעומת זאת, לפעמים חשוב לנו להבין דווקא את נפח הצריכה הכוללת. זה מראה אלו מדינות נהנות יותר מהגישה למשאב החשוב הזה.</a:t>
            </a:r>
            <a:br>
              <a:rPr lang="en" sz="1200" i="0" u="none">
                <a:solidFill>
                  <a:srgbClr val="1A1919"/>
                </a:solidFill>
                <a:latin typeface="Calibri"/>
                <a:ea typeface="Calibri"/>
                <a:cs typeface="Calibri"/>
                <a:sym typeface="Calibri"/>
              </a:rPr>
            </a:br>
            <a:r>
              <a:rPr lang="en" sz="1200" i="0" u="none">
                <a:solidFill>
                  <a:srgbClr val="1A1919"/>
                </a:solidFill>
                <a:latin typeface="Calibri"/>
                <a:ea typeface="Calibri"/>
                <a:cs typeface="Calibri"/>
                <a:sym typeface="Calibri"/>
              </a:rPr>
              <a:t>*תשובות לשאלות הבאות במדריך למורה:</a:t>
            </a:r>
            <a:endParaRPr sz="1200">
              <a:solidFill>
                <a:srgbClr val="1A1919"/>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i="0" u="none">
                <a:solidFill>
                  <a:schemeClr val="dk1"/>
                </a:solidFill>
                <a:latin typeface="Calibri"/>
                <a:ea typeface="Calibri"/>
                <a:cs typeface="Calibri"/>
                <a:sym typeface="Calibri"/>
              </a:rPr>
              <a:t>שאלו את התלמידים (שאלות הבנה):</a:t>
            </a:r>
            <a:endParaRPr sz="1200" i="0" u="none">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מה ההבדל בין צריכת מים כוללת לפי מדינה ובין צריכת מים לנפש? </a:t>
            </a:r>
            <a:br>
              <a:rPr lang="en" sz="1200" i="0" u="none">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t>
            </a:r>
            <a:r>
              <a:rPr lang="en" sz="1200" i="0" u="none">
                <a:solidFill>
                  <a:schemeClr val="dk1"/>
                </a:solidFill>
                <a:latin typeface="Calibri"/>
                <a:ea typeface="Calibri"/>
                <a:cs typeface="Calibri"/>
                <a:sym typeface="Calibri"/>
              </a:rPr>
              <a:t>אילו מדינות מושכות יותר מים (למשל, ארה"ב, הודו וסין - מדינות עם אוכלוסיות גדולות). </a:t>
            </a:r>
            <a:br>
              <a:rPr lang="en" sz="1200" i="0" u="none">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t>
            </a:r>
            <a:r>
              <a:rPr lang="en" sz="1200" i="0" u="none">
                <a:solidFill>
                  <a:schemeClr val="dk1"/>
                </a:solidFill>
                <a:latin typeface="Calibri"/>
                <a:ea typeface="Calibri"/>
                <a:cs typeface="Calibri"/>
                <a:sym typeface="Calibri"/>
              </a:rPr>
              <a:t> באילו מדינות משיכת המים לנפש גבוהה יותר (למשל, ארה"ב, קנדה, קזחסטן ופקיסטן). </a:t>
            </a:r>
            <a:endParaRPr sz="1200" i="0" u="none">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8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i="0" u="none">
                <a:solidFill>
                  <a:schemeClr val="dk1"/>
                </a:solidFill>
                <a:latin typeface="Calibri"/>
                <a:ea typeface="Calibri"/>
                <a:cs typeface="Calibri"/>
                <a:sym typeface="Calibri"/>
              </a:rPr>
              <a:t>שאלות לדיון: </a:t>
            </a:r>
            <a:endParaRPr sz="1200" i="0" u="none">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r>
              <a:rPr lang="en" sz="1200" i="0" u="none">
                <a:solidFill>
                  <a:schemeClr val="dk1"/>
                </a:solidFill>
                <a:latin typeface="Calibri"/>
                <a:ea typeface="Calibri"/>
                <a:cs typeface="Calibri"/>
                <a:sym typeface="Calibri"/>
              </a:rPr>
              <a:t>למה יש הבדלים בין המדינות? </a:t>
            </a:r>
            <a:endParaRPr sz="1200" i="0" u="none">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r>
              <a:rPr lang="en" sz="1200" i="0" u="none">
                <a:solidFill>
                  <a:schemeClr val="dk1"/>
                </a:solidFill>
                <a:latin typeface="Calibri"/>
                <a:ea typeface="Calibri"/>
                <a:cs typeface="Calibri"/>
                <a:sym typeface="Calibri"/>
              </a:rPr>
              <a:t>שימו לב שארה"ב נמצאת בשתי הקטגוריות. מה זה אומר עליה?</a:t>
            </a:r>
            <a:endParaRPr sz="1200" i="0" u="none">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800"/>
              <a:buFont typeface="Arial"/>
              <a:buNone/>
            </a:pPr>
            <a:r>
              <a:rPr lang="en" sz="1200">
                <a:solidFill>
                  <a:schemeClr val="dk1"/>
                </a:solidFill>
                <a:latin typeface="Calibri"/>
                <a:ea typeface="Calibri"/>
                <a:cs typeface="Calibri"/>
                <a:sym typeface="Calibri"/>
              </a:rPr>
              <a:t>- מדוע חשוב להשתמש בשני המדדים?</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3"/>
              </a:rPr>
              <a:t>מקור גרף צריכת מים לנפש Ourworld in data</a:t>
            </a:r>
            <a:r>
              <a:rPr lang="en" sz="1200">
                <a:solidFill>
                  <a:schemeClr val="dk1"/>
                </a:solidFill>
                <a:latin typeface="Calibri"/>
                <a:ea typeface="Calibri"/>
                <a:cs typeface="Calibri"/>
                <a:sym typeface="Calibri"/>
              </a:rPr>
              <a:t> - ככל שהצבע כהה יותר, כך הצריכה לנפש גבוהה יותר</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4"/>
              </a:rPr>
              <a:t>מקור צריכת מים שנתית למדינה Ourworld in data</a:t>
            </a:r>
            <a:r>
              <a:rPr lang="en" sz="1200">
                <a:solidFill>
                  <a:schemeClr val="dk1"/>
                </a:solidFill>
                <a:latin typeface="Calibri"/>
                <a:ea typeface="Calibri"/>
                <a:cs typeface="Calibri"/>
                <a:sym typeface="Calibri"/>
              </a:rPr>
              <a:t> - ככל שהצבע כהה יותר, כך הצריכה המדינית גבוהה יותר</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680a137242_0_9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g2680a137242_0_9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מקור הגרפים:</a:t>
            </a:r>
            <a:r>
              <a:rPr lang="en" sz="1200" u="sng">
                <a:solidFill>
                  <a:schemeClr val="hlink"/>
                </a:solidFill>
                <a:latin typeface="Calibri"/>
                <a:ea typeface="Calibri"/>
                <a:cs typeface="Calibri"/>
                <a:sym typeface="Calibri"/>
                <a:hlinkClick r:id="rId3"/>
              </a:rPr>
              <a:t>משיכה שנתית של מים מתוקים</a:t>
            </a:r>
            <a:r>
              <a:rPr lang="en" sz="1200">
                <a:solidFill>
                  <a:schemeClr val="dk1"/>
                </a:solidFill>
                <a:latin typeface="Calibri"/>
                <a:ea typeface="Calibri"/>
                <a:cs typeface="Calibri"/>
                <a:sym typeface="Calibri"/>
              </a:rPr>
              <a:t> , </a:t>
            </a:r>
            <a:r>
              <a:rPr lang="en" sz="1200" u="sng">
                <a:solidFill>
                  <a:schemeClr val="hlink"/>
                </a:solidFill>
                <a:latin typeface="Calibri"/>
                <a:ea typeface="Calibri"/>
                <a:cs typeface="Calibri"/>
                <a:sym typeface="Calibri"/>
                <a:hlinkClick r:id="rId4"/>
              </a:rPr>
              <a:t>משיכת מים לנפש</a:t>
            </a:r>
            <a:endParaRPr sz="1200">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45720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ערכו עם התלמידים דיון:</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אחד החברים שלכם אומר שהודו משתמשת ביותר מדי מים מתוקים ומדלדלת את מקורות המים המתוקים של כדור הארץ.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800"/>
              <a:buFont typeface="Arial"/>
              <a:buNone/>
            </a:pPr>
            <a:r>
              <a:rPr lang="en" sz="1200">
                <a:solidFill>
                  <a:schemeClr val="dk1"/>
                </a:solidFill>
                <a:latin typeface="Calibri"/>
                <a:ea typeface="Calibri"/>
                <a:cs typeface="Calibri"/>
                <a:sym typeface="Calibri"/>
              </a:rPr>
              <a:t>האם אתם מסכימים?</a:t>
            </a:r>
            <a:endParaRPr sz="1200">
              <a:solidFill>
                <a:schemeClr val="dk1"/>
              </a:solidFill>
              <a:latin typeface="Calibri"/>
              <a:ea typeface="Calibri"/>
              <a:cs typeface="Calibri"/>
              <a:sym typeface="Calibri"/>
            </a:endParaRPr>
          </a:p>
          <a:p>
            <a:pPr marL="45720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45720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תשובה אפשרית: לפי הגרף ניתן לראות כי בהודו הצריכה לנפש לא גבוהה (קצת יותר גבוהה מאשר בישראל, אך רחוקה מלהיות גבוהה כמו הצריכה של ארה"ב). עם זאת הצריכה הכוללת של הודו כן גבוהה מאוד. הדרך להסביר זאת היא בשל האוכלוסייה הגדולה מאוד בהודו, שסך הצריכה גבוהה, אך היא מתחלקת בהרבה מאוד אנשים, כך שהצריכה לנפש לא גבוהה במיוחד.</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8657050553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g28657050553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במידה וזו פעם ראשונה בה התלמידים פוגשים גרף קווי, אפשר להרחיב את ההסבר: מתי כדאי להשתמש בגרף קווי, ומה ההבדל בין גרף קווי/עמודות/עוגה.</a:t>
            </a:r>
            <a:endParaRPr/>
          </a:p>
          <a:p>
            <a:pPr marL="0" lvl="0" indent="0" algn="r" rtl="1">
              <a:lnSpc>
                <a:spcPct val="100000"/>
              </a:lnSpc>
              <a:spcBef>
                <a:spcPts val="0"/>
              </a:spcBef>
              <a:spcAft>
                <a:spcPts val="0"/>
              </a:spcAft>
              <a:buSzPts val="1100"/>
              <a:buNone/>
            </a:pPr>
            <a:r>
              <a:rPr lang="en"/>
              <a:t>שאלות מנחות:</a:t>
            </a:r>
            <a:endParaRPr/>
          </a:p>
          <a:p>
            <a:pPr marL="457200" lvl="0" indent="-298450" algn="r" rtl="1">
              <a:lnSpc>
                <a:spcPct val="100000"/>
              </a:lnSpc>
              <a:spcBef>
                <a:spcPts val="0"/>
              </a:spcBef>
              <a:spcAft>
                <a:spcPts val="0"/>
              </a:spcAft>
              <a:buSzPts val="1100"/>
              <a:buAutoNum type="arabicPeriod"/>
            </a:pPr>
            <a:r>
              <a:rPr lang="en"/>
              <a:t>תארו את הגרף: מה משתנה? (גודל אוכלוסיית העולם משתנה ככל שהשנים חולפות)</a:t>
            </a:r>
            <a:endParaRPr/>
          </a:p>
          <a:p>
            <a:pPr marL="457200" lvl="0" indent="-298450" algn="r" rtl="1">
              <a:lnSpc>
                <a:spcPct val="100000"/>
              </a:lnSpc>
              <a:spcBef>
                <a:spcPts val="0"/>
              </a:spcBef>
              <a:spcAft>
                <a:spcPts val="0"/>
              </a:spcAft>
              <a:buSzPts val="1100"/>
              <a:buAutoNum type="arabicPeriod"/>
            </a:pPr>
            <a:r>
              <a:rPr lang="en"/>
              <a:t>מה המגמה של הגרף? (הגרף נמצא במגמת עליה)</a:t>
            </a:r>
            <a:endParaRPr/>
          </a:p>
          <a:p>
            <a:pPr marL="457200" lvl="0" indent="-298450" algn="r" rtl="1">
              <a:lnSpc>
                <a:spcPct val="100000"/>
              </a:lnSpc>
              <a:spcBef>
                <a:spcPts val="0"/>
              </a:spcBef>
              <a:spcAft>
                <a:spcPts val="0"/>
              </a:spcAft>
              <a:buSzPts val="1100"/>
              <a:buAutoNum type="arabicPeriod"/>
            </a:pPr>
            <a:r>
              <a:rPr lang="en"/>
              <a:t>מה המשמעות של הגרף? (ככל שחולפות השנים אוכלוסיית העולם גדלה)</a:t>
            </a:r>
            <a:endParaRPr/>
          </a:p>
          <a:p>
            <a:pPr marL="457200" lvl="0" indent="-298450" algn="r" rtl="1">
              <a:lnSpc>
                <a:spcPct val="100000"/>
              </a:lnSpc>
              <a:spcBef>
                <a:spcPts val="0"/>
              </a:spcBef>
              <a:spcAft>
                <a:spcPts val="0"/>
              </a:spcAft>
              <a:buSzPts val="1100"/>
              <a:buAutoNum type="arabicPeriod"/>
            </a:pPr>
            <a:r>
              <a:rPr lang="en"/>
              <a:t>נסו לחזות את גודל אוכלוסיית העולם בשנת 2050. (כל תשובה שתתייחס לעליה כלשהי תהיה נכונה)</a:t>
            </a:r>
            <a:endParaRPr/>
          </a:p>
          <a:p>
            <a:pPr marL="457200" lvl="0" indent="-298450" algn="r" rtl="1">
              <a:lnSpc>
                <a:spcPct val="100000"/>
              </a:lnSpc>
              <a:spcBef>
                <a:spcPts val="0"/>
              </a:spcBef>
              <a:spcAft>
                <a:spcPts val="0"/>
              </a:spcAft>
              <a:buSzPts val="1100"/>
              <a:buAutoNum type="arabicPeriod"/>
            </a:pPr>
            <a:r>
              <a:rPr lang="en"/>
              <a:t>האם יש גורמים שיכולים להשפיע על קצב הגדילה? </a:t>
            </a:r>
            <a:r>
              <a:rPr lang="en" sz="1200">
                <a:solidFill>
                  <a:schemeClr val="dk1"/>
                </a:solidFill>
                <a:latin typeface="Calibri"/>
                <a:ea typeface="Calibri"/>
                <a:cs typeface="Calibri"/>
                <a:sym typeface="Calibri"/>
              </a:rPr>
              <a:t>(תשובה: ילודה, הגירה, עלייה בתוחלת החיים, מגפות ועוד)</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680a13724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680a13724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a:solidFill>
                  <a:schemeClr val="dk1"/>
                </a:solidFill>
                <a:latin typeface="Calibri"/>
                <a:ea typeface="Calibri"/>
                <a:cs typeface="Calibri"/>
                <a:sym typeface="Calibri"/>
              </a:rPr>
              <a:t>בני אדם משתמשים במים להרבה מטרות שונות ובהרבה דרכים שונות. </a:t>
            </a:r>
            <a:endParaRPr sz="1200">
              <a:solidFill>
                <a:schemeClr val="dk1"/>
              </a:solidFill>
              <a:latin typeface="Calibri"/>
              <a:ea typeface="Calibri"/>
              <a:cs typeface="Calibri"/>
              <a:sym typeface="Calibri"/>
            </a:endParaRPr>
          </a:p>
          <a:p>
            <a:pPr marL="0" lvl="0" indent="0" algn="r" rtl="1">
              <a:spcBef>
                <a:spcPts val="0"/>
              </a:spcBef>
              <a:spcAft>
                <a:spcPts val="0"/>
              </a:spcAft>
              <a:buNone/>
            </a:pPr>
            <a:r>
              <a:rPr lang="en"/>
              <a:t>תנו לתלמידים מספר דקות לחשוב על פעולות מגוונות, ניתן לכוון אותם לחשוב על פעולות שצורכות מים באופן ישיר - כמו למשל מקלחת או צחצוח שיניים, אבל גם פעולות שצורכות מים באופן עקיף - למשל בישול פסטה או קניית מוצרים שונים.</a:t>
            </a:r>
            <a:endParaRPr/>
          </a:p>
          <a:p>
            <a:pPr marL="0" lvl="0" indent="0" algn="r" rtl="1">
              <a:spcBef>
                <a:spcPts val="0"/>
              </a:spcBef>
              <a:spcAft>
                <a:spcPts val="0"/>
              </a:spcAft>
              <a:buNone/>
            </a:pPr>
            <a:endParaRPr/>
          </a:p>
          <a:p>
            <a:pPr marL="0" lvl="0" indent="0" algn="r" rtl="1">
              <a:spcBef>
                <a:spcPts val="0"/>
              </a:spcBef>
              <a:spcAft>
                <a:spcPts val="0"/>
              </a:spcAft>
              <a:buClr>
                <a:schemeClr val="dk1"/>
              </a:buClr>
              <a:buSzPts val="1100"/>
              <a:buFont typeface="Arial"/>
              <a:buNone/>
            </a:pPr>
            <a:r>
              <a:rPr lang="en" u="sng">
                <a:solidFill>
                  <a:schemeClr val="hlink"/>
                </a:solidFill>
                <a:hlinkClick r:id="rId3"/>
              </a:rPr>
              <a:t>קרדיט תמונה Pixabay</a:t>
            </a:r>
            <a:r>
              <a:rPr lang="en">
                <a:solidFill>
                  <a:schemeClr val="dk1"/>
                </a:solidFill>
              </a:rPr>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8657050553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g28657050553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בקשו מהתלמידים לשער איך ישתנה השימוש במים- ד</a:t>
            </a:r>
            <a:r>
              <a:rPr lang="en" sz="1200">
                <a:solidFill>
                  <a:schemeClr val="dk1"/>
                </a:solidFill>
                <a:latin typeface="Calibri"/>
                <a:ea typeface="Calibri"/>
                <a:cs typeface="Calibri"/>
                <a:sym typeface="Calibri"/>
              </a:rPr>
              <a:t>יון כיתתי</a:t>
            </a:r>
            <a:r>
              <a:rPr lang="en" sz="1200" b="0" i="0" u="none">
                <a:solidFill>
                  <a:schemeClr val="dk1"/>
                </a:solidFill>
                <a:latin typeface="Calibri"/>
                <a:ea typeface="Calibri"/>
                <a:cs typeface="Calibri"/>
                <a:sym typeface="Calibri"/>
              </a:rPr>
              <a:t>. בשקופיות הבאות יש איורים </a:t>
            </a:r>
            <a:r>
              <a:rPr lang="en" sz="1200">
                <a:solidFill>
                  <a:schemeClr val="dk1"/>
                </a:solidFill>
                <a:latin typeface="Calibri"/>
                <a:ea typeface="Calibri"/>
                <a:cs typeface="Calibri"/>
                <a:sym typeface="Calibri"/>
              </a:rPr>
              <a:t>עם הסברים רלוונטיים.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כאשר אוכלוסיית העולם גדלה, הצריכה הכוללת לא תוכל לגדול באותה המידה כי יש כמות מוגבלת של מים, ולכן הצריכה לנפש עשויה להיות מופחתת, כך שלא יהיו מספיק מים לאנשים במקומות מסויימים.</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286a67a4e5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9" name="Google Shape;349;g286a67a4e50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ככל שהשימוש שלנו באנרגיה עולה (ליצירת חשמל למשל) וכל שאנו מייצרים יותר מוצרים, כך גם צריכת המים עולה - תעשייה</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86a67a4e50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g286a67a4e50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a:t>שינויים דמוגרפיים דוגמת עיור - המעבר למגורים בערים גדולות - גורם לכך שיש ביקוש גובר למים בערים אלו. </a:t>
            </a:r>
            <a:endParaRPr/>
          </a:p>
          <a:p>
            <a:pPr marL="0" lvl="0" indent="0" algn="r" rtl="1">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86a67a4e50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g286a67a4e50_1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ולבסוף כשהאוכלוסייה גדלה, נדרש יותר מזון להאכלה - חקלאות</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(ביחידה השלישית - "האכלת הכדור הרעב" נדבר יותר לעומק על המשמעות של צריכת מים בייצור מזון)</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ניתן לראות כי אם יש גידול האוכלוסייה, בכל שלושת הסקטורים, עליהם דיברנו, תגדל צריכת המים</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8657050553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g28657050553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נוסף על העלייה בצריכת המים, נגישות המים (מקורות המים) תרד גם מסיבות אחרות</a:t>
            </a:r>
            <a:r>
              <a:rPr lang="en" sz="1200">
                <a:solidFill>
                  <a:schemeClr val="dk1"/>
                </a:solidFill>
                <a:latin typeface="Calibri"/>
                <a:ea typeface="Calibri"/>
                <a:cs typeface="Calibri"/>
                <a:sym typeface="Calibri"/>
              </a:rPr>
              <a:t>: </a:t>
            </a:r>
            <a:r>
              <a:rPr lang="en" sz="1200" b="0" i="0" u="none">
                <a:solidFill>
                  <a:schemeClr val="dk1"/>
                </a:solidFill>
                <a:latin typeface="Calibri"/>
                <a:ea typeface="Calibri"/>
                <a:cs typeface="Calibri"/>
                <a:sym typeface="Calibri"/>
              </a:rPr>
              <a:t>עלייה בשיעור המזהמים במקורות המים, ירידה בחלחול ובנייה שמשנה את הטופוגרפיה ואת אגני הניקוז. </a:t>
            </a:r>
            <a:endParaRPr sz="1200" b="0" i="0" u="none">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מה עוד משפיע על מקורות המים (הנגישות למים), שקשור להתנהגות של האדם:</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עיור:</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 גידול אוכלוסייה יביא לגידול בניה ועיור - כאשר יש יותר כבישים ויותר בנייה יש פחות אדמה דרכה מים יחלחלו.</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שינוי הטופוגרפיה (חותכים הרים למשל) יכול להביא לשינוי בזרימת המים (למשל חסימה של זרימת מים במקום בו חפרו). דבר זה יכול להביא לשינוי באגן הניקוז.</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זיהום מקורות מים</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 גידול באוכלוסיה מביא ליותר שפכים, בגלל התעשייה ובגלל השפכים שיותאים מהבתים, וזה יכול להביא למקורות גדולים יותר של זיהום מים.</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t>
            </a:r>
            <a:r>
              <a:rPr lang="en">
                <a:solidFill>
                  <a:schemeClr val="dk1"/>
                </a:solidFill>
              </a:rPr>
              <a:t>המים שאינם נספגים באדמה יכולים להביא לזיהום, כי המים אוספים איתם פסולת, נכנסים לביוב או זורמים בשדות וכדומה, ומזהמים את הסביבה.</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774ba1aac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2774ba1aac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r" rtl="1">
              <a:spcBef>
                <a:spcPts val="0"/>
              </a:spcBef>
              <a:spcAft>
                <a:spcPts val="0"/>
              </a:spcAft>
              <a:buNone/>
            </a:pPr>
            <a:r>
              <a:rPr lang="en"/>
              <a:t>התלמידים יחשבו בזוגות על פתרונות ויתאספו לדיון כיתתי.</a:t>
            </a:r>
            <a:endParaRPr/>
          </a:p>
          <a:p>
            <a:pPr marL="0" lvl="0" indent="0" algn="r" rtl="1">
              <a:spcBef>
                <a:spcPts val="0"/>
              </a:spcBef>
              <a:spcAft>
                <a:spcPts val="0"/>
              </a:spcAft>
              <a:buNone/>
            </a:pPr>
            <a:endParaRPr/>
          </a:p>
          <a:p>
            <a:pPr marL="0" lvl="0" indent="0" algn="r" rtl="1">
              <a:spcBef>
                <a:spcPts val="0"/>
              </a:spcBef>
              <a:spcAft>
                <a:spcPts val="0"/>
              </a:spcAft>
              <a:buNone/>
            </a:pPr>
            <a:r>
              <a:rPr lang="en" u="sng">
                <a:solidFill>
                  <a:schemeClr val="hlink"/>
                </a:solidFill>
                <a:latin typeface="Calibri"/>
                <a:ea typeface="Calibri"/>
                <a:cs typeface="Calibri"/>
                <a:sym typeface="Calibri"/>
                <a:hlinkClick r:id="rId3"/>
              </a:rPr>
              <a:t>חומר רקע למורה - השפעת הבניה המואצת במישור החוף על המילוי החוזר של מי התהום</a:t>
            </a:r>
            <a:endParaRPr>
              <a:solidFill>
                <a:schemeClr val="dk1"/>
              </a:solidFill>
              <a:latin typeface="Calibri"/>
              <a:ea typeface="Calibri"/>
              <a:cs typeface="Calibri"/>
              <a:sym typeface="Calibri"/>
            </a:endParaRPr>
          </a:p>
          <a:p>
            <a:pPr marL="0" lvl="0" indent="0" algn="r" rtl="1">
              <a:spcBef>
                <a:spcPts val="0"/>
              </a:spcBef>
              <a:spcAft>
                <a:spcPts val="0"/>
              </a:spcAft>
              <a:buNone/>
            </a:pPr>
            <a:endParaRPr/>
          </a:p>
          <a:p>
            <a:pPr marL="0" lvl="0" indent="0" algn="r" rtl="1">
              <a:spcBef>
                <a:spcPts val="0"/>
              </a:spcBef>
              <a:spcAft>
                <a:spcPts val="0"/>
              </a:spcAft>
              <a:buNone/>
            </a:pPr>
            <a:endParaRPr/>
          </a:p>
          <a:p>
            <a:pPr marL="0" lvl="0" indent="0" algn="r" rtl="1">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77e1664827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77e1664827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הפתרונות לקוחים מתוך </a:t>
            </a:r>
            <a:r>
              <a:rPr lang="en" u="sng">
                <a:solidFill>
                  <a:schemeClr val="hlink"/>
                </a:solidFill>
                <a:latin typeface="Calibri"/>
                <a:ea typeface="Calibri"/>
                <a:cs typeface="Calibri"/>
                <a:sym typeface="Calibri"/>
                <a:hlinkClick r:id="rId3"/>
              </a:rPr>
              <a:t>חומר רקע למורה - השפעת הבניה המואצת במישור החוף על המילוי החוזר של מי התהום</a:t>
            </a:r>
            <a:r>
              <a:rPr lang="en"/>
              <a:t> של מכון ויצמן</a:t>
            </a:r>
            <a:endParaRPr/>
          </a:p>
          <a:p>
            <a:pPr marL="0" lvl="0" indent="0" algn="r" rtl="1">
              <a:spcBef>
                <a:spcPts val="0"/>
              </a:spcBef>
              <a:spcAft>
                <a:spcPts val="0"/>
              </a:spcAft>
              <a:buNone/>
            </a:pPr>
            <a:br>
              <a:rPr lang="en">
                <a:solidFill>
                  <a:schemeClr val="dk1"/>
                </a:solidFill>
                <a:latin typeface="Calibri"/>
                <a:ea typeface="Calibri"/>
                <a:cs typeface="Calibri"/>
                <a:sym typeface="Calibri"/>
              </a:rPr>
            </a:br>
            <a:r>
              <a:rPr lang="en">
                <a:solidFill>
                  <a:schemeClr val="dk1"/>
                </a:solidFill>
                <a:latin typeface="Calibri"/>
                <a:ea typeface="Calibri"/>
                <a:cs typeface="Calibri"/>
                <a:sym typeface="Calibri"/>
              </a:rPr>
              <a:t>פתרון נוסף: ניתן לשפר את חלחול המים אף ברמת הבית הבודד. מכיוון שמרזבי הגגות מובילים מים במקרים רבים אל המדרכות' תורמים הגגות כמות גדולה מאוד של נגר עילי. על מנת להקטין את הנזק שנגרם על</a:t>
            </a:r>
            <a:r>
              <a:rPr lang="en" b="1">
                <a:solidFill>
                  <a:schemeClr val="dk1"/>
                </a:solidFill>
                <a:latin typeface="Calibri"/>
                <a:ea typeface="Calibri"/>
                <a:cs typeface="Calibri"/>
                <a:sym typeface="Calibri"/>
              </a:rPr>
              <a:t> מרזבי הגגות צריכים להיות מופנים אל הגינה</a:t>
            </a:r>
            <a:r>
              <a:rPr lang="en">
                <a:solidFill>
                  <a:schemeClr val="dk1"/>
                </a:solidFill>
                <a:latin typeface="Calibri"/>
                <a:ea typeface="Calibri"/>
                <a:cs typeface="Calibri"/>
                <a:sym typeface="Calibri"/>
              </a:rPr>
              <a:t> ולא אל הרחוב.</a:t>
            </a:r>
            <a:endParaRPr>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78bd18066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g278bd18066f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rPr>
              <a:t>תשובות לשאלות + הסבר על סכרים:  במדריך למורה</a:t>
            </a:r>
            <a:br>
              <a:rPr lang="en">
                <a:solidFill>
                  <a:schemeClr val="dk1"/>
                </a:solidFill>
              </a:rPr>
            </a:br>
            <a:r>
              <a:rPr lang="en">
                <a:solidFill>
                  <a:schemeClr val="dk1"/>
                </a:solidFill>
              </a:rPr>
              <a:t>סכר דגניה נפתח לאחרונה בשנת 1992 - בפתיחתו יש מעבר של מי הכנרת, זרימתם במורד הירדן לעבר ים המלח.</a:t>
            </a:r>
            <a:endParaRPr>
              <a:solidFill>
                <a:schemeClr val="dk1"/>
              </a:solidFill>
            </a:endParaRPr>
          </a:p>
          <a:p>
            <a:pPr marL="0" lvl="0" indent="0" algn="r" rtl="1">
              <a:spcBef>
                <a:spcPts val="0"/>
              </a:spcBef>
              <a:spcAft>
                <a:spcPts val="0"/>
              </a:spcAft>
              <a:buClr>
                <a:schemeClr val="dk1"/>
              </a:buClr>
              <a:buSzPts val="1100"/>
              <a:buFont typeface="Arial"/>
              <a:buNone/>
            </a:pPr>
            <a:r>
              <a:rPr lang="en">
                <a:solidFill>
                  <a:schemeClr val="dk1"/>
                </a:solidFill>
              </a:rPr>
              <a:t>חשוב להדגיש שפתיחת סכר דגניה הוא אירוע מורכב ויש לו השלכות שליליות רבות  (מידע נוסף למורים: </a:t>
            </a:r>
            <a:r>
              <a:rPr lang="en" u="sng">
                <a:solidFill>
                  <a:schemeClr val="hlink"/>
                </a:solidFill>
                <a:hlinkClick r:id="rId3"/>
              </a:rPr>
              <a:t>https://www.zman.co.il/358052/popup/</a:t>
            </a:r>
            <a:r>
              <a:rPr lang="en">
                <a:solidFill>
                  <a:schemeClr val="dk1"/>
                </a:solidFill>
              </a:rPr>
              <a:t>)</a:t>
            </a:r>
            <a:endParaRPr>
              <a:solidFill>
                <a:schemeClr val="dk1"/>
              </a:solidFill>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78d7719cc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278d7719ccd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פעילות הרחבה אפשרית. </a:t>
            </a:r>
            <a:endParaRPr/>
          </a:p>
          <a:p>
            <a:pPr marL="0" lvl="0" indent="0" algn="r" rtl="1">
              <a:lnSpc>
                <a:spcPct val="100000"/>
              </a:lnSpc>
              <a:spcBef>
                <a:spcPts val="0"/>
              </a:spcBef>
              <a:spcAft>
                <a:spcPts val="0"/>
              </a:spcAft>
              <a:buSzPts val="1100"/>
              <a:buNone/>
            </a:pPr>
            <a:r>
              <a:rPr lang="en"/>
              <a:t>כדי להמחיש שמעבר מים ממקום למקום לא משנה את נפחם, נוכל להשתמש בפעילות של מטח או בהתנסות מעשית עם כלי מעבדה בכיתה.</a:t>
            </a:r>
            <a:endParaRPr/>
          </a:p>
          <a:p>
            <a:pPr marL="0" lvl="0" indent="0" algn="r" rtl="1">
              <a:lnSpc>
                <a:spcPct val="100000"/>
              </a:lnSpc>
              <a:spcBef>
                <a:spcPts val="0"/>
              </a:spcBef>
              <a:spcAft>
                <a:spcPts val="0"/>
              </a:spcAft>
              <a:buSzPts val="1100"/>
              <a:buNone/>
            </a:pPr>
            <a:r>
              <a:rPr lang="en"/>
              <a:t>קישור לפעילות למנוי אופק: </a:t>
            </a:r>
            <a:r>
              <a:rPr lang="en" u="sng">
                <a:solidFill>
                  <a:schemeClr val="hlink"/>
                </a:solidFill>
                <a:hlinkClick r:id="rId3"/>
              </a:rPr>
              <a:t>https://lo.cet.ac.il/player/?document=2cc820bd-73df-494d-b439-1b13c3ec2130&amp;language=he</a:t>
            </a:r>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774ba1aac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774ba1aac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בחזרה למודל מחזור המים - תרשים זרימה, שראינו בסוף פרק 2 - משימה: חפשו אילו שלבים במחזור המים מושפעים מפעולות האדם וכתבו מהי הפעולה, על מה משפיעה </a:t>
            </a:r>
            <a:r>
              <a:rPr lang="en">
                <a:solidFill>
                  <a:schemeClr val="dk1"/>
                </a:solidFill>
              </a:rPr>
              <a:t>ולאיזה שלב בתרשים היא קשורה. </a:t>
            </a:r>
            <a:endParaRPr>
              <a:solidFill>
                <a:schemeClr val="dk1"/>
              </a:solidFill>
            </a:endParaRPr>
          </a:p>
          <a:p>
            <a:pPr marL="0" lvl="0" indent="0" algn="r" rtl="1">
              <a:spcBef>
                <a:spcPts val="0"/>
              </a:spcBef>
              <a:spcAft>
                <a:spcPts val="0"/>
              </a:spcAft>
              <a:buNone/>
            </a:pPr>
            <a:r>
              <a:rPr lang="en">
                <a:solidFill>
                  <a:schemeClr val="dk1"/>
                </a:solidFill>
              </a:rPr>
              <a:t>או לשאול על כל חץ - האם האדם משפיע על התהליך/המעבר הזה? אם כן, כיצד?</a:t>
            </a:r>
            <a:endParaRPr>
              <a:solidFill>
                <a:schemeClr val="dk1"/>
              </a:solidFill>
            </a:endParaRPr>
          </a:p>
          <a:p>
            <a:pPr marL="0" lvl="0" indent="0" algn="r" rtl="1">
              <a:spcBef>
                <a:spcPts val="0"/>
              </a:spcBef>
              <a:spcAft>
                <a:spcPts val="0"/>
              </a:spcAft>
              <a:buNone/>
            </a:pPr>
            <a:r>
              <a:rPr lang="en"/>
              <a:t>דוגמאות:</a:t>
            </a:r>
            <a:br>
              <a:rPr lang="en"/>
            </a:br>
            <a:r>
              <a:rPr lang="en"/>
              <a:t>1. עיור: פעולת האדם - סלילת כבישים ובניית מבנים --&gt; גורמת להפחתת שטחי אדמה בהם מים יכולים לחלחל למי תהום.</a:t>
            </a:r>
            <a:endParaRPr/>
          </a:p>
          <a:p>
            <a:pPr marL="0" lvl="0" indent="0" algn="r" rtl="1">
              <a:spcBef>
                <a:spcPts val="0"/>
              </a:spcBef>
              <a:spcAft>
                <a:spcPts val="0"/>
              </a:spcAft>
              <a:buNone/>
            </a:pPr>
            <a:r>
              <a:rPr lang="en"/>
              <a:t>2. זריעת עננים (היתה התייחסות בפרק 2) --&gt; גורם להגברת התעבות העננים וירידת משקעים.</a:t>
            </a:r>
            <a:endParaRPr/>
          </a:p>
          <a:p>
            <a:pPr marL="0" lvl="0" indent="0" algn="r" rtl="1">
              <a:spcBef>
                <a:spcPts val="0"/>
              </a:spcBef>
              <a:spcAft>
                <a:spcPts val="0"/>
              </a:spcAft>
              <a:buNone/>
            </a:pPr>
            <a:r>
              <a:rPr lang="en"/>
              <a:t>3. המסת קרחונים -  הקרחונים מהווים שכבת בידוד לאוקיינוסים, והמסה שלהם גורמת לעלייה במפלס מי הים. </a:t>
            </a:r>
            <a:endParaRPr/>
          </a:p>
          <a:p>
            <a:pPr marL="0" lvl="0" indent="0" algn="r" rtl="1">
              <a:spcBef>
                <a:spcPts val="0"/>
              </a:spcBef>
              <a:spcAft>
                <a:spcPts val="0"/>
              </a:spcAft>
              <a:buNone/>
            </a:pPr>
            <a:r>
              <a:rPr lang="en"/>
              <a:t>4. זיהום מי תהום - כשאתרי פסולת גדולים לא מטופלים כמו שצריך חומרים מזיקים מחלחלים לאדמה ולמי התהום שלנו.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84890b677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84890b677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a:solidFill>
                  <a:schemeClr val="dk1"/>
                </a:solidFill>
                <a:latin typeface="Calibri"/>
                <a:ea typeface="Calibri"/>
                <a:cs typeface="Calibri"/>
                <a:sym typeface="Calibri"/>
              </a:rPr>
              <a:t>כעת נדון עם התלמידים בשאלה: אילו מהפעולות הללו הכרחיות בעיני התלמידים? </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באמצעות הטבלה איספו מהתלמידים את הפעולות שכתבו ובקשו מהם להחליט באיזה צד בטבלה הפעולה צריכה להיות: האם הפעולה הכרחית (למשל צחצוח שיניים) או מותרות (למשל שחייה בבריכה)</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8657050553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g28657050553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בפעילות הזאת, התלמידים יתרגלו כיצד להשתמש במודל מחזור המים כדי לענות על שאלה. התלמידים יתחלקו לקבוצות קטנות ויקראו קטע קצר.</a:t>
            </a:r>
            <a:endParaRPr>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ואז</a:t>
            </a:r>
            <a:br>
              <a:rPr lang="en">
                <a:solidFill>
                  <a:schemeClr val="dk1"/>
                </a:solidFill>
                <a:latin typeface="Calibri"/>
                <a:ea typeface="Calibri"/>
                <a:cs typeface="Calibri"/>
                <a:sym typeface="Calibri"/>
              </a:rPr>
            </a:br>
            <a:r>
              <a:rPr lang="en">
                <a:solidFill>
                  <a:schemeClr val="dk1"/>
                </a:solidFill>
                <a:latin typeface="Calibri"/>
                <a:ea typeface="Calibri"/>
                <a:cs typeface="Calibri"/>
                <a:sym typeface="Calibri"/>
              </a:rPr>
              <a:t>(1) כל אחד בנפרד ינסח הסבר לקשר בין הגידול באוכלוסייה, שינוי האקלים ומחזור המים.</a:t>
            </a:r>
            <a:br>
              <a:rPr lang="en">
                <a:solidFill>
                  <a:schemeClr val="dk1"/>
                </a:solidFill>
                <a:latin typeface="Calibri"/>
                <a:ea typeface="Calibri"/>
                <a:cs typeface="Calibri"/>
                <a:sym typeface="Calibri"/>
              </a:rPr>
            </a:br>
            <a:r>
              <a:rPr lang="en">
                <a:solidFill>
                  <a:schemeClr val="dk1"/>
                </a:solidFill>
                <a:latin typeface="Calibri"/>
                <a:ea typeface="Calibri"/>
                <a:cs typeface="Calibri"/>
                <a:sym typeface="Calibri"/>
              </a:rPr>
              <a:t>סעיפים 2 -3 כהרחבה</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(2) כל חבר קבוצה ישתף את ההסבר שלו עם שאר הקבוצה.</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(3) חבריו יתנו לו משוב.</a:t>
            </a:r>
            <a:br>
              <a:rPr lang="en">
                <a:solidFill>
                  <a:schemeClr val="dk1"/>
                </a:solidFill>
                <a:latin typeface="Calibri"/>
                <a:ea typeface="Calibri"/>
                <a:cs typeface="Calibri"/>
                <a:sym typeface="Calibri"/>
              </a:rPr>
            </a:b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(4) אחרי שכולם שיתפו את ההסברים שלהם, ערכו את התיקונים הנדרשים במודל. אתם תזדקקו לו בפעילות הבאה.</a:t>
            </a:r>
            <a:endParaRPr>
              <a:solidFill>
                <a:schemeClr val="dk1"/>
              </a:solidFill>
              <a:latin typeface="Calibri"/>
              <a:ea typeface="Calibri"/>
              <a:cs typeface="Calibri"/>
              <a:sym typeface="Calibri"/>
            </a:endParaRPr>
          </a:p>
          <a:p>
            <a:pPr marL="0" lvl="0" indent="0" algn="r" rtl="1">
              <a:lnSpc>
                <a:spcPct val="100000"/>
              </a:lnSpc>
              <a:spcBef>
                <a:spcPts val="1000"/>
              </a:spcBef>
              <a:spcAft>
                <a:spcPts val="0"/>
              </a:spcAft>
              <a:buSzPts val="1100"/>
              <a:buNone/>
            </a:pPr>
            <a:endParaRPr>
              <a:latin typeface="Calibri"/>
              <a:ea typeface="Calibri"/>
              <a:cs typeface="Calibri"/>
              <a:sym typeface="Calibri"/>
            </a:endParaRPr>
          </a:p>
          <a:p>
            <a:pPr marL="0" lvl="0" indent="0" algn="r" rtl="1">
              <a:lnSpc>
                <a:spcPct val="100000"/>
              </a:lnSpc>
              <a:spcBef>
                <a:spcPts val="0"/>
              </a:spcBef>
              <a:spcAft>
                <a:spcPts val="0"/>
              </a:spcAft>
              <a:buSzPts val="1100"/>
              <a:buNone/>
            </a:pPr>
            <a:r>
              <a:rPr lang="en" u="sng">
                <a:solidFill>
                  <a:schemeClr val="hlink"/>
                </a:solidFill>
                <a:latin typeface="Calibri"/>
                <a:ea typeface="Calibri"/>
                <a:cs typeface="Calibri"/>
                <a:sym typeface="Calibri"/>
                <a:hlinkClick r:id="rId3"/>
              </a:rPr>
              <a:t>למה נגמרים המים? - אחד ביום - Omny.fm</a:t>
            </a:r>
            <a:endParaRPr>
              <a:latin typeface="Calibri"/>
              <a:ea typeface="Calibri"/>
              <a:cs typeface="Calibri"/>
              <a:sym typeface="Calibri"/>
            </a:endParaRPr>
          </a:p>
          <a:p>
            <a:pPr marL="0" lvl="0" indent="0" algn="r" rtl="1">
              <a:lnSpc>
                <a:spcPct val="100000"/>
              </a:lnSpc>
              <a:spcBef>
                <a:spcPts val="0"/>
              </a:spcBef>
              <a:spcAft>
                <a:spcPts val="0"/>
              </a:spcAft>
              <a:buSzPts val="1100"/>
              <a:buNone/>
            </a:pPr>
            <a:r>
              <a:rPr lang="en" u="sng">
                <a:solidFill>
                  <a:schemeClr val="hlink"/>
                </a:solidFill>
                <a:latin typeface="Calibri"/>
                <a:ea typeface="Calibri"/>
                <a:cs typeface="Calibri"/>
                <a:sym typeface="Calibri"/>
                <a:hlinkClick r:id="rId4"/>
              </a:rPr>
              <a:t>הבצורת בארצות הברית – החמורה ביותר מזה 1,200 שנה</a:t>
            </a:r>
            <a:br>
              <a:rPr lang="en">
                <a:latin typeface="Calibri"/>
                <a:ea typeface="Calibri"/>
                <a:cs typeface="Calibri"/>
                <a:sym typeface="Calibri"/>
              </a:rPr>
            </a:br>
            <a:r>
              <a:rPr lang="en">
                <a:latin typeface="Calibri"/>
                <a:ea typeface="Calibri"/>
                <a:cs typeface="Calibri"/>
                <a:sym typeface="Calibri"/>
              </a:rPr>
              <a:t>מהמאמר: שנים של בצורת (בשל גשמים לא מספיקים) מביאים ליובש ולשריפות, בעקבות כך יש הכרזה על משבר מים וצמצום מכסות מים במדינות באיזור.</a:t>
            </a:r>
            <a:endParaRPr>
              <a:latin typeface="Calibri"/>
              <a:ea typeface="Calibri"/>
              <a:cs typeface="Calibri"/>
              <a:sym typeface="Calibri"/>
            </a:endParaRPr>
          </a:p>
          <a:p>
            <a:pPr marL="0" lvl="0" indent="0" algn="r" rtl="1">
              <a:lnSpc>
                <a:spcPct val="100000"/>
              </a:lnSpc>
              <a:spcBef>
                <a:spcPts val="0"/>
              </a:spcBef>
              <a:spcAft>
                <a:spcPts val="0"/>
              </a:spcAft>
              <a:buSzPts val="1100"/>
              <a:buNone/>
            </a:pPr>
            <a:r>
              <a:rPr lang="en">
                <a:latin typeface="Calibri"/>
                <a:ea typeface="Calibri"/>
                <a:cs typeface="Calibri"/>
                <a:sym typeface="Calibri"/>
              </a:rPr>
              <a:t>"</a:t>
            </a:r>
            <a:r>
              <a:rPr lang="en">
                <a:solidFill>
                  <a:schemeClr val="dk1"/>
                </a:solidFill>
                <a:latin typeface="Calibri"/>
                <a:ea typeface="Calibri"/>
                <a:cs typeface="Calibri"/>
                <a:sym typeface="Calibri"/>
              </a:rPr>
              <a:t>המחקר גם מפנה אצבע מאשימה כלפי האנושות. החוקרים הראו, באמצעות כמה מודלים חישוביים כי השפעת האדם על עליית הטמפרטורה העולמית אחראית לכ-40 אחוז מעוצמת הבצורת בשנים הללו."</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b="1">
                <a:solidFill>
                  <a:schemeClr val="dk1"/>
                </a:solidFill>
                <a:latin typeface="Calibri"/>
                <a:ea typeface="Calibri"/>
                <a:cs typeface="Calibri"/>
                <a:sym typeface="Calibri"/>
              </a:rPr>
              <a:t>הגידול באוכלוסיה (וגם התקדמות הטכנולוגית) מגביר את פעולות האדם להביא לעליית הטמפרטורה (שינויי אקלים), וזה מעלה את עוצמת הבצורת, שמביא לחסר במשקעים במחזור המים.</a:t>
            </a:r>
            <a:endParaRPr b="1">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b="1">
                <a:solidFill>
                  <a:schemeClr val="dk1"/>
                </a:solidFill>
                <a:latin typeface="Calibri"/>
                <a:ea typeface="Calibri"/>
                <a:cs typeface="Calibri"/>
                <a:sym typeface="Calibri"/>
              </a:rPr>
              <a:t>(מדוע התחממות מביאה לבצורת? התחממות מביאה לשינויי אקלים, וזה בא לידי ביטוי באזורים מסוימים בהם צפוי שתחול עלייה בכמות המשקעים, ואילו באזורים אחרים צפויים דווקא יותר תקופות יובש, בצורות ותהליכי מדבור (מתוך </a:t>
            </a:r>
            <a:r>
              <a:rPr lang="en"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השפעתם של שינויי האקלים על הביטחון הלאומי</a:t>
            </a:r>
            <a:r>
              <a:rPr lang="en" b="1">
                <a:solidFill>
                  <a:schemeClr val="dk1"/>
                </a:solidFill>
                <a:latin typeface="Calibri"/>
                <a:ea typeface="Calibri"/>
                <a:cs typeface="Calibri"/>
                <a:sym typeface="Calibri"/>
              </a:rPr>
              <a:t>).</a:t>
            </a:r>
            <a:endParaRPr b="1">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br>
              <a:rPr lang="en">
                <a:solidFill>
                  <a:schemeClr val="dk1"/>
                </a:solidFill>
                <a:latin typeface="Calibri"/>
                <a:ea typeface="Calibri"/>
                <a:cs typeface="Calibri"/>
                <a:sym typeface="Calibri"/>
              </a:rPr>
            </a:br>
            <a:br>
              <a:rPr lang="en">
                <a:solidFill>
                  <a:schemeClr val="dk1"/>
                </a:solidFill>
                <a:latin typeface="Calibri"/>
                <a:ea typeface="Calibri"/>
                <a:cs typeface="Calibri"/>
                <a:sym typeface="Calibri"/>
              </a:rPr>
            </a:br>
            <a:r>
              <a:rPr lang="en" u="sng">
                <a:solidFill>
                  <a:schemeClr val="hlink"/>
                </a:solidFill>
                <a:latin typeface="Calibri"/>
                <a:ea typeface="Calibri"/>
                <a:cs typeface="Calibri"/>
                <a:sym typeface="Calibri"/>
                <a:hlinkClick r:id="rId6"/>
              </a:rPr>
              <a:t>מאות מילימטרים של גשם צפויים לרדת: סופה נדירה בעוצמתה מכה בצפון יוון - סביבה ואקלים - הארץ</a:t>
            </a:r>
            <a:endParaRPr>
              <a:latin typeface="Calibri"/>
              <a:ea typeface="Calibri"/>
              <a:cs typeface="Calibri"/>
              <a:sym typeface="Calibri"/>
            </a:endParaRPr>
          </a:p>
          <a:p>
            <a:pPr marL="0" lvl="0" indent="0" algn="r" rtl="1">
              <a:lnSpc>
                <a:spcPct val="100000"/>
              </a:lnSpc>
              <a:spcBef>
                <a:spcPts val="0"/>
              </a:spcBef>
              <a:spcAft>
                <a:spcPts val="0"/>
              </a:spcAft>
              <a:buSzPts val="1100"/>
              <a:buNone/>
            </a:pPr>
            <a:r>
              <a:rPr lang="en">
                <a:latin typeface="Calibri"/>
                <a:ea typeface="Calibri"/>
                <a:cs typeface="Calibri"/>
                <a:sym typeface="Calibri"/>
              </a:rPr>
              <a:t>מהכתבה: טמפרטורות גבוהות של הים (שינויי אקלים) מביאות לגשמים חזקים מאוד, שיטפונו והצפות.</a:t>
            </a:r>
            <a:endParaRPr>
              <a:latin typeface="Calibri"/>
              <a:ea typeface="Calibri"/>
              <a:cs typeface="Calibri"/>
              <a:sym typeface="Calibri"/>
            </a:endParaRPr>
          </a:p>
          <a:p>
            <a:pPr marL="0" lvl="0" indent="0" algn="r" rtl="1">
              <a:lnSpc>
                <a:spcPct val="100000"/>
              </a:lnSpc>
              <a:spcBef>
                <a:spcPts val="0"/>
              </a:spcBef>
              <a:spcAft>
                <a:spcPts val="0"/>
              </a:spcAft>
              <a:buSzPts val="1100"/>
              <a:buNone/>
            </a:pPr>
            <a:r>
              <a:rPr lang="en" b="1">
                <a:latin typeface="Calibri"/>
                <a:ea typeface="Calibri"/>
                <a:cs typeface="Calibri"/>
                <a:sym typeface="Calibri"/>
              </a:rPr>
              <a:t>במקרה כזה החלחול הוא לא יעיל - רק כמות קטנה של המים שירדו מגיעה למי תהום, כי הרוב זורם הלאה במרץ, ובסוף אין מספיק מים זמינים לסקטורים השונים.</a:t>
            </a:r>
            <a:endParaRPr b="1">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75a9ae5a60_0_10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3" name="Google Shape;463;g275a9ae5a60_0_104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צפו ב–Netflix Explained: משבר המים בעולם - </a:t>
            </a:r>
            <a:r>
              <a:rPr lang="en" sz="1200" b="1" u="sng">
                <a:solidFill>
                  <a:schemeClr val="hlink"/>
                </a:solidFill>
                <a:latin typeface="Calibri"/>
                <a:ea typeface="Calibri"/>
                <a:cs typeface="Calibri"/>
                <a:sym typeface="Calibri"/>
                <a:hlinkClick r:id="rId3"/>
              </a:rPr>
              <a:t>https://www.youtube.com/watch?v=C65iqOSCZOY</a:t>
            </a:r>
            <a:r>
              <a:rPr lang="en" sz="1200" b="1">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(אורך הסרט 18:42 דקות)</a:t>
            </a:r>
            <a:endParaRPr sz="1200"/>
          </a:p>
          <a:p>
            <a:pPr marL="0" lvl="0" indent="0" algn="r" rtl="1">
              <a:lnSpc>
                <a:spcPct val="200000"/>
              </a:lnSpc>
              <a:spcBef>
                <a:spcPts val="0"/>
              </a:spcBef>
              <a:spcAft>
                <a:spcPts val="800"/>
              </a:spcAft>
              <a:buSzPts val="1100"/>
              <a:buNone/>
            </a:pPr>
            <a:r>
              <a:rPr lang="en" sz="1200" b="0">
                <a:solidFill>
                  <a:schemeClr val="dk1"/>
                </a:solidFill>
                <a:latin typeface="Calibri"/>
                <a:ea typeface="Calibri"/>
                <a:cs typeface="Calibri"/>
                <a:sym typeface="Calibri"/>
              </a:rPr>
              <a:t>הסרט הזה מסכם את שלושת מערכי השיעור האחרונים. </a:t>
            </a:r>
            <a:br>
              <a:rPr lang="en" sz="1200">
                <a:latin typeface="Calibri"/>
                <a:ea typeface="Calibri"/>
                <a:cs typeface="Calibri"/>
                <a:sym typeface="Calibri"/>
              </a:rPr>
            </a:br>
            <a:r>
              <a:rPr lang="en" sz="1200">
                <a:latin typeface="Calibri"/>
                <a:ea typeface="Calibri"/>
                <a:cs typeface="Calibri"/>
                <a:sym typeface="Calibri"/>
              </a:rPr>
              <a:t>צפייה בסרטון ומענה על השאלות המנחות</a:t>
            </a:r>
            <a:endParaRPr sz="1200">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86570505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286570505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b="1">
                <a:highlight>
                  <a:schemeClr val="accent4"/>
                </a:highlight>
              </a:rPr>
              <a:t>למחוק בגרסה למורות. </a:t>
            </a:r>
            <a:endParaRPr b="1">
              <a:highlight>
                <a:schemeClr val="accent4"/>
              </a:highlight>
            </a:endParaRPr>
          </a:p>
          <a:p>
            <a:pPr marL="0" lvl="0" indent="0" algn="r" rtl="1">
              <a:spcBef>
                <a:spcPts val="0"/>
              </a:spcBef>
              <a:spcAft>
                <a:spcPts val="0"/>
              </a:spcAft>
              <a:buNone/>
            </a:pPr>
            <a:r>
              <a:rPr lang="en"/>
              <a:t>הרחבה:</a:t>
            </a:r>
            <a:endParaRPr/>
          </a:p>
          <a:p>
            <a:pPr marL="0" lvl="0" indent="0" algn="r" rtl="1">
              <a:spcBef>
                <a:spcPts val="0"/>
              </a:spcBef>
              <a:spcAft>
                <a:spcPts val="0"/>
              </a:spcAft>
              <a:buNone/>
            </a:pPr>
            <a:r>
              <a:rPr lang="en"/>
              <a:t>השקפים האחרונים הן תוספת אופציונלית שרלוונטית לישראל. הם מסבירים איך נוצר ענן ומהו "צל גשם" ולמה מדבר יהודה מדברי, למרות שירושלים והרי ירושלים גשומים.</a:t>
            </a:r>
            <a:endParaRPr/>
          </a:p>
          <a:p>
            <a:pPr marL="0" lvl="0" indent="0" algn="r" rtl="1">
              <a:spcBef>
                <a:spcPts val="0"/>
              </a:spcBef>
              <a:spcAft>
                <a:spcPts val="0"/>
              </a:spcAft>
              <a:buNone/>
            </a:pPr>
            <a:r>
              <a:rPr lang="en" u="sng">
                <a:solidFill>
                  <a:schemeClr val="hlink"/>
                </a:solidFill>
                <a:hlinkClick r:id="rId3"/>
              </a:rPr>
              <a:t>איך נוצרים עננים?</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865705055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865705055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הרחבה</a:t>
            </a:r>
            <a:endParaRPr/>
          </a:p>
          <a:p>
            <a:pPr marL="0" lvl="0" indent="0" algn="r" rtl="1">
              <a:spcBef>
                <a:spcPts val="0"/>
              </a:spcBef>
              <a:spcAft>
                <a:spcPts val="0"/>
              </a:spcAft>
              <a:buNone/>
            </a:pPr>
            <a:r>
              <a:rPr lang="en" u="sng">
                <a:solidFill>
                  <a:schemeClr val="hlink"/>
                </a:solidFill>
                <a:hlinkClick r:id="rId3"/>
              </a:rPr>
              <a:t>מדבר בצל גשם</a:t>
            </a: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865705055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865705055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rPr>
              <a:t>הרחבה</a:t>
            </a:r>
            <a:endParaRPr>
              <a:solidFill>
                <a:schemeClr val="dk1"/>
              </a:solidFill>
            </a:endParaRPr>
          </a:p>
          <a:p>
            <a:pPr marL="0" lvl="0" indent="0" algn="r" rtl="1">
              <a:spcBef>
                <a:spcPts val="0"/>
              </a:spcBef>
              <a:spcAft>
                <a:spcPts val="0"/>
              </a:spcAft>
              <a:buNone/>
            </a:pPr>
            <a:endParaRPr/>
          </a:p>
          <a:p>
            <a:pPr marL="0" lvl="0" indent="0" algn="r" rtl="1">
              <a:spcBef>
                <a:spcPts val="0"/>
              </a:spcBef>
              <a:spcAft>
                <a:spcPts val="0"/>
              </a:spcAft>
              <a:buNone/>
            </a:pPr>
            <a:r>
              <a:rPr lang="en" u="sng">
                <a:solidFill>
                  <a:schemeClr val="hlink"/>
                </a:solidFill>
                <a:hlinkClick r:id="rId3"/>
              </a:rPr>
              <a:t>סיכום חודש ינואר 2023 | Israel Meteorological Service</a:t>
            </a:r>
            <a:endParaRPr/>
          </a:p>
          <a:p>
            <a:pPr marL="0" lvl="0" indent="0" algn="r" rtl="1">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680a137242_0_7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2680a137242_0_7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sz="1200">
                <a:solidFill>
                  <a:schemeClr val="dk1"/>
                </a:solidFill>
                <a:latin typeface="Calibri"/>
                <a:ea typeface="Calibri"/>
                <a:cs typeface="Calibri"/>
                <a:sym typeface="Calibri"/>
              </a:rPr>
              <a:t>שאלו את התלמידים האם הפעולות/מוצרים באיורים כאן צורכות/ות מים?  סביר להניח שהם לא יחשבו על כך' שאפילו בשביל לייצר מכנסי ג'ינס צריך מים. כאן נשוחח איתם על מה זה אומר צריכת מים סמויה.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sz="1200" b="0" i="0" u="none">
                <a:solidFill>
                  <a:schemeClr val="dk1"/>
                </a:solidFill>
                <a:latin typeface="Calibri"/>
                <a:ea typeface="Calibri"/>
                <a:cs typeface="Calibri"/>
                <a:sym typeface="Calibri"/>
              </a:rPr>
              <a:t>בני אדם משתמשים במים להרבה מטרות שונות ו</a:t>
            </a:r>
            <a:r>
              <a:rPr lang="en" sz="1200">
                <a:solidFill>
                  <a:schemeClr val="dk1"/>
                </a:solidFill>
                <a:latin typeface="Calibri"/>
                <a:ea typeface="Calibri"/>
                <a:cs typeface="Calibri"/>
                <a:sym typeface="Calibri"/>
              </a:rPr>
              <a:t>ב</a:t>
            </a:r>
            <a:r>
              <a:rPr lang="en" sz="1200" b="0" i="0" u="none">
                <a:solidFill>
                  <a:schemeClr val="dk1"/>
                </a:solidFill>
                <a:latin typeface="Calibri"/>
                <a:ea typeface="Calibri"/>
                <a:cs typeface="Calibri"/>
                <a:sym typeface="Calibri"/>
              </a:rPr>
              <a:t>דרכים שונות ורבות. </a:t>
            </a:r>
            <a:r>
              <a:rPr lang="en" sz="1200">
                <a:solidFill>
                  <a:schemeClr val="dk1"/>
                </a:solidFill>
                <a:latin typeface="Calibri"/>
                <a:ea typeface="Calibri"/>
                <a:cs typeface="Calibri"/>
                <a:sym typeface="Calibri"/>
              </a:rPr>
              <a:t>קודם לכן התלמידים דירגו את מידת החשיבות שיש לשימושים אחדים יותר מאשר שימושים אחרים.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sz="1200">
                <a:solidFill>
                  <a:schemeClr val="dk1"/>
                </a:solidFill>
                <a:latin typeface="Calibri"/>
                <a:ea typeface="Calibri"/>
                <a:cs typeface="Calibri"/>
                <a:sym typeface="Calibri"/>
              </a:rPr>
              <a:t>עברו לשקופית הבאה שמפרטת על כמה מהמוצרים האלה, ועל צריכת המים הקשורה אליהם.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680a137242_0_1392: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2680a137242_0_13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u="sng"/>
              <a:t>מה כולל ייצור מכנס ג'ינס?</a:t>
            </a:r>
            <a:r>
              <a:rPr lang="en"/>
              <a:t> גידול הכותנה ואת הייצור: שליש מהמים הדרושים להכנת זוג ג'ינס משמשים לגידול הצמחים (למשל כותנה). השאר משמש לייצור הבד.</a:t>
            </a:r>
            <a:endParaRPr/>
          </a:p>
          <a:p>
            <a:pPr marL="0" lvl="0" indent="0" algn="r" rtl="1">
              <a:lnSpc>
                <a:spcPct val="100000"/>
              </a:lnSpc>
              <a:spcBef>
                <a:spcPts val="0"/>
              </a:spcBef>
              <a:spcAft>
                <a:spcPts val="0"/>
              </a:spcAft>
              <a:buSzPts val="1100"/>
              <a:buNone/>
            </a:pPr>
            <a:r>
              <a:rPr lang="en" u="sng"/>
              <a:t>מה כולל ייצור מכונית?</a:t>
            </a:r>
            <a:r>
              <a:rPr lang="en"/>
              <a:t> שימושי המים העיקריים בתעשיית ייצור הרכב כוללים טיפול וציפוי משטחים, תאי התזת צבע, שטיפה, שטיפה, שטיפה, קירור, מערכות מיזוג אוויר ודודים. למגזר ייצור הרכיבים יש רשימה משלו של תהליכים עתירי מים. בנוסף לשימוש במים לתהליכים אלו, ישנו עניין השפכים, שאז צריך לטפל בהם בסטנדרטים גבוהים על מנת לעמוד בתקנות איכות הסביבה.</a:t>
            </a:r>
            <a:endParaRPr/>
          </a:p>
          <a:p>
            <a:pPr marL="0" lvl="0" indent="0" algn="r" rtl="1">
              <a:lnSpc>
                <a:spcPct val="100000"/>
              </a:lnSpc>
              <a:spcBef>
                <a:spcPts val="0"/>
              </a:spcBef>
              <a:spcAft>
                <a:spcPts val="0"/>
              </a:spcAft>
              <a:buSzPts val="1100"/>
              <a:buNone/>
            </a:pPr>
            <a:r>
              <a:rPr lang="en" u="sng"/>
              <a:t>מה כולל ייצור הקפה?</a:t>
            </a:r>
            <a:r>
              <a:rPr lang="en"/>
              <a:t> גידול הפולים, הפקת האבקה ושינוע. </a:t>
            </a:r>
            <a:endParaRPr/>
          </a:p>
          <a:p>
            <a:pPr marL="0" lvl="0" indent="0" algn="r" rtl="1">
              <a:lnSpc>
                <a:spcPct val="100000"/>
              </a:lnSpc>
              <a:spcBef>
                <a:spcPts val="0"/>
              </a:spcBef>
              <a:spcAft>
                <a:spcPts val="0"/>
              </a:spcAft>
              <a:buSzPts val="1100"/>
              <a:buNone/>
            </a:pPr>
            <a:endParaRPr/>
          </a:p>
          <a:p>
            <a:pPr marL="0" lvl="0" indent="0" algn="r" rtl="1">
              <a:lnSpc>
                <a:spcPct val="100000"/>
              </a:lnSpc>
              <a:spcBef>
                <a:spcPts val="0"/>
              </a:spcBef>
              <a:spcAft>
                <a:spcPts val="0"/>
              </a:spcAft>
              <a:buSzPts val="1100"/>
              <a:buNone/>
            </a:pPr>
            <a:r>
              <a:rPr lang="en" u="sng">
                <a:solidFill>
                  <a:schemeClr val="hlink"/>
                </a:solidFill>
                <a:hlinkClick r:id="rId3"/>
              </a:rPr>
              <a:t>המידע מתבסס על דוח</a:t>
            </a:r>
            <a:r>
              <a:rPr lang="en"/>
              <a:t> לכבוד יום המים הבינלאומי (22.3)</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8506fab0ae_0_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28506fab0a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u="sng">
                <a:solidFill>
                  <a:schemeClr val="hlink"/>
                </a:solidFill>
                <a:hlinkClick r:id="rId3"/>
              </a:rPr>
              <a:t>המידע מתבסס על דוח</a:t>
            </a:r>
            <a:r>
              <a:rPr lang="en"/>
              <a:t> לכבוד יום המים הבינלאומי (22.3) - אתר 2030 Builders</a:t>
            </a:r>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84890b6777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284890b6777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 sz="1200">
                <a:solidFill>
                  <a:schemeClr val="dk1"/>
                </a:solidFill>
                <a:latin typeface="Calibri"/>
                <a:ea typeface="Calibri"/>
                <a:cs typeface="Calibri"/>
                <a:sym typeface="Calibri"/>
              </a:rPr>
              <a:t>לסיכום: ניתן לראות ש</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70% מהמים משמשים לחקלאות </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20% משמש לתעשיות </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ו10% לשימוש ביתי/מוניציפלי/מקומי</a:t>
            </a:r>
            <a:endParaRPr sz="1000" b="1">
              <a:solidFill>
                <a:schemeClr val="dk1"/>
              </a:solidFill>
              <a:highlight>
                <a:srgbClr val="FFFFFF"/>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84890b677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84890b6777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"צריכה ביתית" ו"צריכה עירונית" הם שמות נרדפים לאותה הקטגוריה.</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87f432e42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87f432e42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u="sng">
                <a:solidFill>
                  <a:schemeClr val="hlink"/>
                </a:solidFill>
                <a:hlinkClick r:id="rId3"/>
              </a:rPr>
              <a:t>לינק למצגת השיתופית</a:t>
            </a:r>
            <a:r>
              <a:rPr lang="en"/>
              <a:t> בה התלמידים ישמרו את התמונות של מדי המים.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135475" y="124725"/>
            <a:ext cx="83796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79" name="Google Shape;79;p17"/>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720000" y="3843275"/>
            <a:ext cx="7704000" cy="744000"/>
          </a:xfrm>
          <a:prstGeom prst="rect">
            <a:avLst/>
          </a:prstGeom>
          <a:solidFill>
            <a:schemeClr val="accent3"/>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000">
                <a:solidFill>
                  <a:schemeClr val="lt1"/>
                </a:solidFill>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83" name="Google Shape;83;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84"/>
        <p:cNvGrpSpPr/>
        <p:nvPr/>
      </p:nvGrpSpPr>
      <p:grpSpPr>
        <a:xfrm>
          <a:off x="0" y="0"/>
          <a:ext cx="0" cy="0"/>
          <a:chOff x="0" y="0"/>
          <a:chExt cx="0" cy="0"/>
        </a:xfrm>
      </p:grpSpPr>
      <p:sp>
        <p:nvSpPr>
          <p:cNvPr id="85" name="Google Shape;85;p19"/>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86" name="Google Shape;86;p19"/>
          <p:cNvSpPr txBox="1">
            <a:spLocks noGrp="1"/>
          </p:cNvSpPr>
          <p:nvPr>
            <p:ph type="subTitle" idx="1"/>
          </p:nvPr>
        </p:nvSpPr>
        <p:spPr>
          <a:xfrm>
            <a:off x="2365325" y="1811975"/>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000" b="1">
                <a:solidFill>
                  <a:srgbClr val="E76A28"/>
                </a:solidFill>
                <a:latin typeface="David"/>
                <a:ea typeface="David"/>
                <a:cs typeface="David"/>
                <a:sym typeface="David"/>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7" name="Google Shape;87;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CUSTOM_6_3">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90" name="Google Shape;90;p20"/>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20"/>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 name="Google Shape;92;p20"/>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3" name="Google Shape;93;p20"/>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20"/>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5" name="Google Shape;95;p20"/>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6" name="Google Shape;9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3">
  <p:cSld name="TITLE_4">
    <p:spTree>
      <p:nvGrpSpPr>
        <p:cNvPr id="1" name="Shape 97"/>
        <p:cNvGrpSpPr/>
        <p:nvPr/>
      </p:nvGrpSpPr>
      <p:grpSpPr>
        <a:xfrm>
          <a:off x="0" y="0"/>
          <a:ext cx="0" cy="0"/>
          <a:chOff x="0" y="0"/>
          <a:chExt cx="0" cy="0"/>
        </a:xfrm>
      </p:grpSpPr>
      <p:sp>
        <p:nvSpPr>
          <p:cNvPr id="98" name="Google Shape;98;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99" name="Google Shape;99;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0" name="Google Shape;100;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4">
  <p:cSld name="TITLE_5">
    <p:spTree>
      <p:nvGrpSpPr>
        <p:cNvPr id="1" name="Shape 101"/>
        <p:cNvGrpSpPr/>
        <p:nvPr/>
      </p:nvGrpSpPr>
      <p:grpSpPr>
        <a:xfrm>
          <a:off x="0" y="0"/>
          <a:ext cx="0" cy="0"/>
          <a:chOff x="0" y="0"/>
          <a:chExt cx="0" cy="0"/>
        </a:xfrm>
      </p:grpSpPr>
      <p:sp>
        <p:nvSpPr>
          <p:cNvPr id="102" name="Google Shape;102;p22"/>
          <p:cNvSpPr txBox="1">
            <a:spLocks noGrp="1"/>
          </p:cNvSpPr>
          <p:nvPr>
            <p:ph type="ctrTitle"/>
          </p:nvPr>
        </p:nvSpPr>
        <p:spPr>
          <a:xfrm>
            <a:off x="311708" y="744575"/>
            <a:ext cx="8520600" cy="2052600"/>
          </a:xfrm>
          <a:prstGeom prst="rect">
            <a:avLst/>
          </a:prstGeom>
          <a:noFill/>
          <a:ln>
            <a:noFill/>
          </a:ln>
        </p:spPr>
        <p:txBody>
          <a:bodyPr spcFirstLastPara="1" wrap="square" lIns="93500" tIns="93500" rIns="93500" bIns="93500" anchor="b" anchorCtr="0">
            <a:normAutofit/>
          </a:bodyPr>
          <a:lstStyle>
            <a:lvl1pPr lvl="0" algn="ctr" rtl="0">
              <a:lnSpc>
                <a:spcPct val="100000"/>
              </a:lnSpc>
              <a:spcBef>
                <a:spcPts val="0"/>
              </a:spcBef>
              <a:spcAft>
                <a:spcPts val="0"/>
              </a:spcAft>
              <a:buSzPts val="5300"/>
              <a:buNone/>
              <a:defRPr sz="5300"/>
            </a:lvl1pPr>
            <a:lvl2pPr lvl="1" algn="ctr" rtl="0">
              <a:lnSpc>
                <a:spcPct val="100000"/>
              </a:lnSpc>
              <a:spcBef>
                <a:spcPts val="0"/>
              </a:spcBef>
              <a:spcAft>
                <a:spcPts val="0"/>
              </a:spcAft>
              <a:buSzPts val="5300"/>
              <a:buNone/>
              <a:defRPr sz="5300"/>
            </a:lvl2pPr>
            <a:lvl3pPr lvl="2" algn="ctr" rtl="0">
              <a:lnSpc>
                <a:spcPct val="100000"/>
              </a:lnSpc>
              <a:spcBef>
                <a:spcPts val="0"/>
              </a:spcBef>
              <a:spcAft>
                <a:spcPts val="0"/>
              </a:spcAft>
              <a:buSzPts val="5300"/>
              <a:buNone/>
              <a:defRPr sz="5300"/>
            </a:lvl3pPr>
            <a:lvl4pPr lvl="3" algn="ctr" rtl="0">
              <a:lnSpc>
                <a:spcPct val="100000"/>
              </a:lnSpc>
              <a:spcBef>
                <a:spcPts val="0"/>
              </a:spcBef>
              <a:spcAft>
                <a:spcPts val="0"/>
              </a:spcAft>
              <a:buSzPts val="5300"/>
              <a:buNone/>
              <a:defRPr sz="5300"/>
            </a:lvl4pPr>
            <a:lvl5pPr lvl="4" algn="ctr" rtl="0">
              <a:lnSpc>
                <a:spcPct val="100000"/>
              </a:lnSpc>
              <a:spcBef>
                <a:spcPts val="0"/>
              </a:spcBef>
              <a:spcAft>
                <a:spcPts val="0"/>
              </a:spcAft>
              <a:buSzPts val="5300"/>
              <a:buNone/>
              <a:defRPr sz="5300"/>
            </a:lvl5pPr>
            <a:lvl6pPr lvl="5" algn="ctr" rtl="0">
              <a:lnSpc>
                <a:spcPct val="100000"/>
              </a:lnSpc>
              <a:spcBef>
                <a:spcPts val="0"/>
              </a:spcBef>
              <a:spcAft>
                <a:spcPts val="0"/>
              </a:spcAft>
              <a:buSzPts val="5300"/>
              <a:buNone/>
              <a:defRPr sz="5300"/>
            </a:lvl6pPr>
            <a:lvl7pPr lvl="6" algn="ctr" rtl="0">
              <a:lnSpc>
                <a:spcPct val="100000"/>
              </a:lnSpc>
              <a:spcBef>
                <a:spcPts val="0"/>
              </a:spcBef>
              <a:spcAft>
                <a:spcPts val="0"/>
              </a:spcAft>
              <a:buSzPts val="5300"/>
              <a:buNone/>
              <a:defRPr sz="5300"/>
            </a:lvl7pPr>
            <a:lvl8pPr lvl="7" algn="ctr" rtl="0">
              <a:lnSpc>
                <a:spcPct val="100000"/>
              </a:lnSpc>
              <a:spcBef>
                <a:spcPts val="0"/>
              </a:spcBef>
              <a:spcAft>
                <a:spcPts val="0"/>
              </a:spcAft>
              <a:buSzPts val="5300"/>
              <a:buNone/>
              <a:defRPr sz="5300"/>
            </a:lvl8pPr>
            <a:lvl9pPr lvl="8" algn="ctr" rtl="0">
              <a:lnSpc>
                <a:spcPct val="100000"/>
              </a:lnSpc>
              <a:spcBef>
                <a:spcPts val="0"/>
              </a:spcBef>
              <a:spcAft>
                <a:spcPts val="0"/>
              </a:spcAft>
              <a:buSzPts val="5300"/>
              <a:buNone/>
              <a:defRPr sz="5300"/>
            </a:lvl9pPr>
          </a:lstStyle>
          <a:p>
            <a:endParaRPr/>
          </a:p>
        </p:txBody>
      </p:sp>
      <p:sp>
        <p:nvSpPr>
          <p:cNvPr id="103" name="Google Shape;103;p22"/>
          <p:cNvSpPr txBox="1">
            <a:spLocks noGrp="1"/>
          </p:cNvSpPr>
          <p:nvPr>
            <p:ph type="subTitle" idx="1"/>
          </p:nvPr>
        </p:nvSpPr>
        <p:spPr>
          <a:xfrm>
            <a:off x="311700" y="2834125"/>
            <a:ext cx="8520600" cy="792600"/>
          </a:xfrm>
          <a:prstGeom prst="rect">
            <a:avLst/>
          </a:prstGeom>
          <a:noFill/>
          <a:ln>
            <a:noFill/>
          </a:ln>
        </p:spPr>
        <p:txBody>
          <a:bodyPr spcFirstLastPara="1" wrap="square" lIns="93500" tIns="93500" rIns="93500" bIns="93500" anchor="t" anchorCtr="0">
            <a:normAutofit/>
          </a:bodyPr>
          <a:lstStyle>
            <a:lvl1pPr lvl="0" algn="ctr" rtl="0">
              <a:lnSpc>
                <a:spcPct val="100000"/>
              </a:lnSpc>
              <a:spcBef>
                <a:spcPts val="0"/>
              </a:spcBef>
              <a:spcAft>
                <a:spcPts val="0"/>
              </a:spcAft>
              <a:buSzPts val="2900"/>
              <a:buNone/>
              <a:defRPr sz="2900"/>
            </a:lvl1pPr>
            <a:lvl2pPr lvl="1" algn="ctr" rtl="0">
              <a:lnSpc>
                <a:spcPct val="100000"/>
              </a:lnSpc>
              <a:spcBef>
                <a:spcPts val="0"/>
              </a:spcBef>
              <a:spcAft>
                <a:spcPts val="0"/>
              </a:spcAft>
              <a:buSzPts val="2900"/>
              <a:buNone/>
              <a:defRPr sz="2900"/>
            </a:lvl2pPr>
            <a:lvl3pPr lvl="2" algn="ctr" rtl="0">
              <a:lnSpc>
                <a:spcPct val="100000"/>
              </a:lnSpc>
              <a:spcBef>
                <a:spcPts val="0"/>
              </a:spcBef>
              <a:spcAft>
                <a:spcPts val="0"/>
              </a:spcAft>
              <a:buSzPts val="2900"/>
              <a:buNone/>
              <a:defRPr sz="2900"/>
            </a:lvl3pPr>
            <a:lvl4pPr lvl="3" algn="ctr" rtl="0">
              <a:lnSpc>
                <a:spcPct val="100000"/>
              </a:lnSpc>
              <a:spcBef>
                <a:spcPts val="0"/>
              </a:spcBef>
              <a:spcAft>
                <a:spcPts val="0"/>
              </a:spcAft>
              <a:buSzPts val="2900"/>
              <a:buNone/>
              <a:defRPr sz="2900"/>
            </a:lvl4pPr>
            <a:lvl5pPr lvl="4" algn="ctr" rtl="0">
              <a:lnSpc>
                <a:spcPct val="100000"/>
              </a:lnSpc>
              <a:spcBef>
                <a:spcPts val="0"/>
              </a:spcBef>
              <a:spcAft>
                <a:spcPts val="0"/>
              </a:spcAft>
              <a:buSzPts val="2900"/>
              <a:buNone/>
              <a:defRPr sz="2900"/>
            </a:lvl5pPr>
            <a:lvl6pPr lvl="5" algn="ctr" rtl="0">
              <a:lnSpc>
                <a:spcPct val="100000"/>
              </a:lnSpc>
              <a:spcBef>
                <a:spcPts val="0"/>
              </a:spcBef>
              <a:spcAft>
                <a:spcPts val="0"/>
              </a:spcAft>
              <a:buSzPts val="2900"/>
              <a:buNone/>
              <a:defRPr sz="2900"/>
            </a:lvl6pPr>
            <a:lvl7pPr lvl="6" algn="ctr" rtl="0">
              <a:lnSpc>
                <a:spcPct val="100000"/>
              </a:lnSpc>
              <a:spcBef>
                <a:spcPts val="0"/>
              </a:spcBef>
              <a:spcAft>
                <a:spcPts val="0"/>
              </a:spcAft>
              <a:buSzPts val="2900"/>
              <a:buNone/>
              <a:defRPr sz="2900"/>
            </a:lvl7pPr>
            <a:lvl8pPr lvl="7" algn="ctr" rtl="0">
              <a:lnSpc>
                <a:spcPct val="100000"/>
              </a:lnSpc>
              <a:spcBef>
                <a:spcPts val="0"/>
              </a:spcBef>
              <a:spcAft>
                <a:spcPts val="0"/>
              </a:spcAft>
              <a:buSzPts val="2900"/>
              <a:buNone/>
              <a:defRPr sz="2900"/>
            </a:lvl8pPr>
            <a:lvl9pPr lvl="8" algn="ctr" rtl="0">
              <a:lnSpc>
                <a:spcPct val="100000"/>
              </a:lnSpc>
              <a:spcBef>
                <a:spcPts val="0"/>
              </a:spcBef>
              <a:spcAft>
                <a:spcPts val="0"/>
              </a:spcAft>
              <a:buSzPts val="2900"/>
              <a:buNone/>
              <a:defRPr sz="2900"/>
            </a:lvl9pPr>
          </a:lstStyle>
          <a:p>
            <a:endParaRPr/>
          </a:p>
        </p:txBody>
      </p:sp>
      <p:sp>
        <p:nvSpPr>
          <p:cNvPr id="104" name="Google Shape;104;p22"/>
          <p:cNvSpPr txBox="1">
            <a:spLocks noGrp="1"/>
          </p:cNvSpPr>
          <p:nvPr>
            <p:ph type="sldNum" idx="12"/>
          </p:nvPr>
        </p:nvSpPr>
        <p:spPr>
          <a:xfrm>
            <a:off x="8472458" y="4663217"/>
            <a:ext cx="548700" cy="393600"/>
          </a:xfrm>
          <a:prstGeom prst="rect">
            <a:avLst/>
          </a:prstGeom>
          <a:noFill/>
          <a:ln>
            <a:noFill/>
          </a:ln>
        </p:spPr>
        <p:txBody>
          <a:bodyPr spcFirstLastPara="1" wrap="square" lIns="93500" tIns="93500" rIns="93500" bIns="93500"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10075" y="124725"/>
            <a:ext cx="84048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10075" y="124725"/>
            <a:ext cx="84048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23">
            <a:alphaModFix/>
          </a:blip>
          <a:stretch>
            <a:fillRect/>
          </a:stretch>
        </p:blipFill>
        <p:spPr>
          <a:xfrm flipH="1">
            <a:off x="-50802" y="72300"/>
            <a:ext cx="9194802" cy="677550"/>
          </a:xfrm>
          <a:prstGeom prst="rect">
            <a:avLst/>
          </a:prstGeom>
          <a:noFill/>
          <a:ln>
            <a:noFill/>
          </a:ln>
        </p:spPr>
      </p:pic>
      <p:sp>
        <p:nvSpPr>
          <p:cNvPr id="8" name="Google Shape;8;p1"/>
          <p:cNvSpPr txBox="1">
            <a:spLocks noGrp="1"/>
          </p:cNvSpPr>
          <p:nvPr>
            <p:ph type="title"/>
          </p:nvPr>
        </p:nvSpPr>
        <p:spPr>
          <a:xfrm>
            <a:off x="110075" y="124725"/>
            <a:ext cx="84048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2</a:t>
            </a:r>
            <a:endParaRPr/>
          </a:p>
        </p:txBody>
      </p:sp>
      <p:pic>
        <p:nvPicPr>
          <p:cNvPr id="10" name="Google Shape;10;p1"/>
          <p:cNvPicPr preferRelativeResize="0"/>
          <p:nvPr/>
        </p:nvPicPr>
        <p:blipFill>
          <a:blip r:embed="rId24">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presentation/d/11YhMEq2RgK1g8VAczISp0_Y2PvpkqlwLUAEzQeEykgE/edit?usp=sharing"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ourworldindata.org/water-use-stress#water-withdrawals-per-capita"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hyperlink" Target="https://ourworldindata.org/grapher/annual-freshwater-withdrawals" TargetMode="Externa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hyperlink" Target="https://ourworldindata.org/grapher/annual-freshwater-withdrawals?tab=chart&amp;country=USA~IND~CHN~ISR"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hyperlink" Target="https://ourworldindata.org/grapher/water-withdrawals-per-capita?tab=chart&amp;country=USA~IND~ISR~CHN" TargetMode="Externa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35.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O6UYQh9GNRQ"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omny.fm/shows/ehadbeyom/7b89b1e7-340d-4703-9555-aef90151e35e" TargetMode="External"/><Relationship Id="rId7" Type="http://schemas.openxmlformats.org/officeDocument/2006/relationships/hyperlink" Target="https://www.haaretz.co.il/nature/2023-09-05/ty-article-magazine/.premium/0000018a-654b-d9af-a7db-6fef85740000"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hyperlink" Target="https://davidson.weizmann.ac.il/online/sciencenews/%D7%94%D7%91%D7%A6%D7%95%D7%A8%D7%AA-%D7%91%D7%90%D7%A8%D7%A6%D7%95%D7%AA-%D7%94%D7%91%D7%A8%D7%99%D7%AA-%E2%80%93-%D7%94%D7%97%D7%9E%D7%95%D7%A8%D7%94-%D7%91%D7%99%D7%95%D7%AA%D7%A8-%D7%9E%D7%96%D7%94-1200-%D7%A9%D7%A0%D7%94" TargetMode="Externa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C65iqOSCZOY" TargetMode="External"/><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47.jp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3.jpeg"/><Relationship Id="rId5" Type="http://schemas.openxmlformats.org/officeDocument/2006/relationships/hyperlink" Target="https://www.treehugger.com/clean-technology/how-many-gallons-of-water-does-it-take-to-make.html"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5.png"/><Relationship Id="rId7" Type="http://schemas.openxmlformats.org/officeDocument/2006/relationships/hyperlink" Target="https://pixabay.com/photos/grapes-vines-grapevine-vineyard-2656259/"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7.png"/><Relationship Id="rId11" Type="http://schemas.openxmlformats.org/officeDocument/2006/relationships/image" Target="../media/image20.png"/><Relationship Id="rId5" Type="http://schemas.openxmlformats.org/officeDocument/2006/relationships/image" Target="../media/image7.png"/><Relationship Id="rId10" Type="http://schemas.openxmlformats.org/officeDocument/2006/relationships/image" Target="../media/image19.jpeg"/><Relationship Id="rId4" Type="http://schemas.openxmlformats.org/officeDocument/2006/relationships/image" Target="../media/image16.jpeg"/><Relationship Id="rId9" Type="http://schemas.openxmlformats.org/officeDocument/2006/relationships/hyperlink" Target="https://pixabay.com/photos/coffee-farm-ro%C3%A7a-minas-plant-100980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presentation/d/11YhMEq2RgK1g8VAczISp0_Y2PvpkqlwLUAEzQeEykgE/edit?usp=sharing"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135475" y="124725"/>
            <a:ext cx="83796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000">
                <a:solidFill>
                  <a:srgbClr val="FFFFFF"/>
                </a:solidFill>
              </a:rPr>
              <a:t>השקיית הכדור הצמא- פרק 3</a:t>
            </a:r>
            <a:endParaRPr sz="3000"/>
          </a:p>
        </p:txBody>
      </p:sp>
      <p:sp>
        <p:nvSpPr>
          <p:cNvPr id="110" name="Google Shape;110;p2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3.1</a:t>
            </a:r>
            <a:endParaRPr sz="1200" b="1"/>
          </a:p>
        </p:txBody>
      </p:sp>
      <p:pic>
        <p:nvPicPr>
          <p:cNvPr id="111" name="Google Shape;111;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721925"/>
            <a:ext cx="6315750" cy="4157350"/>
          </a:xfrm>
          <a:prstGeom prst="rect">
            <a:avLst/>
          </a:prstGeom>
          <a:noFill/>
          <a:ln>
            <a:noFill/>
          </a:ln>
        </p:spPr>
      </p:pic>
      <p:pic>
        <p:nvPicPr>
          <p:cNvPr id="112" name="Google Shape;112;p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45124" y="1033500"/>
            <a:ext cx="1773624" cy="33410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sp>
        <p:nvSpPr>
          <p:cNvPr id="217" name="Google Shape;217;p3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marR="0" lvl="0" indent="0" algn="r" rtl="1">
              <a:lnSpc>
                <a:spcPct val="100000"/>
              </a:lnSpc>
              <a:spcBef>
                <a:spcPts val="0"/>
              </a:spcBef>
              <a:spcAft>
                <a:spcPts val="0"/>
              </a:spcAft>
              <a:buSzPts val="990"/>
              <a:buNone/>
            </a:pPr>
            <a:r>
              <a:rPr lang="en" sz="3620"/>
              <a:t>חישוב צריכת מים אישית</a:t>
            </a:r>
            <a:endParaRPr sz="3620"/>
          </a:p>
        </p:txBody>
      </p:sp>
      <p:sp>
        <p:nvSpPr>
          <p:cNvPr id="218" name="Google Shape;218;p32"/>
          <p:cNvSpPr txBox="1">
            <a:spLocks noGrp="1"/>
          </p:cNvSpPr>
          <p:nvPr>
            <p:ph type="body" idx="1"/>
          </p:nvPr>
        </p:nvSpPr>
        <p:spPr>
          <a:xfrm>
            <a:off x="311700" y="962550"/>
            <a:ext cx="8520600" cy="3359400"/>
          </a:xfrm>
          <a:prstGeom prst="rect">
            <a:avLst/>
          </a:prstGeom>
          <a:effectLst/>
        </p:spPr>
        <p:txBody>
          <a:bodyPr spcFirstLastPara="1" wrap="square" lIns="91425" tIns="91425" rIns="91425" bIns="91425" anchor="t" anchorCtr="0">
            <a:normAutofit/>
          </a:bodyPr>
          <a:lstStyle/>
          <a:p>
            <a:pPr marL="0" lvl="0" indent="0" algn="r" rtl="1">
              <a:spcBef>
                <a:spcPts val="0"/>
              </a:spcBef>
              <a:spcAft>
                <a:spcPts val="0"/>
              </a:spcAft>
              <a:buNone/>
            </a:pPr>
            <a:r>
              <a:rPr lang="en" sz="2200" dirty="0">
                <a:solidFill>
                  <a:schemeClr val="dk1"/>
                </a:solidFill>
              </a:rPr>
              <a:t>כמו שראינו צריכת המים של כולנו מורכבת משני סוגי הצריכה:</a:t>
            </a:r>
            <a:br>
              <a:rPr lang="en" sz="2200" dirty="0">
                <a:solidFill>
                  <a:schemeClr val="dk1"/>
                </a:solidFill>
              </a:rPr>
            </a:br>
            <a:r>
              <a:rPr lang="he-IL" sz="2200" dirty="0">
                <a:solidFill>
                  <a:schemeClr val="dk1"/>
                </a:solidFill>
              </a:rPr>
              <a:t>1. </a:t>
            </a:r>
            <a:r>
              <a:rPr lang="en" sz="2200" b="1" dirty="0">
                <a:solidFill>
                  <a:schemeClr val="dk1"/>
                </a:solidFill>
              </a:rPr>
              <a:t>הצריכה האישית הגלויה</a:t>
            </a:r>
            <a:br>
              <a:rPr lang="en" sz="2200" dirty="0">
                <a:solidFill>
                  <a:schemeClr val="dk1"/>
                </a:solidFill>
              </a:rPr>
            </a:br>
            <a:r>
              <a:rPr lang="he-IL" sz="2200" dirty="0">
                <a:solidFill>
                  <a:schemeClr val="dk1"/>
                </a:solidFill>
              </a:rPr>
              <a:t>2. </a:t>
            </a:r>
            <a:r>
              <a:rPr lang="en" sz="2200" dirty="0">
                <a:solidFill>
                  <a:schemeClr val="dk1"/>
                </a:solidFill>
              </a:rPr>
              <a:t> </a:t>
            </a:r>
            <a:r>
              <a:rPr lang="en" sz="2200" b="1" dirty="0">
                <a:solidFill>
                  <a:schemeClr val="dk1"/>
                </a:solidFill>
              </a:rPr>
              <a:t>הצריכה הסמויה </a:t>
            </a:r>
            <a:r>
              <a:rPr lang="he-IL" sz="2200" b="1" dirty="0">
                <a:solidFill>
                  <a:schemeClr val="dk1"/>
                </a:solidFill>
              </a:rPr>
              <a:t>(</a:t>
            </a:r>
            <a:r>
              <a:rPr lang="en" sz="2200" dirty="0">
                <a:solidFill>
                  <a:schemeClr val="dk1"/>
                </a:solidFill>
              </a:rPr>
              <a:t>למשל</a:t>
            </a:r>
            <a:r>
              <a:rPr lang="en" sz="2200" b="1" dirty="0">
                <a:solidFill>
                  <a:schemeClr val="dk1"/>
                </a:solidFill>
              </a:rPr>
              <a:t> </a:t>
            </a:r>
            <a:r>
              <a:rPr lang="en" sz="2200" dirty="0">
                <a:solidFill>
                  <a:schemeClr val="dk1"/>
                </a:solidFill>
              </a:rPr>
              <a:t>המים שנחוצים למזון ולייצור המוצרים שהאדם צורך</a:t>
            </a:r>
            <a:r>
              <a:rPr lang="he-IL" sz="2200" dirty="0">
                <a:solidFill>
                  <a:schemeClr val="dk1"/>
                </a:solidFill>
              </a:rPr>
              <a:t>)</a:t>
            </a:r>
            <a:endParaRPr sz="2200" dirty="0">
              <a:solidFill>
                <a:schemeClr val="dk1"/>
              </a:solidFill>
            </a:endParaRPr>
          </a:p>
          <a:p>
            <a:pPr marL="0" lvl="0" indent="0" algn="r" rtl="1">
              <a:spcBef>
                <a:spcPts val="1200"/>
              </a:spcBef>
              <a:spcAft>
                <a:spcPts val="1200"/>
              </a:spcAft>
              <a:buNone/>
            </a:pPr>
            <a:r>
              <a:rPr lang="en" sz="2200" dirty="0">
                <a:solidFill>
                  <a:schemeClr val="dk1"/>
                </a:solidFill>
              </a:rPr>
              <a:t>בשיעור היום נתמקד בצריכה האישית/משפחתית</a:t>
            </a:r>
            <a:br>
              <a:rPr lang="en" sz="2200" dirty="0">
                <a:solidFill>
                  <a:schemeClr val="dk1"/>
                </a:solidFill>
              </a:rPr>
            </a:br>
            <a:br>
              <a:rPr lang="en" sz="2200" dirty="0">
                <a:solidFill>
                  <a:schemeClr val="dk1"/>
                </a:solidFill>
              </a:rPr>
            </a:br>
            <a:r>
              <a:rPr lang="he-IL" sz="2200" dirty="0">
                <a:solidFill>
                  <a:schemeClr val="dk1"/>
                </a:solidFill>
              </a:rPr>
              <a:t>(</a:t>
            </a:r>
            <a:r>
              <a:rPr lang="en" sz="2200" dirty="0">
                <a:solidFill>
                  <a:schemeClr val="dk1"/>
                </a:solidFill>
              </a:rPr>
              <a:t>ביחידת "הכדור הרעב"</a:t>
            </a:r>
            <a:br>
              <a:rPr lang="en" sz="2200" dirty="0">
                <a:solidFill>
                  <a:schemeClr val="dk1"/>
                </a:solidFill>
              </a:rPr>
            </a:br>
            <a:r>
              <a:rPr lang="en" sz="2200" dirty="0">
                <a:solidFill>
                  <a:schemeClr val="dk1"/>
                </a:solidFill>
              </a:rPr>
              <a:t>נדבר גם על צריכת המים הקשורה למזון שלנו</a:t>
            </a:r>
            <a:r>
              <a:rPr lang="he-IL" sz="2200" dirty="0">
                <a:solidFill>
                  <a:schemeClr val="dk1"/>
                </a:solidFill>
              </a:rPr>
              <a:t>)</a:t>
            </a:r>
            <a:endParaRPr sz="2200" dirty="0">
              <a:solidFill>
                <a:schemeClr val="dk1"/>
              </a:solidFill>
            </a:endParaRPr>
          </a:p>
        </p:txBody>
      </p:sp>
      <p:pic>
        <p:nvPicPr>
          <p:cNvPr id="219" name="Google Shape;219;p3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rot="-5400000">
            <a:off x="968576" y="2519299"/>
            <a:ext cx="1839249" cy="2452352"/>
          </a:xfrm>
          <a:prstGeom prst="rect">
            <a:avLst/>
          </a:prstGeom>
          <a:noFill/>
          <a:ln>
            <a:noFill/>
          </a:ln>
        </p:spPr>
      </p:pic>
      <p:sp>
        <p:nvSpPr>
          <p:cNvPr id="220" name="Google Shape;220;p3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221" name="Google Shape;221;p3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5"/>
        <p:cNvGrpSpPr/>
        <p:nvPr/>
      </p:nvGrpSpPr>
      <p:grpSpPr>
        <a:xfrm>
          <a:off x="0" y="0"/>
          <a:ext cx="0" cy="0"/>
          <a:chOff x="0" y="0"/>
          <a:chExt cx="0" cy="0"/>
        </a:xfrm>
      </p:grpSpPr>
      <p:sp>
        <p:nvSpPr>
          <p:cNvPr id="226" name="Google Shape;226;p33"/>
          <p:cNvSpPr txBox="1"/>
          <p:nvPr/>
        </p:nvSpPr>
        <p:spPr>
          <a:xfrm>
            <a:off x="531850" y="869650"/>
            <a:ext cx="8206500" cy="461700"/>
          </a:xfrm>
          <a:prstGeom prst="rect">
            <a:avLst/>
          </a:prstGeom>
          <a:noFill/>
          <a:ln>
            <a:noFill/>
          </a:ln>
        </p:spPr>
        <p:txBody>
          <a:bodyPr spcFirstLastPara="1" wrap="square" lIns="91425" tIns="91425" rIns="91425" bIns="91425" anchor="t" anchorCtr="0">
            <a:spAutoFit/>
          </a:bodyPr>
          <a:lstStyle/>
          <a:p>
            <a:pPr marL="0" marR="0" lvl="0" indent="0" algn="r" rtl="1">
              <a:lnSpc>
                <a:spcPct val="115000"/>
              </a:lnSpc>
              <a:spcBef>
                <a:spcPts val="2400"/>
              </a:spcBef>
              <a:spcAft>
                <a:spcPts val="1200"/>
              </a:spcAft>
              <a:buClr>
                <a:srgbClr val="000000"/>
              </a:buClr>
              <a:buSzPts val="1400"/>
              <a:buFont typeface="Arial"/>
              <a:buNone/>
            </a:pPr>
            <a:r>
              <a:rPr lang="en" sz="1800" i="0" u="none" strike="noStrike" cap="none">
                <a:solidFill>
                  <a:schemeClr val="dk1"/>
                </a:solidFill>
                <a:latin typeface="Calibri"/>
                <a:ea typeface="Calibri"/>
                <a:cs typeface="Calibri"/>
                <a:sym typeface="Calibri"/>
              </a:rPr>
              <a:t>	</a:t>
            </a:r>
            <a:endParaRPr sz="1800" i="0" u="none" strike="noStrike" cap="none">
              <a:solidFill>
                <a:schemeClr val="dk1"/>
              </a:solidFill>
              <a:latin typeface="Calibri"/>
              <a:ea typeface="Calibri"/>
              <a:cs typeface="Calibri"/>
              <a:sym typeface="Calibri"/>
            </a:endParaRPr>
          </a:p>
        </p:txBody>
      </p:sp>
      <p:sp>
        <p:nvSpPr>
          <p:cNvPr id="227" name="Google Shape;227;p3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חישוב צריכת מים אישית</a:t>
            </a:r>
            <a:endParaRPr sz="3620"/>
          </a:p>
        </p:txBody>
      </p:sp>
      <p:pic>
        <p:nvPicPr>
          <p:cNvPr id="228" name="Google Shape;228;p33"/>
          <p:cNvPicPr preferRelativeResize="0"/>
          <p:nvPr/>
        </p:nvPicPr>
        <p:blipFill rotWithShape="1">
          <a:blip r:embed="rId3" cstate="screen">
            <a:alphaModFix/>
            <a:extLst>
              <a:ext uri="{28A0092B-C50C-407E-A947-70E740481C1C}">
                <a14:useLocalDpi xmlns:a14="http://schemas.microsoft.com/office/drawing/2010/main"/>
              </a:ext>
            </a:extLst>
          </a:blip>
          <a:srcRect b="980"/>
          <a:stretch/>
        </p:blipFill>
        <p:spPr>
          <a:xfrm>
            <a:off x="81075" y="869650"/>
            <a:ext cx="4073201" cy="3472974"/>
          </a:xfrm>
          <a:prstGeom prst="rect">
            <a:avLst/>
          </a:prstGeom>
          <a:noFill/>
          <a:ln>
            <a:noFill/>
          </a:ln>
        </p:spPr>
      </p:pic>
      <p:sp>
        <p:nvSpPr>
          <p:cNvPr id="229" name="Google Shape;229;p33"/>
          <p:cNvSpPr txBox="1"/>
          <p:nvPr/>
        </p:nvSpPr>
        <p:spPr>
          <a:xfrm>
            <a:off x="4189075" y="869650"/>
            <a:ext cx="4855500" cy="3845700"/>
          </a:xfrm>
          <a:prstGeom prst="rect">
            <a:avLst/>
          </a:prstGeom>
          <a:noFill/>
          <a:ln>
            <a:noFill/>
          </a:ln>
          <a:effectLst/>
        </p:spPr>
        <p:txBody>
          <a:bodyPr spcFirstLastPara="1" wrap="square" lIns="91425" tIns="91425" rIns="91425" bIns="91425" anchor="t" anchorCtr="0">
            <a:noAutofit/>
          </a:bodyPr>
          <a:lstStyle/>
          <a:p>
            <a:pPr marL="0" lvl="0" indent="0" algn="r" rtl="1">
              <a:spcBef>
                <a:spcPts val="0"/>
              </a:spcBef>
              <a:spcAft>
                <a:spcPts val="0"/>
              </a:spcAft>
              <a:buNone/>
            </a:pPr>
            <a:r>
              <a:rPr lang="en" sz="2400" u="sng" dirty="0">
                <a:solidFill>
                  <a:schemeClr val="dk1"/>
                </a:solidFill>
                <a:latin typeface="Calibri"/>
                <a:ea typeface="Calibri"/>
                <a:cs typeface="Calibri"/>
                <a:sym typeface="Calibri"/>
              </a:rPr>
              <a:t>איך נראה חשבון המים של המשפחה שלכם?</a:t>
            </a:r>
            <a:endParaRPr sz="2400" u="sng" dirty="0">
              <a:solidFill>
                <a:schemeClr val="dk1"/>
              </a:solidFill>
              <a:latin typeface="Calibri"/>
              <a:ea typeface="Calibri"/>
              <a:cs typeface="Calibri"/>
              <a:sym typeface="Calibri"/>
            </a:endParaRPr>
          </a:p>
          <a:p>
            <a:pPr marL="457200" lvl="0" indent="-381000" algn="r" rtl="1">
              <a:spcBef>
                <a:spcPts val="0"/>
              </a:spcBef>
              <a:spcAft>
                <a:spcPts val="0"/>
              </a:spcAft>
              <a:buClr>
                <a:schemeClr val="dk1"/>
              </a:buClr>
              <a:buSzPts val="2400"/>
              <a:buFont typeface="Calibri"/>
              <a:buChar char="●"/>
            </a:pPr>
            <a:r>
              <a:rPr lang="en" sz="2400" dirty="0">
                <a:solidFill>
                  <a:schemeClr val="dk1"/>
                </a:solidFill>
                <a:highlight>
                  <a:srgbClr val="FFFFFF"/>
                </a:highlight>
                <a:latin typeface="Calibri"/>
                <a:ea typeface="Calibri"/>
                <a:cs typeface="Calibri"/>
                <a:sym typeface="Calibri"/>
              </a:rPr>
              <a:t>תעריפי המים נקבעים ע"י הרשות הממשלתית למים והינם אחידים בכל הארץ. </a:t>
            </a:r>
            <a:endParaRPr sz="2400" dirty="0">
              <a:solidFill>
                <a:schemeClr val="dk1"/>
              </a:solidFill>
              <a:highlight>
                <a:srgbClr val="FFFFFF"/>
              </a:highlight>
              <a:latin typeface="Calibri"/>
              <a:ea typeface="Calibri"/>
              <a:cs typeface="Calibri"/>
              <a:sym typeface="Calibri"/>
            </a:endParaRPr>
          </a:p>
          <a:p>
            <a:pPr marL="457200" lvl="0" indent="-381000" algn="r" rtl="1">
              <a:spcBef>
                <a:spcPts val="0"/>
              </a:spcBef>
              <a:spcAft>
                <a:spcPts val="0"/>
              </a:spcAft>
              <a:buClr>
                <a:schemeClr val="dk1"/>
              </a:buClr>
              <a:buSzPts val="2400"/>
              <a:buFont typeface="Calibri"/>
              <a:buChar char="●"/>
            </a:pPr>
            <a:r>
              <a:rPr lang="en" sz="2400" dirty="0">
                <a:solidFill>
                  <a:schemeClr val="dk1"/>
                </a:solidFill>
                <a:highlight>
                  <a:srgbClr val="FFFFFF"/>
                </a:highlight>
                <a:latin typeface="Calibri"/>
                <a:ea typeface="Calibri"/>
                <a:cs typeface="Calibri"/>
                <a:sym typeface="Calibri"/>
              </a:rPr>
              <a:t>יש צריכה פרטית וצריכה משותפת</a:t>
            </a:r>
            <a:endParaRPr sz="2400" dirty="0">
              <a:solidFill>
                <a:schemeClr val="dk1"/>
              </a:solidFill>
              <a:highlight>
                <a:srgbClr val="FFFFFF"/>
              </a:highlight>
              <a:latin typeface="Calibri"/>
              <a:ea typeface="Calibri"/>
              <a:cs typeface="Calibri"/>
              <a:sym typeface="Calibri"/>
            </a:endParaRPr>
          </a:p>
          <a:p>
            <a:pPr marL="457200" lvl="0" indent="-381000" algn="r" rtl="1">
              <a:spcBef>
                <a:spcPts val="0"/>
              </a:spcBef>
              <a:spcAft>
                <a:spcPts val="0"/>
              </a:spcAft>
              <a:buClr>
                <a:schemeClr val="dk1"/>
              </a:buClr>
              <a:buSzPts val="2400"/>
              <a:buFont typeface="Calibri"/>
              <a:buChar char="●"/>
            </a:pPr>
            <a:r>
              <a:rPr lang="en" sz="2400" dirty="0">
                <a:solidFill>
                  <a:schemeClr val="dk1"/>
                </a:solidFill>
                <a:highlight>
                  <a:srgbClr val="FFFFFF"/>
                </a:highlight>
                <a:latin typeface="Calibri"/>
                <a:ea typeface="Calibri"/>
                <a:cs typeface="Calibri"/>
                <a:sym typeface="Calibri"/>
              </a:rPr>
              <a:t>תעריפי המים מדורגים לפי כמות הצריכה לנפש: עד 7 מ"ק* לחודשיים לנפש </a:t>
            </a:r>
            <a:r>
              <a:rPr lang="he-IL" sz="2400" dirty="0">
                <a:solidFill>
                  <a:schemeClr val="dk1"/>
                </a:solidFill>
                <a:highlight>
                  <a:srgbClr val="FFFFFF"/>
                </a:highlight>
                <a:latin typeface="Calibri"/>
                <a:ea typeface="Calibri"/>
                <a:cs typeface="Calibri"/>
                <a:sym typeface="Calibri"/>
              </a:rPr>
              <a:t>(</a:t>
            </a:r>
            <a:r>
              <a:rPr lang="en" sz="2400" dirty="0">
                <a:solidFill>
                  <a:schemeClr val="dk1"/>
                </a:solidFill>
                <a:highlight>
                  <a:srgbClr val="FFFFFF"/>
                </a:highlight>
                <a:latin typeface="Calibri"/>
                <a:ea typeface="Calibri"/>
                <a:cs typeface="Calibri"/>
                <a:sym typeface="Calibri"/>
              </a:rPr>
              <a:t>תעריף נמוך</a:t>
            </a:r>
            <a:r>
              <a:rPr lang="he-IL" sz="2400" dirty="0">
                <a:solidFill>
                  <a:schemeClr val="dk1"/>
                </a:solidFill>
                <a:highlight>
                  <a:srgbClr val="FFFFFF"/>
                </a:highlight>
                <a:latin typeface="Calibri"/>
                <a:ea typeface="Calibri"/>
                <a:cs typeface="Calibri"/>
                <a:sym typeface="Calibri"/>
              </a:rPr>
              <a:t>)</a:t>
            </a:r>
            <a:r>
              <a:rPr lang="en" sz="2400" dirty="0">
                <a:solidFill>
                  <a:schemeClr val="dk1"/>
                </a:solidFill>
                <a:highlight>
                  <a:srgbClr val="FFFFFF"/>
                </a:highlight>
                <a:latin typeface="Calibri"/>
                <a:ea typeface="Calibri"/>
                <a:cs typeface="Calibri"/>
                <a:sym typeface="Calibri"/>
              </a:rPr>
              <a:t> ומעל 7 מ"ק לחודשיים לנפש </a:t>
            </a:r>
            <a:r>
              <a:rPr lang="he-IL" sz="2400" dirty="0">
                <a:solidFill>
                  <a:schemeClr val="dk1"/>
                </a:solidFill>
                <a:highlight>
                  <a:srgbClr val="FFFFFF"/>
                </a:highlight>
                <a:latin typeface="Calibri"/>
                <a:ea typeface="Calibri"/>
                <a:cs typeface="Calibri"/>
                <a:sym typeface="Calibri"/>
              </a:rPr>
              <a:t>(</a:t>
            </a:r>
            <a:r>
              <a:rPr lang="en" sz="2400" dirty="0">
                <a:solidFill>
                  <a:schemeClr val="dk1"/>
                </a:solidFill>
                <a:highlight>
                  <a:srgbClr val="FFFFFF"/>
                </a:highlight>
                <a:latin typeface="Calibri"/>
                <a:ea typeface="Calibri"/>
                <a:cs typeface="Calibri"/>
                <a:sym typeface="Calibri"/>
              </a:rPr>
              <a:t>תעריף גבוה</a:t>
            </a:r>
            <a:r>
              <a:rPr lang="he-IL" sz="2400" dirty="0">
                <a:solidFill>
                  <a:schemeClr val="dk1"/>
                </a:solidFill>
                <a:highlight>
                  <a:srgbClr val="FFFFFF"/>
                </a:highlight>
                <a:latin typeface="Calibri"/>
                <a:ea typeface="Calibri"/>
                <a:cs typeface="Calibri"/>
                <a:sym typeface="Calibri"/>
              </a:rPr>
              <a:t>). </a:t>
            </a:r>
            <a:r>
              <a:rPr lang="en" sz="2400" dirty="0">
                <a:solidFill>
                  <a:schemeClr val="dk1"/>
                </a:solidFill>
                <a:highlight>
                  <a:srgbClr val="FFFFFF"/>
                </a:highlight>
                <a:latin typeface="Calibri"/>
                <a:ea typeface="Calibri"/>
                <a:cs typeface="Calibri"/>
                <a:sym typeface="Calibri"/>
              </a:rPr>
              <a:t> </a:t>
            </a:r>
            <a:endParaRPr sz="2400" dirty="0">
              <a:solidFill>
                <a:schemeClr val="dk1"/>
              </a:solidFill>
              <a:latin typeface="Calibri"/>
              <a:ea typeface="Calibri"/>
              <a:cs typeface="Calibri"/>
              <a:sym typeface="Calibri"/>
            </a:endParaRPr>
          </a:p>
        </p:txBody>
      </p:sp>
      <p:sp>
        <p:nvSpPr>
          <p:cNvPr id="230" name="Google Shape;230;p3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231" name="Google Shape;231;p3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sp>
        <p:nvSpPr>
          <p:cNvPr id="232" name="Google Shape;232;p33"/>
          <p:cNvSpPr txBox="1"/>
          <p:nvPr/>
        </p:nvSpPr>
        <p:spPr>
          <a:xfrm>
            <a:off x="818025" y="4416575"/>
            <a:ext cx="2029200" cy="227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1900">
                <a:latin typeface="Calibri"/>
                <a:ea typeface="Calibri"/>
                <a:cs typeface="Calibri"/>
                <a:sym typeface="Calibri"/>
              </a:rPr>
              <a:t>*מ"ק - מטר מעוקב</a:t>
            </a:r>
            <a:endParaRPr sz="19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7" name="Google Shape;237;p3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צריכת מים משפחתית </a:t>
            </a:r>
            <a:endParaRPr sz="3620"/>
          </a:p>
        </p:txBody>
      </p:sp>
      <p:sp>
        <p:nvSpPr>
          <p:cNvPr id="238" name="Google Shape;238;p3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239" name="Google Shape;239;p34"/>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3.2</a:t>
            </a:r>
            <a:endParaRPr sz="1200" b="1"/>
          </a:p>
        </p:txBody>
      </p:sp>
      <p:pic>
        <p:nvPicPr>
          <p:cNvPr id="240" name="Google Shape;240;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9050" y="1158975"/>
            <a:ext cx="5810250" cy="3006250"/>
          </a:xfrm>
          <a:prstGeom prst="rect">
            <a:avLst/>
          </a:prstGeom>
          <a:noFill/>
          <a:ln>
            <a:noFill/>
          </a:ln>
        </p:spPr>
      </p:pic>
      <p:sp>
        <p:nvSpPr>
          <p:cNvPr id="241" name="Google Shape;241;p34"/>
          <p:cNvSpPr txBox="1"/>
          <p:nvPr/>
        </p:nvSpPr>
        <p:spPr>
          <a:xfrm>
            <a:off x="6341000" y="896900"/>
            <a:ext cx="2658600" cy="3530400"/>
          </a:xfrm>
          <a:prstGeom prst="rect">
            <a:avLst/>
          </a:prstGeom>
          <a:noFill/>
          <a:ln>
            <a:noFill/>
          </a:ln>
        </p:spPr>
        <p:txBody>
          <a:bodyPr spcFirstLastPara="1" wrap="square" lIns="91425" tIns="91425" rIns="91425" bIns="91425" anchor="t" anchorCtr="0">
            <a:noAutofit/>
          </a:bodyPr>
          <a:lstStyle/>
          <a:p>
            <a:pPr marL="457200" lvl="0" indent="-381000" algn="r" rtl="1">
              <a:spcBef>
                <a:spcPts val="0"/>
              </a:spcBef>
              <a:spcAft>
                <a:spcPts val="0"/>
              </a:spcAft>
              <a:buSzPts val="2400"/>
              <a:buFont typeface="Calibri"/>
              <a:buChar char="●"/>
            </a:pPr>
            <a:r>
              <a:rPr lang="en" sz="2400">
                <a:latin typeface="Calibri"/>
                <a:ea typeface="Calibri"/>
                <a:cs typeface="Calibri"/>
                <a:sym typeface="Calibri"/>
              </a:rPr>
              <a:t>האם הצריכה משתנה לאורך השנה?</a:t>
            </a:r>
            <a:br>
              <a:rPr lang="en" sz="2400">
                <a:latin typeface="Calibri"/>
                <a:ea typeface="Calibri"/>
                <a:cs typeface="Calibri"/>
                <a:sym typeface="Calibri"/>
              </a:rPr>
            </a:br>
            <a:endParaRPr sz="2400">
              <a:latin typeface="Calibri"/>
              <a:ea typeface="Calibri"/>
              <a:cs typeface="Calibri"/>
              <a:sym typeface="Calibri"/>
            </a:endParaRPr>
          </a:p>
          <a:p>
            <a:pPr marL="457200" lvl="0" indent="-381000" algn="r" rtl="1">
              <a:spcBef>
                <a:spcPts val="0"/>
              </a:spcBef>
              <a:spcAft>
                <a:spcPts val="0"/>
              </a:spcAft>
              <a:buSzPts val="2400"/>
              <a:buFont typeface="Calibri"/>
              <a:buChar char="●"/>
            </a:pPr>
            <a:r>
              <a:rPr lang="en" sz="2400">
                <a:latin typeface="Calibri"/>
                <a:ea typeface="Calibri"/>
                <a:cs typeface="Calibri"/>
                <a:sym typeface="Calibri"/>
              </a:rPr>
              <a:t>מה יקרה אם הצריכה תוכפל באופן פתאומי?</a:t>
            </a:r>
            <a:endParaRPr sz="24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חישוב צריכת מים משפחתית</a:t>
            </a:r>
            <a:endParaRPr sz="3620"/>
          </a:p>
        </p:txBody>
      </p:sp>
      <p:sp>
        <p:nvSpPr>
          <p:cNvPr id="247" name="Google Shape;247;p35"/>
          <p:cNvSpPr txBox="1">
            <a:spLocks noGrp="1"/>
          </p:cNvSpPr>
          <p:nvPr>
            <p:ph type="body" idx="1"/>
          </p:nvPr>
        </p:nvSpPr>
        <p:spPr>
          <a:xfrm>
            <a:off x="311700" y="782100"/>
            <a:ext cx="8520600" cy="1284000"/>
          </a:xfrm>
          <a:prstGeom prst="rect">
            <a:avLst/>
          </a:prstGeom>
          <a:effectLst/>
        </p:spPr>
        <p:txBody>
          <a:bodyPr spcFirstLastPara="1" wrap="square" lIns="91425" tIns="91425" rIns="91425" bIns="91425" anchor="t" anchorCtr="0">
            <a:normAutofit/>
          </a:bodyPr>
          <a:lstStyle/>
          <a:p>
            <a:pPr marL="0" lvl="0" indent="0" algn="r" rtl="1">
              <a:lnSpc>
                <a:spcPct val="100000"/>
              </a:lnSpc>
              <a:spcBef>
                <a:spcPts val="0"/>
              </a:spcBef>
              <a:spcAft>
                <a:spcPts val="0"/>
              </a:spcAft>
              <a:buClr>
                <a:schemeClr val="dk1"/>
              </a:buClr>
              <a:buSzPts val="1100"/>
              <a:buFont typeface="Arial"/>
              <a:buNone/>
            </a:pPr>
            <a:r>
              <a:rPr lang="en" sz="2800" dirty="0">
                <a:solidFill>
                  <a:schemeClr val="dk1"/>
                </a:solidFill>
              </a:rPr>
              <a:t>בואו נסתכל עכשיו על המצגת עם מדי המים שלכם ונראה איך נראית הצריכה שלכם ואיך אפשר לשפר אותה?</a:t>
            </a:r>
            <a:endParaRPr dirty="0">
              <a:solidFill>
                <a:schemeClr val="dk1"/>
              </a:solidFill>
            </a:endParaRPr>
          </a:p>
        </p:txBody>
      </p:sp>
      <p:sp>
        <p:nvSpPr>
          <p:cNvPr id="248" name="Google Shape;248;p3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249" name="Google Shape;249;p35">
            <a:hlinkClick r:id="rId3"/>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rot="-5400000">
            <a:off x="3065599" y="1315285"/>
            <a:ext cx="3012801" cy="4017076"/>
          </a:xfrm>
          <a:prstGeom prst="rect">
            <a:avLst/>
          </a:prstGeom>
          <a:noFill/>
          <a:ln>
            <a:noFill/>
          </a:ln>
        </p:spPr>
      </p:pic>
      <p:sp>
        <p:nvSpPr>
          <p:cNvPr id="250" name="Google Shape;250;p3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
        <p:cNvGrpSpPr/>
        <p:nvPr/>
      </p:nvGrpSpPr>
      <p:grpSpPr>
        <a:xfrm>
          <a:off x="0" y="0"/>
          <a:ext cx="0" cy="0"/>
          <a:chOff x="0" y="0"/>
          <a:chExt cx="0" cy="0"/>
        </a:xfrm>
      </p:grpSpPr>
      <p:sp>
        <p:nvSpPr>
          <p:cNvPr id="255" name="Google Shape;255;p36"/>
          <p:cNvSpPr txBox="1">
            <a:spLocks noGrp="1"/>
          </p:cNvSpPr>
          <p:nvPr>
            <p:ph type="title" idx="4294967295"/>
          </p:nvPr>
        </p:nvSpPr>
        <p:spPr>
          <a:xfrm>
            <a:off x="4875" y="124725"/>
            <a:ext cx="84339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חזרה - חלוקת שימושי המים לפי סקטורים </a:t>
            </a:r>
            <a:endParaRPr sz="3600"/>
          </a:p>
        </p:txBody>
      </p:sp>
      <p:sp>
        <p:nvSpPr>
          <p:cNvPr id="256" name="Google Shape;256;p36"/>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257" name="Google Shape;257;p3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14</a:t>
            </a:fld>
            <a:endParaRPr>
              <a:solidFill>
                <a:schemeClr val="lt1"/>
              </a:solidFill>
              <a:latin typeface="Calibri"/>
              <a:ea typeface="Calibri"/>
              <a:cs typeface="Calibri"/>
              <a:sym typeface="Calibri"/>
            </a:endParaRPr>
          </a:p>
        </p:txBody>
      </p:sp>
      <p:sp>
        <p:nvSpPr>
          <p:cNvPr id="258" name="Google Shape;258;p36"/>
          <p:cNvSpPr txBox="1"/>
          <p:nvPr/>
        </p:nvSpPr>
        <p:spPr>
          <a:xfrm>
            <a:off x="5830975" y="1475350"/>
            <a:ext cx="3000000" cy="203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dirty="0">
                <a:solidFill>
                  <a:schemeClr val="dk1"/>
                </a:solidFill>
                <a:latin typeface="Calibri"/>
                <a:ea typeface="Calibri"/>
                <a:cs typeface="Calibri"/>
                <a:sym typeface="Calibri"/>
              </a:rPr>
              <a:t>חקלאות:</a:t>
            </a:r>
            <a:endParaRPr sz="2400" b="1"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גידול מזון לבני אדם</a:t>
            </a:r>
            <a:endParaRPr sz="2400"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גידול מזון לבע"ח </a:t>
            </a:r>
            <a:endParaRPr sz="2400"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מים לגידול חיות משק </a:t>
            </a:r>
            <a:r>
              <a:rPr lang="he-IL" sz="2400" dirty="0">
                <a:solidFill>
                  <a:schemeClr val="dk1"/>
                </a:solidFill>
                <a:latin typeface="Calibri"/>
                <a:ea typeface="Calibri"/>
                <a:cs typeface="Calibri"/>
                <a:sym typeface="Calibri"/>
              </a:rPr>
              <a:t>(</a:t>
            </a:r>
            <a:r>
              <a:rPr lang="en" sz="2400" dirty="0">
                <a:solidFill>
                  <a:schemeClr val="dk1"/>
                </a:solidFill>
                <a:latin typeface="Calibri"/>
                <a:ea typeface="Calibri"/>
                <a:cs typeface="Calibri"/>
                <a:sym typeface="Calibri"/>
              </a:rPr>
              <a:t>בקר, צאן וכד</a:t>
            </a:r>
            <a:r>
              <a:rPr lang="he-IL" sz="2400"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p:txBody>
      </p:sp>
      <p:sp>
        <p:nvSpPr>
          <p:cNvPr id="259" name="Google Shape;259;p36"/>
          <p:cNvSpPr txBox="1"/>
          <p:nvPr/>
        </p:nvSpPr>
        <p:spPr>
          <a:xfrm>
            <a:off x="-70450" y="2612875"/>
            <a:ext cx="3198900" cy="203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תעשייה:</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תחנות כוח וייצור אנרגיה</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הפקת קיטור, שטיפת ציוד ומכונות לייצור מוצרים, קירור מכונות ומוצרים</a:t>
            </a:r>
            <a:endParaRPr sz="2400">
              <a:solidFill>
                <a:schemeClr val="dk1"/>
              </a:solidFill>
              <a:latin typeface="Calibri"/>
              <a:ea typeface="Calibri"/>
              <a:cs typeface="Calibri"/>
              <a:sym typeface="Calibri"/>
            </a:endParaRPr>
          </a:p>
        </p:txBody>
      </p:sp>
      <p:sp>
        <p:nvSpPr>
          <p:cNvPr id="260" name="Google Shape;260;p36"/>
          <p:cNvSpPr txBox="1"/>
          <p:nvPr/>
        </p:nvSpPr>
        <p:spPr>
          <a:xfrm>
            <a:off x="493200" y="762350"/>
            <a:ext cx="2550600" cy="17856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600" b="1">
                <a:solidFill>
                  <a:schemeClr val="dk1"/>
                </a:solidFill>
                <a:latin typeface="Calibri"/>
                <a:ea typeface="Calibri"/>
                <a:cs typeface="Calibri"/>
                <a:sym typeface="Calibri"/>
              </a:rPr>
              <a:t>צרכים עירוניים:</a:t>
            </a:r>
            <a:endParaRPr sz="2600" b="1">
              <a:solidFill>
                <a:schemeClr val="dk1"/>
              </a:solidFill>
              <a:latin typeface="Calibri"/>
              <a:ea typeface="Calibri"/>
              <a:cs typeface="Calibri"/>
              <a:sym typeface="Calibri"/>
            </a:endParaRPr>
          </a:p>
          <a:p>
            <a:pPr marL="0" lvl="0" indent="0" algn="r" rtl="1">
              <a:spcBef>
                <a:spcPts val="0"/>
              </a:spcBef>
              <a:spcAft>
                <a:spcPts val="0"/>
              </a:spcAft>
              <a:buNone/>
            </a:pPr>
            <a:r>
              <a:rPr lang="en" sz="2600">
                <a:solidFill>
                  <a:schemeClr val="dk1"/>
                </a:solidFill>
                <a:latin typeface="Calibri"/>
                <a:ea typeface="Calibri"/>
                <a:cs typeface="Calibri"/>
                <a:sym typeface="Calibri"/>
              </a:rPr>
              <a:t>שימוש אישי וביתי</a:t>
            </a:r>
            <a:endParaRPr sz="2600">
              <a:solidFill>
                <a:schemeClr val="dk1"/>
              </a:solidFill>
              <a:latin typeface="Calibri"/>
              <a:ea typeface="Calibri"/>
              <a:cs typeface="Calibri"/>
              <a:sym typeface="Calibri"/>
            </a:endParaRPr>
          </a:p>
          <a:p>
            <a:pPr marL="0" lvl="0" indent="0" algn="r" rtl="1">
              <a:spcBef>
                <a:spcPts val="0"/>
              </a:spcBef>
              <a:spcAft>
                <a:spcPts val="0"/>
              </a:spcAft>
              <a:buNone/>
            </a:pPr>
            <a:r>
              <a:rPr lang="en" sz="2600">
                <a:solidFill>
                  <a:schemeClr val="dk1"/>
                </a:solidFill>
                <a:latin typeface="Calibri"/>
                <a:ea typeface="Calibri"/>
                <a:cs typeface="Calibri"/>
                <a:sym typeface="Calibri"/>
              </a:rPr>
              <a:t>שירותים לציבור</a:t>
            </a:r>
            <a:endParaRPr sz="2600">
              <a:solidFill>
                <a:schemeClr val="dk1"/>
              </a:solidFill>
              <a:latin typeface="Calibri"/>
              <a:ea typeface="Calibri"/>
              <a:cs typeface="Calibri"/>
              <a:sym typeface="Calibri"/>
            </a:endParaRPr>
          </a:p>
          <a:p>
            <a:pPr marL="0" lvl="0" indent="0" algn="r" rtl="1">
              <a:spcBef>
                <a:spcPts val="0"/>
              </a:spcBef>
              <a:spcAft>
                <a:spcPts val="0"/>
              </a:spcAft>
              <a:buNone/>
            </a:pPr>
            <a:r>
              <a:rPr lang="en" sz="2600">
                <a:solidFill>
                  <a:schemeClr val="dk1"/>
                </a:solidFill>
                <a:latin typeface="Calibri"/>
                <a:ea typeface="Calibri"/>
                <a:cs typeface="Calibri"/>
                <a:sym typeface="Calibri"/>
              </a:rPr>
              <a:t>גינון ביתי</a:t>
            </a:r>
            <a:endParaRPr sz="2600">
              <a:latin typeface="Calibri"/>
              <a:ea typeface="Calibri"/>
              <a:cs typeface="Calibri"/>
              <a:sym typeface="Calibri"/>
            </a:endParaRPr>
          </a:p>
        </p:txBody>
      </p:sp>
      <p:pic>
        <p:nvPicPr>
          <p:cNvPr id="261" name="Google Shape;261;p36"/>
          <p:cNvPicPr preferRelativeResize="0"/>
          <p:nvPr/>
        </p:nvPicPr>
        <p:blipFill rotWithShape="1">
          <a:blip r:embed="rId3" cstate="screen">
            <a:alphaModFix/>
            <a:extLst>
              <a:ext uri="{28A0092B-C50C-407E-A947-70E740481C1C}">
                <a14:useLocalDpi xmlns:a14="http://schemas.microsoft.com/office/drawing/2010/main"/>
              </a:ext>
            </a:extLst>
          </a:blip>
          <a:srcRect l="25430" t="7711" r="26488" b="6029"/>
          <a:stretch/>
        </p:blipFill>
        <p:spPr>
          <a:xfrm>
            <a:off x="3136121" y="1374282"/>
            <a:ext cx="2871749" cy="2761331"/>
          </a:xfrm>
          <a:prstGeom prst="rect">
            <a:avLst/>
          </a:prstGeom>
          <a:noFill/>
          <a:ln>
            <a:noFill/>
          </a:ln>
        </p:spPr>
      </p:pic>
      <p:sp>
        <p:nvSpPr>
          <p:cNvPr id="262" name="Google Shape;262;p36"/>
          <p:cNvSpPr txBox="1"/>
          <p:nvPr/>
        </p:nvSpPr>
        <p:spPr>
          <a:xfrm>
            <a:off x="4572000" y="2612875"/>
            <a:ext cx="1259100" cy="554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חקלאות</a:t>
            </a:r>
            <a:endParaRPr/>
          </a:p>
        </p:txBody>
      </p:sp>
      <p:sp>
        <p:nvSpPr>
          <p:cNvPr id="263" name="Google Shape;263;p36"/>
          <p:cNvSpPr txBox="1"/>
          <p:nvPr/>
        </p:nvSpPr>
        <p:spPr>
          <a:xfrm>
            <a:off x="3102150" y="2477900"/>
            <a:ext cx="1259100" cy="554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תעשייה</a:t>
            </a:r>
            <a:endParaRPr/>
          </a:p>
        </p:txBody>
      </p:sp>
      <p:sp>
        <p:nvSpPr>
          <p:cNvPr id="264" name="Google Shape;264;p36"/>
          <p:cNvSpPr txBox="1"/>
          <p:nvPr/>
        </p:nvSpPr>
        <p:spPr>
          <a:xfrm>
            <a:off x="3805179" y="1923800"/>
            <a:ext cx="1059900" cy="5541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עירוני</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8"/>
        <p:cNvGrpSpPr/>
        <p:nvPr/>
      </p:nvGrpSpPr>
      <p:grpSpPr>
        <a:xfrm>
          <a:off x="0" y="0"/>
          <a:ext cx="0" cy="0"/>
          <a:chOff x="0" y="0"/>
          <a:chExt cx="0" cy="0"/>
        </a:xfrm>
      </p:grpSpPr>
      <p:sp>
        <p:nvSpPr>
          <p:cNvPr id="269" name="Google Shape;269;p37"/>
          <p:cNvSpPr txBox="1"/>
          <p:nvPr/>
        </p:nvSpPr>
        <p:spPr>
          <a:xfrm>
            <a:off x="6732900" y="883975"/>
            <a:ext cx="2238900" cy="3883340"/>
          </a:xfrm>
          <a:prstGeom prst="rect">
            <a:avLst/>
          </a:prstGeom>
          <a:noFill/>
          <a:ln>
            <a:noFill/>
          </a:ln>
        </p:spPr>
        <p:txBody>
          <a:bodyPr spcFirstLastPara="1" wrap="square" lIns="91425" tIns="91425" rIns="91425" bIns="91425" anchor="t" anchorCtr="0">
            <a:spAutoFit/>
          </a:bodyPr>
          <a:lstStyle/>
          <a:p>
            <a:pPr marL="0" marR="0" lvl="0" indent="0" algn="r" rtl="1">
              <a:lnSpc>
                <a:spcPct val="115000"/>
              </a:lnSpc>
              <a:spcBef>
                <a:spcPts val="0"/>
              </a:spcBef>
              <a:spcAft>
                <a:spcPts val="0"/>
              </a:spcAft>
              <a:buClr>
                <a:srgbClr val="000000"/>
              </a:buClr>
              <a:buSzPts val="1800"/>
              <a:buFont typeface="Arial"/>
              <a:buNone/>
            </a:pPr>
            <a:r>
              <a:rPr lang="en" sz="1900" u="sng" dirty="0">
                <a:latin typeface="Calibri"/>
                <a:ea typeface="Calibri"/>
                <a:cs typeface="Calibri"/>
                <a:sym typeface="Calibri"/>
              </a:rPr>
              <a:t>עבודה בקבוצות/זוגות</a:t>
            </a:r>
            <a:r>
              <a:rPr lang="en" sz="1900" dirty="0">
                <a:latin typeface="Calibri"/>
                <a:ea typeface="Calibri"/>
                <a:cs typeface="Calibri"/>
                <a:sym typeface="Calibri"/>
              </a:rPr>
              <a:t>: </a:t>
            </a:r>
            <a:endParaRPr sz="1900" dirty="0">
              <a:latin typeface="Calibri"/>
              <a:ea typeface="Calibri"/>
              <a:cs typeface="Calibri"/>
              <a:sym typeface="Calibri"/>
            </a:endParaRPr>
          </a:p>
          <a:p>
            <a:pPr marL="0" marR="0" lvl="0" indent="0" algn="r" rtl="1">
              <a:lnSpc>
                <a:spcPct val="115000"/>
              </a:lnSpc>
              <a:spcBef>
                <a:spcPts val="0"/>
              </a:spcBef>
              <a:spcAft>
                <a:spcPts val="0"/>
              </a:spcAft>
              <a:buClr>
                <a:srgbClr val="000000"/>
              </a:buClr>
              <a:buSzPts val="1800"/>
              <a:buFont typeface="Arial"/>
              <a:buNone/>
            </a:pPr>
            <a:r>
              <a:rPr lang="he-IL" sz="1900" dirty="0">
                <a:latin typeface="Calibri"/>
                <a:ea typeface="Calibri"/>
                <a:cs typeface="Calibri"/>
                <a:sym typeface="Calibri"/>
              </a:rPr>
              <a:t>1. </a:t>
            </a:r>
            <a:r>
              <a:rPr lang="en" sz="1900" dirty="0">
                <a:latin typeface="Calibri"/>
                <a:ea typeface="Calibri"/>
                <a:cs typeface="Calibri"/>
                <a:sym typeface="Calibri"/>
              </a:rPr>
              <a:t> קראו את דף המידע על ההבדלים</a:t>
            </a:r>
            <a:r>
              <a:rPr lang="en" sz="1900" i="0" u="none" strike="noStrike" cap="none" dirty="0">
                <a:solidFill>
                  <a:srgbClr val="000000"/>
                </a:solidFill>
                <a:latin typeface="Calibri"/>
                <a:ea typeface="Calibri"/>
                <a:cs typeface="Calibri"/>
                <a:sym typeface="Calibri"/>
              </a:rPr>
              <a:t> בצריכת המים בין מדינות מפותחות </a:t>
            </a:r>
            <a:r>
              <a:rPr lang="en" sz="1900" dirty="0">
                <a:latin typeface="Calibri"/>
                <a:ea typeface="Calibri"/>
                <a:cs typeface="Calibri"/>
                <a:sym typeface="Calibri"/>
              </a:rPr>
              <a:t>ומתפתחות. </a:t>
            </a:r>
            <a:endParaRPr sz="1900" dirty="0">
              <a:latin typeface="Calibri"/>
              <a:ea typeface="Calibri"/>
              <a:cs typeface="Calibri"/>
              <a:sym typeface="Calibri"/>
            </a:endParaRPr>
          </a:p>
          <a:p>
            <a:pPr marL="0" marR="0" lvl="0" indent="0" algn="r" rtl="1">
              <a:lnSpc>
                <a:spcPct val="115000"/>
              </a:lnSpc>
              <a:spcBef>
                <a:spcPts val="0"/>
              </a:spcBef>
              <a:spcAft>
                <a:spcPts val="0"/>
              </a:spcAft>
              <a:buClr>
                <a:srgbClr val="000000"/>
              </a:buClr>
              <a:buSzPts val="1800"/>
              <a:buFont typeface="Arial"/>
              <a:buNone/>
            </a:pPr>
            <a:r>
              <a:rPr lang="he-IL" sz="1900" dirty="0">
                <a:latin typeface="Calibri"/>
                <a:ea typeface="Calibri"/>
                <a:cs typeface="Calibri"/>
                <a:sym typeface="Calibri"/>
              </a:rPr>
              <a:t>2. </a:t>
            </a:r>
            <a:r>
              <a:rPr lang="en" sz="1900" dirty="0">
                <a:latin typeface="Calibri"/>
                <a:ea typeface="Calibri"/>
                <a:cs typeface="Calibri"/>
                <a:sym typeface="Calibri"/>
              </a:rPr>
              <a:t> דונו בקבוצה וענו בדף איך </a:t>
            </a:r>
            <a:r>
              <a:rPr lang="en" sz="1900" b="1" dirty="0">
                <a:latin typeface="Calibri"/>
                <a:ea typeface="Calibri"/>
                <a:cs typeface="Calibri"/>
                <a:sym typeface="Calibri"/>
              </a:rPr>
              <a:t>בצורת</a:t>
            </a:r>
            <a:r>
              <a:rPr lang="en" sz="1900" dirty="0">
                <a:latin typeface="Calibri"/>
                <a:ea typeface="Calibri"/>
                <a:cs typeface="Calibri"/>
                <a:sym typeface="Calibri"/>
              </a:rPr>
              <a:t> או </a:t>
            </a:r>
            <a:r>
              <a:rPr lang="en" sz="1900" b="1" dirty="0">
                <a:latin typeface="Calibri"/>
                <a:ea typeface="Calibri"/>
                <a:cs typeface="Calibri"/>
                <a:sym typeface="Calibri"/>
              </a:rPr>
              <a:t>זיהום מקורות מים</a:t>
            </a:r>
            <a:r>
              <a:rPr lang="en" sz="1900" dirty="0">
                <a:latin typeface="Calibri"/>
                <a:ea typeface="Calibri"/>
                <a:cs typeface="Calibri"/>
                <a:sym typeface="Calibri"/>
              </a:rPr>
              <a:t> יכול להשפיע באופן שונה על מדינות מפותחות לעומת מתפתחות.  </a:t>
            </a:r>
            <a:r>
              <a:rPr lang="en" sz="1900" i="0" u="none" strike="noStrike" cap="none" dirty="0">
                <a:solidFill>
                  <a:srgbClr val="000000"/>
                </a:solidFill>
                <a:latin typeface="Calibri"/>
                <a:ea typeface="Calibri"/>
                <a:cs typeface="Calibri"/>
                <a:sym typeface="Calibri"/>
              </a:rPr>
              <a:t> </a:t>
            </a:r>
            <a:endParaRPr sz="1900" i="0" u="none" strike="noStrike" cap="none" dirty="0">
              <a:solidFill>
                <a:srgbClr val="000000"/>
              </a:solidFill>
              <a:latin typeface="Calibri"/>
              <a:ea typeface="Calibri"/>
              <a:cs typeface="Calibri"/>
              <a:sym typeface="Calibri"/>
            </a:endParaRPr>
          </a:p>
        </p:txBody>
      </p:sp>
      <p:grpSp>
        <p:nvGrpSpPr>
          <p:cNvPr id="270" name="Google Shape;270;p37"/>
          <p:cNvGrpSpPr/>
          <p:nvPr/>
        </p:nvGrpSpPr>
        <p:grpSpPr>
          <a:xfrm>
            <a:off x="-1" y="691801"/>
            <a:ext cx="6732903" cy="3433981"/>
            <a:chOff x="168825" y="725825"/>
            <a:chExt cx="6805724" cy="3433981"/>
          </a:xfrm>
        </p:grpSpPr>
        <p:grpSp>
          <p:nvGrpSpPr>
            <p:cNvPr id="271" name="Google Shape;271;p37"/>
            <p:cNvGrpSpPr/>
            <p:nvPr/>
          </p:nvGrpSpPr>
          <p:grpSpPr>
            <a:xfrm>
              <a:off x="168825" y="725825"/>
              <a:ext cx="6805724" cy="3330900"/>
              <a:chOff x="168825" y="725825"/>
              <a:chExt cx="6805724" cy="3330900"/>
            </a:xfrm>
          </p:grpSpPr>
          <p:pic>
            <p:nvPicPr>
              <p:cNvPr id="272" name="Google Shape;272;p3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4900" y="1233350"/>
                <a:ext cx="6527526" cy="2814049"/>
              </a:xfrm>
              <a:prstGeom prst="rect">
                <a:avLst/>
              </a:prstGeom>
              <a:noFill/>
              <a:ln>
                <a:noFill/>
              </a:ln>
            </p:spPr>
          </p:pic>
          <p:sp>
            <p:nvSpPr>
              <p:cNvPr id="273" name="Google Shape;273;p37"/>
              <p:cNvSpPr txBox="1"/>
              <p:nvPr/>
            </p:nvSpPr>
            <p:spPr>
              <a:xfrm rot="-5400000">
                <a:off x="-1294425" y="2189075"/>
                <a:ext cx="3330900" cy="4044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a:latin typeface="Tahoma"/>
                    <a:ea typeface="Tahoma"/>
                    <a:cs typeface="Tahoma"/>
                    <a:sym typeface="Tahoma"/>
                  </a:rPr>
                  <a:t>התפלגות צריכת מים באחוזים</a:t>
                </a:r>
                <a:endParaRPr sz="1400" b="0" i="0" u="none" strike="noStrike" cap="none">
                  <a:solidFill>
                    <a:srgbClr val="000000"/>
                  </a:solidFill>
                  <a:latin typeface="Tahoma"/>
                  <a:ea typeface="Tahoma"/>
                  <a:cs typeface="Tahoma"/>
                  <a:sym typeface="Tahoma"/>
                </a:endParaRPr>
              </a:p>
            </p:txBody>
          </p:sp>
          <p:sp>
            <p:nvSpPr>
              <p:cNvPr id="274" name="Google Shape;274;p37"/>
              <p:cNvSpPr txBox="1"/>
              <p:nvPr/>
            </p:nvSpPr>
            <p:spPr>
              <a:xfrm>
                <a:off x="5813549" y="1233341"/>
                <a:ext cx="11610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Tahoma"/>
                    <a:ea typeface="Tahoma"/>
                    <a:cs typeface="Tahoma"/>
                    <a:sym typeface="Tahoma"/>
                  </a:rPr>
                  <a:t>חקלאות</a:t>
                </a:r>
                <a:endParaRPr sz="1400" b="0" i="0" u="none" strike="noStrike" cap="none">
                  <a:solidFill>
                    <a:srgbClr val="000000"/>
                  </a:solidFill>
                  <a:latin typeface="Tahoma"/>
                  <a:ea typeface="Tahoma"/>
                  <a:cs typeface="Tahoma"/>
                  <a:sym typeface="Tahoma"/>
                </a:endParaRPr>
              </a:p>
            </p:txBody>
          </p:sp>
          <p:sp>
            <p:nvSpPr>
              <p:cNvPr id="275" name="Google Shape;275;p37"/>
              <p:cNvSpPr txBox="1"/>
              <p:nvPr/>
            </p:nvSpPr>
            <p:spPr>
              <a:xfrm>
                <a:off x="5813549" y="1622492"/>
                <a:ext cx="11610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Tahoma"/>
                    <a:ea typeface="Tahoma"/>
                    <a:cs typeface="Tahoma"/>
                    <a:sym typeface="Tahoma"/>
                  </a:rPr>
                  <a:t>תעשייה</a:t>
                </a:r>
                <a:endParaRPr sz="1400" b="0" i="0" u="none" strike="noStrike" cap="none">
                  <a:solidFill>
                    <a:srgbClr val="000000"/>
                  </a:solidFill>
                  <a:latin typeface="Tahoma"/>
                  <a:ea typeface="Tahoma"/>
                  <a:cs typeface="Tahoma"/>
                  <a:sym typeface="Tahoma"/>
                </a:endParaRPr>
              </a:p>
            </p:txBody>
          </p:sp>
          <p:sp>
            <p:nvSpPr>
              <p:cNvPr id="276" name="Google Shape;276;p37"/>
              <p:cNvSpPr txBox="1"/>
              <p:nvPr/>
            </p:nvSpPr>
            <p:spPr>
              <a:xfrm>
                <a:off x="5813549" y="2011658"/>
                <a:ext cx="11610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Tahoma"/>
                    <a:ea typeface="Tahoma"/>
                    <a:cs typeface="Tahoma"/>
                    <a:sym typeface="Tahoma"/>
                  </a:rPr>
                  <a:t>שימוש ביתי</a:t>
                </a:r>
                <a:endParaRPr sz="1400" b="0" i="0" u="none" strike="noStrike" cap="none">
                  <a:solidFill>
                    <a:srgbClr val="000000"/>
                  </a:solidFill>
                  <a:latin typeface="Tahoma"/>
                  <a:ea typeface="Tahoma"/>
                  <a:cs typeface="Tahoma"/>
                  <a:sym typeface="Tahoma"/>
                </a:endParaRPr>
              </a:p>
            </p:txBody>
          </p:sp>
        </p:grpSp>
        <p:sp>
          <p:nvSpPr>
            <p:cNvPr id="277" name="Google Shape;277;p37"/>
            <p:cNvSpPr txBox="1"/>
            <p:nvPr/>
          </p:nvSpPr>
          <p:spPr>
            <a:xfrm>
              <a:off x="2624421" y="3898190"/>
              <a:ext cx="1757400"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100" b="0" i="0" u="none" strike="noStrike" cap="none">
                  <a:solidFill>
                    <a:srgbClr val="000000"/>
                  </a:solidFill>
                  <a:latin typeface="Tahoma"/>
                  <a:ea typeface="Tahoma"/>
                  <a:cs typeface="Tahoma"/>
                  <a:sym typeface="Tahoma"/>
                </a:rPr>
                <a:t>במדינות מפותחות</a:t>
              </a:r>
              <a:endParaRPr sz="1100" b="0" i="0" u="none" strike="noStrike" cap="none">
                <a:solidFill>
                  <a:srgbClr val="000000"/>
                </a:solidFill>
                <a:latin typeface="Tahoma"/>
                <a:ea typeface="Tahoma"/>
                <a:cs typeface="Tahoma"/>
                <a:sym typeface="Tahoma"/>
              </a:endParaRPr>
            </a:p>
          </p:txBody>
        </p:sp>
        <p:sp>
          <p:nvSpPr>
            <p:cNvPr id="278" name="Google Shape;278;p37"/>
            <p:cNvSpPr txBox="1"/>
            <p:nvPr/>
          </p:nvSpPr>
          <p:spPr>
            <a:xfrm>
              <a:off x="4303024" y="3898190"/>
              <a:ext cx="1757400"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100" b="0" i="0" u="none" strike="noStrike" cap="none">
                  <a:solidFill>
                    <a:srgbClr val="000000"/>
                  </a:solidFill>
                  <a:latin typeface="Tahoma"/>
                  <a:ea typeface="Tahoma"/>
                  <a:cs typeface="Tahoma"/>
                  <a:sym typeface="Tahoma"/>
                </a:rPr>
                <a:t>במדינות מתפתחות</a:t>
              </a:r>
              <a:endParaRPr sz="1100" b="0" i="0" u="none" strike="noStrike" cap="none">
                <a:solidFill>
                  <a:srgbClr val="000000"/>
                </a:solidFill>
                <a:latin typeface="Tahoma"/>
                <a:ea typeface="Tahoma"/>
                <a:cs typeface="Tahoma"/>
                <a:sym typeface="Tahoma"/>
              </a:endParaRPr>
            </a:p>
          </p:txBody>
        </p:sp>
        <p:sp>
          <p:nvSpPr>
            <p:cNvPr id="279" name="Google Shape;279;p37"/>
            <p:cNvSpPr txBox="1"/>
            <p:nvPr/>
          </p:nvSpPr>
          <p:spPr>
            <a:xfrm>
              <a:off x="1009532" y="3898206"/>
              <a:ext cx="1757400"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100" b="0" i="0" u="none" strike="noStrike" cap="none">
                  <a:solidFill>
                    <a:srgbClr val="000000"/>
                  </a:solidFill>
                  <a:latin typeface="Tahoma"/>
                  <a:ea typeface="Tahoma"/>
                  <a:cs typeface="Tahoma"/>
                  <a:sym typeface="Tahoma"/>
                </a:rPr>
                <a:t>בכל העולם</a:t>
              </a:r>
              <a:endParaRPr sz="1100" b="0" i="0" u="none" strike="noStrike" cap="none">
                <a:solidFill>
                  <a:srgbClr val="000000"/>
                </a:solidFill>
                <a:latin typeface="Tahoma"/>
                <a:ea typeface="Tahoma"/>
                <a:cs typeface="Tahoma"/>
                <a:sym typeface="Tahoma"/>
              </a:endParaRPr>
            </a:p>
          </p:txBody>
        </p:sp>
      </p:grpSp>
      <p:sp>
        <p:nvSpPr>
          <p:cNvPr id="280" name="Google Shape;280;p37"/>
          <p:cNvSpPr txBox="1">
            <a:spLocks noGrp="1"/>
          </p:cNvSpPr>
          <p:nvPr>
            <p:ph type="title"/>
          </p:nvPr>
        </p:nvSpPr>
        <p:spPr>
          <a:xfrm>
            <a:off x="227275" y="76200"/>
            <a:ext cx="8329500" cy="615600"/>
          </a:xfrm>
          <a:prstGeom prst="rect">
            <a:avLst/>
          </a:prstGeom>
          <a:noFill/>
          <a:ln>
            <a:noFill/>
          </a:ln>
        </p:spPr>
        <p:txBody>
          <a:bodyPr spcFirstLastPara="1" wrap="square" lIns="91425" tIns="91425" rIns="91425" bIns="91425" anchor="ctr" anchorCtr="0">
            <a:noAutofit/>
          </a:bodyPr>
          <a:lstStyle/>
          <a:p>
            <a:pPr marL="0" lvl="0" indent="0" algn="r" rtl="1">
              <a:lnSpc>
                <a:spcPct val="100000"/>
              </a:lnSpc>
              <a:spcBef>
                <a:spcPts val="0"/>
              </a:spcBef>
              <a:spcAft>
                <a:spcPts val="0"/>
              </a:spcAft>
              <a:buSzPts val="3500"/>
              <a:buNone/>
            </a:pPr>
            <a:r>
              <a:rPr lang="en" sz="3600">
                <a:solidFill>
                  <a:srgbClr val="FFFFFF"/>
                </a:solidFill>
              </a:rPr>
              <a:t>הבדלים גלובליים בשימוש במים למטרות שונות</a:t>
            </a:r>
            <a:endParaRPr sz="3400">
              <a:latin typeface="Tahoma"/>
              <a:ea typeface="Tahoma"/>
              <a:cs typeface="Tahoma"/>
              <a:sym typeface="Tahoma"/>
            </a:endParaRPr>
          </a:p>
        </p:txBody>
      </p:sp>
      <p:sp>
        <p:nvSpPr>
          <p:cNvPr id="281" name="Google Shape;281;p3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282" name="Google Shape;282;p3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cxnSp>
        <p:nvCxnSpPr>
          <p:cNvPr id="283" name="Google Shape;283;p37"/>
          <p:cNvCxnSpPr/>
          <p:nvPr/>
        </p:nvCxnSpPr>
        <p:spPr>
          <a:xfrm>
            <a:off x="6651575" y="752350"/>
            <a:ext cx="29100" cy="42393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7"/>
        <p:cNvGrpSpPr/>
        <p:nvPr/>
      </p:nvGrpSpPr>
      <p:grpSpPr>
        <a:xfrm>
          <a:off x="0" y="0"/>
          <a:ext cx="0" cy="0"/>
          <a:chOff x="0" y="0"/>
          <a:chExt cx="0" cy="0"/>
        </a:xfrm>
      </p:grpSpPr>
      <p:sp>
        <p:nvSpPr>
          <p:cNvPr id="288" name="Google Shape;288;p38"/>
          <p:cNvSpPr txBox="1"/>
          <p:nvPr/>
        </p:nvSpPr>
        <p:spPr>
          <a:xfrm>
            <a:off x="319225" y="782025"/>
            <a:ext cx="4755600" cy="4001095"/>
          </a:xfrm>
          <a:prstGeom prst="rect">
            <a:avLst/>
          </a:prstGeom>
          <a:solidFill>
            <a:schemeClr val="lt1"/>
          </a:solidFill>
          <a:ln>
            <a:noFill/>
          </a:ln>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2600" b="1" dirty="0">
                <a:latin typeface="Calibri"/>
                <a:ea typeface="Calibri"/>
                <a:cs typeface="Calibri"/>
                <a:sym typeface="Calibri"/>
              </a:rPr>
              <a:t>צריכת</a:t>
            </a:r>
            <a:r>
              <a:rPr lang="en" sz="2600" b="1" i="0" u="none" strike="noStrike" cap="none" dirty="0">
                <a:solidFill>
                  <a:srgbClr val="000000"/>
                </a:solidFill>
                <a:latin typeface="Calibri"/>
                <a:ea typeface="Calibri"/>
                <a:cs typeface="Calibri"/>
                <a:sym typeface="Calibri"/>
              </a:rPr>
              <a:t> מים שנ</a:t>
            </a:r>
            <a:r>
              <a:rPr lang="en" sz="2600" b="1" dirty="0">
                <a:latin typeface="Calibri"/>
                <a:ea typeface="Calibri"/>
                <a:cs typeface="Calibri"/>
                <a:sym typeface="Calibri"/>
              </a:rPr>
              <a:t>תית</a:t>
            </a:r>
            <a:endParaRPr sz="2600" dirty="0">
              <a:latin typeface="Calibri"/>
              <a:ea typeface="Calibri"/>
              <a:cs typeface="Calibri"/>
              <a:sym typeface="Calibri"/>
            </a:endParaRPr>
          </a:p>
          <a:p>
            <a:pPr marL="0" marR="0" lvl="0" indent="0" algn="r" rtl="1">
              <a:lnSpc>
                <a:spcPct val="100000"/>
              </a:lnSpc>
              <a:spcBef>
                <a:spcPts val="0"/>
              </a:spcBef>
              <a:spcAft>
                <a:spcPts val="0"/>
              </a:spcAft>
              <a:buNone/>
            </a:pPr>
            <a:r>
              <a:rPr lang="en" sz="2600" dirty="0">
                <a:latin typeface="Calibri"/>
                <a:ea typeface="Calibri"/>
                <a:cs typeface="Calibri"/>
                <a:sym typeface="Calibri"/>
              </a:rPr>
              <a:t>צריכת</a:t>
            </a:r>
            <a:r>
              <a:rPr lang="en" sz="2600" i="0" u="none" strike="noStrike" cap="none" dirty="0">
                <a:solidFill>
                  <a:srgbClr val="000000"/>
                </a:solidFill>
                <a:latin typeface="Calibri"/>
                <a:ea typeface="Calibri"/>
                <a:cs typeface="Calibri"/>
                <a:sym typeface="Calibri"/>
              </a:rPr>
              <a:t> מים כוללת בשנה, לא כולל התאדות ממאגרים, במטר מעוקב </a:t>
            </a:r>
            <a:r>
              <a:rPr lang="he-IL" sz="2600" i="0" u="none" strike="noStrike" cap="none" dirty="0">
                <a:solidFill>
                  <a:srgbClr val="000000"/>
                </a:solidFill>
                <a:latin typeface="Calibri"/>
                <a:ea typeface="Calibri"/>
                <a:cs typeface="Calibri"/>
                <a:sym typeface="Calibri"/>
              </a:rPr>
              <a:t>(</a:t>
            </a:r>
            <a:r>
              <a:rPr lang="en" sz="2600" dirty="0">
                <a:latin typeface="Calibri"/>
                <a:ea typeface="Calibri"/>
                <a:cs typeface="Calibri"/>
                <a:sym typeface="Calibri"/>
              </a:rPr>
              <a:t>מ"ק</a:t>
            </a:r>
            <a:r>
              <a:rPr lang="he-IL" sz="2600" dirty="0">
                <a:latin typeface="Calibri"/>
                <a:ea typeface="Calibri"/>
                <a:cs typeface="Calibri"/>
                <a:sym typeface="Calibri"/>
              </a:rPr>
              <a:t>)</a:t>
            </a:r>
            <a:r>
              <a:rPr lang="en" sz="2600" i="0" u="none" strike="noStrike" cap="none" dirty="0">
                <a:solidFill>
                  <a:srgbClr val="000000"/>
                </a:solidFill>
                <a:latin typeface="Calibri"/>
                <a:ea typeface="Calibri"/>
                <a:cs typeface="Calibri"/>
                <a:sym typeface="Calibri"/>
              </a:rPr>
              <a:t>.</a:t>
            </a:r>
            <a:r>
              <a:rPr lang="en" sz="2600" dirty="0">
                <a:latin typeface="Calibri"/>
                <a:ea typeface="Calibri"/>
                <a:cs typeface="Calibri"/>
                <a:sym typeface="Calibri"/>
              </a:rPr>
              <a:t> צריכת</a:t>
            </a:r>
            <a:r>
              <a:rPr lang="en" sz="2600" i="0" u="none" strike="noStrike" cap="none" dirty="0">
                <a:solidFill>
                  <a:srgbClr val="000000"/>
                </a:solidFill>
                <a:latin typeface="Calibri"/>
                <a:ea typeface="Calibri"/>
                <a:cs typeface="Calibri"/>
                <a:sym typeface="Calibri"/>
              </a:rPr>
              <a:t> המים השנתית היא סך כל המים הנצרכים ממקורות המים לחקלאות, לתעשייה ולשימוש עירוני </a:t>
            </a:r>
            <a:r>
              <a:rPr lang="he-IL" sz="2600" i="0" u="none" strike="noStrike" cap="none" dirty="0">
                <a:solidFill>
                  <a:srgbClr val="000000"/>
                </a:solidFill>
                <a:latin typeface="Calibri"/>
                <a:ea typeface="Calibri"/>
                <a:cs typeface="Calibri"/>
                <a:sym typeface="Calibri"/>
              </a:rPr>
              <a:t>(</a:t>
            </a:r>
            <a:r>
              <a:rPr lang="en" sz="2600" i="0" u="none" strike="noStrike" cap="none" dirty="0">
                <a:solidFill>
                  <a:srgbClr val="000000"/>
                </a:solidFill>
                <a:latin typeface="Calibri"/>
                <a:ea typeface="Calibri"/>
                <a:cs typeface="Calibri"/>
                <a:sym typeface="Calibri"/>
              </a:rPr>
              <a:t>ביתי</a:t>
            </a:r>
            <a:r>
              <a:rPr lang="he-IL" sz="2600" i="0" u="none" strike="noStrike" cap="none" dirty="0">
                <a:solidFill>
                  <a:srgbClr val="000000"/>
                </a:solidFill>
                <a:latin typeface="Calibri"/>
                <a:ea typeface="Calibri"/>
                <a:cs typeface="Calibri"/>
                <a:sym typeface="Calibri"/>
              </a:rPr>
              <a:t>)</a:t>
            </a:r>
            <a:r>
              <a:rPr lang="en" sz="2600" i="0" u="none" strike="noStrike" cap="none" dirty="0">
                <a:solidFill>
                  <a:srgbClr val="000000"/>
                </a:solidFill>
                <a:latin typeface="Calibri"/>
                <a:ea typeface="Calibri"/>
                <a:cs typeface="Calibri"/>
                <a:sym typeface="Calibri"/>
              </a:rPr>
              <a:t>. </a:t>
            </a:r>
            <a:br>
              <a:rPr lang="en" sz="2600" i="0" u="none" strike="noStrike" cap="none" dirty="0">
                <a:solidFill>
                  <a:srgbClr val="000000"/>
                </a:solidFill>
                <a:latin typeface="Calibri"/>
                <a:ea typeface="Calibri"/>
                <a:cs typeface="Calibri"/>
                <a:sym typeface="Calibri"/>
              </a:rPr>
            </a:br>
            <a:r>
              <a:rPr lang="en" sz="2600" i="0" u="none" strike="noStrike" cap="none" dirty="0">
                <a:solidFill>
                  <a:srgbClr val="000000"/>
                </a:solidFill>
                <a:latin typeface="Calibri"/>
                <a:ea typeface="Calibri"/>
                <a:cs typeface="Calibri"/>
                <a:sym typeface="Calibri"/>
              </a:rPr>
              <a:t>נתוני ה</a:t>
            </a:r>
            <a:r>
              <a:rPr lang="en" sz="2600" dirty="0">
                <a:latin typeface="Calibri"/>
                <a:ea typeface="Calibri"/>
                <a:cs typeface="Calibri"/>
                <a:sym typeface="Calibri"/>
              </a:rPr>
              <a:t>צרי</a:t>
            </a:r>
            <a:r>
              <a:rPr lang="en" sz="2600" i="0" u="none" strike="noStrike" cap="none" dirty="0">
                <a:solidFill>
                  <a:srgbClr val="000000"/>
                </a:solidFill>
                <a:latin typeface="Calibri"/>
                <a:ea typeface="Calibri"/>
                <a:cs typeface="Calibri"/>
                <a:sym typeface="Calibri"/>
              </a:rPr>
              <a:t>כה כוללים גם מים מותפלים במדינות שבהן מים מותפלים הן מקור מים מרכזי.</a:t>
            </a:r>
            <a:endParaRPr sz="2600" i="0" u="none" strike="noStrike" cap="none" dirty="0">
              <a:solidFill>
                <a:srgbClr val="000000"/>
              </a:solidFill>
              <a:latin typeface="Calibri"/>
              <a:ea typeface="Calibri"/>
              <a:cs typeface="Calibri"/>
              <a:sym typeface="Calibri"/>
            </a:endParaRPr>
          </a:p>
        </p:txBody>
      </p:sp>
      <p:sp>
        <p:nvSpPr>
          <p:cNvPr id="289" name="Google Shape;289;p38"/>
          <p:cNvSpPr txBox="1"/>
          <p:nvPr/>
        </p:nvSpPr>
        <p:spPr>
          <a:xfrm>
            <a:off x="5506426" y="782025"/>
            <a:ext cx="3537900" cy="2001000"/>
          </a:xfrm>
          <a:prstGeom prst="rect">
            <a:avLst/>
          </a:prstGeom>
          <a:solidFill>
            <a:schemeClr val="lt1"/>
          </a:solidFill>
          <a:ln>
            <a:noFill/>
          </a:ln>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2600" b="1" dirty="0">
                <a:latin typeface="Calibri"/>
                <a:ea typeface="Calibri"/>
                <a:cs typeface="Calibri"/>
                <a:sym typeface="Calibri"/>
              </a:rPr>
              <a:t>צריכת </a:t>
            </a:r>
            <a:r>
              <a:rPr lang="en" sz="2600" b="1" i="0" u="none" strike="noStrike" cap="none" dirty="0">
                <a:solidFill>
                  <a:srgbClr val="000000"/>
                </a:solidFill>
                <a:latin typeface="Calibri"/>
                <a:ea typeface="Calibri"/>
                <a:cs typeface="Calibri"/>
                <a:sym typeface="Calibri"/>
              </a:rPr>
              <a:t>מים לנפש</a:t>
            </a:r>
            <a:endParaRPr sz="2600" b="1" dirty="0">
              <a:latin typeface="Calibri"/>
              <a:ea typeface="Calibri"/>
              <a:cs typeface="Calibri"/>
              <a:sym typeface="Calibri"/>
            </a:endParaRPr>
          </a:p>
          <a:p>
            <a:pPr marL="0" marR="0" lvl="0" indent="0" algn="r" rtl="1">
              <a:lnSpc>
                <a:spcPct val="100000"/>
              </a:lnSpc>
              <a:spcBef>
                <a:spcPts val="0"/>
              </a:spcBef>
              <a:spcAft>
                <a:spcPts val="0"/>
              </a:spcAft>
              <a:buNone/>
            </a:pPr>
            <a:r>
              <a:rPr lang="en" sz="2600" i="0" u="none" strike="noStrike" cap="none" dirty="0">
                <a:solidFill>
                  <a:srgbClr val="000000"/>
                </a:solidFill>
                <a:latin typeface="Calibri"/>
                <a:ea typeface="Calibri"/>
                <a:cs typeface="Calibri"/>
                <a:sym typeface="Calibri"/>
              </a:rPr>
              <a:t>סך כל המים הנצרכים בשנה לנפש לצרכים חקלאיים, תעשייתיים ועירוניים </a:t>
            </a:r>
            <a:br>
              <a:rPr lang="en" sz="2600" i="0" u="none" strike="noStrike" cap="none" dirty="0">
                <a:solidFill>
                  <a:srgbClr val="000000"/>
                </a:solidFill>
                <a:latin typeface="Calibri"/>
                <a:ea typeface="Calibri"/>
                <a:cs typeface="Calibri"/>
                <a:sym typeface="Calibri"/>
              </a:rPr>
            </a:br>
            <a:r>
              <a:rPr lang="en" sz="2600" i="0" u="none" strike="noStrike" cap="none" dirty="0">
                <a:solidFill>
                  <a:srgbClr val="000000"/>
                </a:solidFill>
                <a:latin typeface="Calibri"/>
                <a:ea typeface="Calibri"/>
                <a:cs typeface="Calibri"/>
                <a:sym typeface="Calibri"/>
              </a:rPr>
              <a:t>במטר מעוקב </a:t>
            </a:r>
            <a:r>
              <a:rPr lang="he-IL" sz="2600" i="0" u="none" strike="noStrike" cap="none" dirty="0">
                <a:solidFill>
                  <a:srgbClr val="000000"/>
                </a:solidFill>
                <a:latin typeface="Calibri"/>
                <a:ea typeface="Calibri"/>
                <a:cs typeface="Calibri"/>
                <a:sym typeface="Calibri"/>
              </a:rPr>
              <a:t>(</a:t>
            </a:r>
            <a:r>
              <a:rPr lang="en" sz="2600" dirty="0">
                <a:latin typeface="Calibri"/>
                <a:ea typeface="Calibri"/>
                <a:cs typeface="Calibri"/>
                <a:sym typeface="Calibri"/>
              </a:rPr>
              <a:t>מ"ק</a:t>
            </a:r>
            <a:r>
              <a:rPr lang="he-IL" sz="2600" i="0" u="none" strike="noStrike" cap="none" dirty="0">
                <a:solidFill>
                  <a:srgbClr val="000000"/>
                </a:solidFill>
                <a:latin typeface="Calibri"/>
                <a:ea typeface="Calibri"/>
                <a:cs typeface="Calibri"/>
                <a:sym typeface="Calibri"/>
              </a:rPr>
              <a:t>)</a:t>
            </a:r>
            <a:endParaRPr sz="2600" i="0" u="none" strike="noStrike" cap="none" dirty="0">
              <a:solidFill>
                <a:srgbClr val="000000"/>
              </a:solidFill>
              <a:latin typeface="Calibri"/>
              <a:ea typeface="Calibri"/>
              <a:cs typeface="Calibri"/>
              <a:sym typeface="Calibri"/>
            </a:endParaRPr>
          </a:p>
        </p:txBody>
      </p:sp>
      <p:sp>
        <p:nvSpPr>
          <p:cNvPr id="290" name="Google Shape;290;p38"/>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291" name="Google Shape;291;p3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292" name="Google Shape;292;p38"/>
          <p:cNvSpPr txBox="1"/>
          <p:nvPr/>
        </p:nvSpPr>
        <p:spPr>
          <a:xfrm>
            <a:off x="0" y="40125"/>
            <a:ext cx="8495700" cy="74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3620">
                <a:solidFill>
                  <a:schemeClr val="lt1"/>
                </a:solidFill>
                <a:latin typeface="Calibri"/>
                <a:ea typeface="Calibri"/>
                <a:cs typeface="Calibri"/>
                <a:sym typeface="Calibri"/>
              </a:rPr>
              <a:t>צריכת מים לנפש לעומת צריכת מים כוללת </a:t>
            </a:r>
            <a:endParaRPr sz="3620">
              <a:solidFill>
                <a:schemeClr val="lt1"/>
              </a:solidFill>
              <a:latin typeface="Calibri"/>
              <a:ea typeface="Calibri"/>
              <a:cs typeface="Calibri"/>
              <a:sym typeface="Calibri"/>
            </a:endParaRPr>
          </a:p>
        </p:txBody>
      </p:sp>
      <p:cxnSp>
        <p:nvCxnSpPr>
          <p:cNvPr id="293" name="Google Shape;293;p38"/>
          <p:cNvCxnSpPr/>
          <p:nvPr/>
        </p:nvCxnSpPr>
        <p:spPr>
          <a:xfrm>
            <a:off x="5469050" y="752350"/>
            <a:ext cx="0" cy="41523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
        <p:cNvGrpSpPr/>
        <p:nvPr/>
      </p:nvGrpSpPr>
      <p:grpSpPr>
        <a:xfrm>
          <a:off x="0" y="0"/>
          <a:ext cx="0" cy="0"/>
          <a:chOff x="0" y="0"/>
          <a:chExt cx="0" cy="0"/>
        </a:xfrm>
      </p:grpSpPr>
      <p:pic>
        <p:nvPicPr>
          <p:cNvPr id="298" name="Google Shape;298;p39">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72000" y="1265225"/>
            <a:ext cx="4385725" cy="3096551"/>
          </a:xfrm>
          <a:prstGeom prst="rect">
            <a:avLst/>
          </a:prstGeom>
          <a:noFill/>
          <a:ln>
            <a:noFill/>
          </a:ln>
        </p:spPr>
      </p:pic>
      <p:pic>
        <p:nvPicPr>
          <p:cNvPr id="299" name="Google Shape;299;p39">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41225" y="1230825"/>
            <a:ext cx="3946737" cy="3096551"/>
          </a:xfrm>
          <a:prstGeom prst="rect">
            <a:avLst/>
          </a:prstGeom>
          <a:noFill/>
          <a:ln>
            <a:noFill/>
          </a:ln>
        </p:spPr>
      </p:pic>
      <p:sp>
        <p:nvSpPr>
          <p:cNvPr id="300" name="Google Shape;300;p39"/>
          <p:cNvSpPr txBox="1"/>
          <p:nvPr/>
        </p:nvSpPr>
        <p:spPr>
          <a:xfrm>
            <a:off x="5086350" y="3643313"/>
            <a:ext cx="431100" cy="771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500" b="0" i="0" u="none" strike="noStrike" cap="none">
                <a:solidFill>
                  <a:srgbClr val="000000"/>
                </a:solidFill>
                <a:latin typeface="Arial"/>
                <a:ea typeface="Arial"/>
                <a:cs typeface="Arial"/>
                <a:sym typeface="Arial"/>
              </a:rPr>
              <a:t>אין נתונים</a:t>
            </a:r>
            <a:endParaRPr sz="500" b="0" i="0" u="none" strike="noStrike" cap="none">
              <a:solidFill>
                <a:srgbClr val="000000"/>
              </a:solidFill>
              <a:latin typeface="Arial"/>
              <a:ea typeface="Arial"/>
              <a:cs typeface="Arial"/>
              <a:sym typeface="Arial"/>
            </a:endParaRPr>
          </a:p>
        </p:txBody>
      </p:sp>
      <p:sp>
        <p:nvSpPr>
          <p:cNvPr id="301" name="Google Shape;301;p39"/>
          <p:cNvSpPr txBox="1"/>
          <p:nvPr/>
        </p:nvSpPr>
        <p:spPr>
          <a:xfrm>
            <a:off x="4526755" y="4150420"/>
            <a:ext cx="2417100" cy="1230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מקור: ארגון המזון והחקלאות של האו"ם</a:t>
            </a:r>
            <a:endParaRPr sz="800" b="0" i="0" u="none" strike="noStrike" cap="none">
              <a:solidFill>
                <a:srgbClr val="000000"/>
              </a:solidFill>
              <a:latin typeface="Arial"/>
              <a:ea typeface="Arial"/>
              <a:cs typeface="Arial"/>
              <a:sym typeface="Arial"/>
            </a:endParaRPr>
          </a:p>
        </p:txBody>
      </p:sp>
      <p:sp>
        <p:nvSpPr>
          <p:cNvPr id="302" name="Google Shape;302;p39"/>
          <p:cNvSpPr txBox="1"/>
          <p:nvPr/>
        </p:nvSpPr>
        <p:spPr>
          <a:xfrm>
            <a:off x="164900" y="4150420"/>
            <a:ext cx="2417100" cy="1230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מקור: ארגון המזון והחקלאות של האו"ם</a:t>
            </a:r>
            <a:endParaRPr sz="800" b="0" i="0" u="none" strike="noStrike" cap="none">
              <a:solidFill>
                <a:srgbClr val="000000"/>
              </a:solidFill>
              <a:latin typeface="Arial"/>
              <a:ea typeface="Arial"/>
              <a:cs typeface="Arial"/>
              <a:sym typeface="Arial"/>
            </a:endParaRPr>
          </a:p>
        </p:txBody>
      </p:sp>
      <p:sp>
        <p:nvSpPr>
          <p:cNvPr id="303" name="Google Shape;303;p39"/>
          <p:cNvSpPr txBox="1"/>
          <p:nvPr/>
        </p:nvSpPr>
        <p:spPr>
          <a:xfrm>
            <a:off x="88700" y="1281975"/>
            <a:ext cx="3735600" cy="431100"/>
          </a:xfrm>
          <a:prstGeom prst="rect">
            <a:avLst/>
          </a:prstGeom>
          <a:solidFill>
            <a:schemeClr val="lt1"/>
          </a:solidFill>
          <a:ln>
            <a:noFill/>
          </a:ln>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2000" b="1" dirty="0">
                <a:latin typeface="Calibri"/>
                <a:ea typeface="Calibri"/>
                <a:cs typeface="Calibri"/>
                <a:sym typeface="Calibri"/>
              </a:rPr>
              <a:t>צריכת</a:t>
            </a:r>
            <a:r>
              <a:rPr lang="en" sz="2000" b="1" i="0" u="none" strike="noStrike" cap="none" dirty="0">
                <a:solidFill>
                  <a:srgbClr val="000000"/>
                </a:solidFill>
                <a:latin typeface="Calibri"/>
                <a:ea typeface="Calibri"/>
                <a:cs typeface="Calibri"/>
                <a:sym typeface="Calibri"/>
              </a:rPr>
              <a:t> מים שנתית 2017</a:t>
            </a:r>
            <a:endParaRPr sz="2000" dirty="0">
              <a:latin typeface="Calibri"/>
              <a:ea typeface="Calibri"/>
              <a:cs typeface="Calibri"/>
              <a:sym typeface="Calibri"/>
            </a:endParaRPr>
          </a:p>
          <a:p>
            <a:pPr marL="0" marR="0" lvl="0" indent="0" algn="r" rtl="1">
              <a:lnSpc>
                <a:spcPct val="100000"/>
              </a:lnSpc>
              <a:spcBef>
                <a:spcPts val="0"/>
              </a:spcBef>
              <a:spcAft>
                <a:spcPts val="0"/>
              </a:spcAft>
              <a:buNone/>
            </a:pPr>
            <a:r>
              <a:rPr lang="en" sz="800" b="0" i="0" u="none" strike="noStrike" cap="none" dirty="0">
                <a:solidFill>
                  <a:srgbClr val="000000"/>
                </a:solidFill>
                <a:latin typeface="Arial"/>
                <a:ea typeface="Arial"/>
                <a:cs typeface="Arial"/>
                <a:sym typeface="Arial"/>
              </a:rPr>
              <a:t>.</a:t>
            </a:r>
            <a:endParaRPr sz="800" b="0" i="0" u="none" strike="noStrike" cap="none" dirty="0">
              <a:solidFill>
                <a:srgbClr val="000000"/>
              </a:solidFill>
              <a:latin typeface="Arial"/>
              <a:ea typeface="Arial"/>
              <a:cs typeface="Arial"/>
              <a:sym typeface="Arial"/>
            </a:endParaRPr>
          </a:p>
        </p:txBody>
      </p:sp>
      <p:sp>
        <p:nvSpPr>
          <p:cNvPr id="304" name="Google Shape;304;p39"/>
          <p:cNvSpPr txBox="1"/>
          <p:nvPr/>
        </p:nvSpPr>
        <p:spPr>
          <a:xfrm>
            <a:off x="4513430" y="1343624"/>
            <a:ext cx="3982200" cy="307800"/>
          </a:xfrm>
          <a:prstGeom prst="rect">
            <a:avLst/>
          </a:prstGeom>
          <a:solidFill>
            <a:schemeClr val="lt1"/>
          </a:solidFill>
          <a:ln>
            <a:noFill/>
          </a:ln>
          <a:effectLst/>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2000" b="1" dirty="0">
                <a:latin typeface="Calibri"/>
                <a:ea typeface="Calibri"/>
                <a:cs typeface="Calibri"/>
                <a:sym typeface="Calibri"/>
              </a:rPr>
              <a:t>צריכת </a:t>
            </a:r>
            <a:r>
              <a:rPr lang="en" sz="2000" b="1" i="0" u="none" strike="noStrike" cap="none" dirty="0">
                <a:solidFill>
                  <a:srgbClr val="000000"/>
                </a:solidFill>
                <a:latin typeface="Calibri"/>
                <a:ea typeface="Calibri"/>
                <a:cs typeface="Calibri"/>
                <a:sym typeface="Calibri"/>
              </a:rPr>
              <a:t>מים לנפש 2015</a:t>
            </a:r>
            <a:r>
              <a:rPr lang="he-IL" sz="2000" b="1" i="0" u="none" strike="noStrike" cap="none" dirty="0">
                <a:solidFill>
                  <a:srgbClr val="000000"/>
                </a:solidFill>
                <a:latin typeface="Calibri"/>
                <a:ea typeface="Calibri"/>
                <a:cs typeface="Calibri"/>
                <a:sym typeface="Calibri"/>
              </a:rPr>
              <a:t>  </a:t>
            </a:r>
            <a:endParaRPr sz="2000" i="0" u="none" strike="noStrike" cap="none" dirty="0">
              <a:solidFill>
                <a:srgbClr val="000000"/>
              </a:solidFill>
              <a:latin typeface="Calibri"/>
              <a:ea typeface="Calibri"/>
              <a:cs typeface="Calibri"/>
              <a:sym typeface="Calibri"/>
            </a:endParaRPr>
          </a:p>
        </p:txBody>
      </p:sp>
      <p:sp>
        <p:nvSpPr>
          <p:cNvPr id="305" name="Google Shape;305;p39"/>
          <p:cNvSpPr txBox="1"/>
          <p:nvPr/>
        </p:nvSpPr>
        <p:spPr>
          <a:xfrm>
            <a:off x="48375" y="3643313"/>
            <a:ext cx="431100" cy="771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500" b="0" i="0" u="none" strike="noStrike" cap="none">
                <a:solidFill>
                  <a:srgbClr val="000000"/>
                </a:solidFill>
                <a:latin typeface="Arial"/>
                <a:ea typeface="Arial"/>
                <a:cs typeface="Arial"/>
                <a:sym typeface="Arial"/>
              </a:rPr>
              <a:t>אין נתונים</a:t>
            </a:r>
            <a:endParaRPr sz="500" b="0" i="0" u="none" strike="noStrike" cap="none">
              <a:solidFill>
                <a:srgbClr val="000000"/>
              </a:solidFill>
              <a:latin typeface="Arial"/>
              <a:ea typeface="Arial"/>
              <a:cs typeface="Arial"/>
              <a:sym typeface="Arial"/>
            </a:endParaRPr>
          </a:p>
        </p:txBody>
      </p:sp>
      <p:sp>
        <p:nvSpPr>
          <p:cNvPr id="306" name="Google Shape;306;p39"/>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3.2</a:t>
            </a:r>
            <a:endParaRPr sz="1200" b="1"/>
          </a:p>
        </p:txBody>
      </p:sp>
      <p:sp>
        <p:nvSpPr>
          <p:cNvPr id="307" name="Google Shape;307;p3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308" name="Google Shape;308;p39"/>
          <p:cNvSpPr txBox="1"/>
          <p:nvPr/>
        </p:nvSpPr>
        <p:spPr>
          <a:xfrm>
            <a:off x="0" y="0"/>
            <a:ext cx="8495700" cy="74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3620">
                <a:solidFill>
                  <a:schemeClr val="lt1"/>
                </a:solidFill>
                <a:latin typeface="Calibri"/>
                <a:ea typeface="Calibri"/>
                <a:cs typeface="Calibri"/>
                <a:sym typeface="Calibri"/>
              </a:rPr>
              <a:t>דיון</a:t>
            </a:r>
            <a:endParaRPr sz="362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2"/>
        <p:cNvGrpSpPr/>
        <p:nvPr/>
      </p:nvGrpSpPr>
      <p:grpSpPr>
        <a:xfrm>
          <a:off x="0" y="0"/>
          <a:ext cx="0" cy="0"/>
          <a:chOff x="0" y="0"/>
          <a:chExt cx="0" cy="0"/>
        </a:xfrm>
      </p:grpSpPr>
      <p:pic>
        <p:nvPicPr>
          <p:cNvPr id="313" name="Google Shape;313;p40">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52400" y="99163"/>
            <a:ext cx="4419599" cy="3116387"/>
          </a:xfrm>
          <a:prstGeom prst="rect">
            <a:avLst/>
          </a:prstGeom>
          <a:noFill/>
          <a:ln>
            <a:noFill/>
          </a:ln>
        </p:spPr>
      </p:pic>
      <p:pic>
        <p:nvPicPr>
          <p:cNvPr id="314" name="Google Shape;314;p40">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666225" y="99175"/>
            <a:ext cx="4477773" cy="3116376"/>
          </a:xfrm>
          <a:prstGeom prst="rect">
            <a:avLst/>
          </a:prstGeom>
          <a:noFill/>
          <a:ln>
            <a:noFill/>
          </a:ln>
        </p:spPr>
      </p:pic>
      <p:sp>
        <p:nvSpPr>
          <p:cNvPr id="315" name="Google Shape;315;p40"/>
          <p:cNvSpPr txBox="1"/>
          <p:nvPr/>
        </p:nvSpPr>
        <p:spPr>
          <a:xfrm>
            <a:off x="95550" y="3577250"/>
            <a:ext cx="8952900" cy="1339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2500" i="0" u="none" strike="noStrike" cap="none">
                <a:solidFill>
                  <a:schemeClr val="dk1"/>
                </a:solidFill>
                <a:latin typeface="Calibri"/>
                <a:ea typeface="Calibri"/>
                <a:cs typeface="Calibri"/>
                <a:sym typeface="Calibri"/>
              </a:rPr>
              <a:t>אחד החברים שלכם אומר שהודו משתמשת ביותר מדי מים מתוקים ומדלדלת את מקורות המים המתוקים של כדור הארץ. </a:t>
            </a:r>
            <a:endParaRPr sz="2500"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500">
                <a:solidFill>
                  <a:schemeClr val="dk1"/>
                </a:solidFill>
                <a:latin typeface="Calibri"/>
                <a:ea typeface="Calibri"/>
                <a:cs typeface="Calibri"/>
                <a:sym typeface="Calibri"/>
              </a:rPr>
              <a:t>האם אתם מסכימים?</a:t>
            </a:r>
            <a:endParaRPr sz="2500">
              <a:solidFill>
                <a:schemeClr val="dk1"/>
              </a:solidFill>
              <a:latin typeface="Calibri"/>
              <a:ea typeface="Calibri"/>
              <a:cs typeface="Calibri"/>
              <a:sym typeface="Calibri"/>
            </a:endParaRPr>
          </a:p>
        </p:txBody>
      </p:sp>
      <p:sp>
        <p:nvSpPr>
          <p:cNvPr id="316" name="Google Shape;316;p40"/>
          <p:cNvSpPr txBox="1"/>
          <p:nvPr/>
        </p:nvSpPr>
        <p:spPr>
          <a:xfrm>
            <a:off x="4666225" y="3063509"/>
            <a:ext cx="2417100" cy="1230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מקור: ארגון המזון והחקלאות של האו"ם</a:t>
            </a:r>
            <a:endParaRPr sz="800" b="0" i="0" u="none" strike="noStrike" cap="none">
              <a:solidFill>
                <a:srgbClr val="000000"/>
              </a:solidFill>
              <a:latin typeface="Arial"/>
              <a:ea typeface="Arial"/>
              <a:cs typeface="Arial"/>
              <a:sym typeface="Arial"/>
            </a:endParaRPr>
          </a:p>
        </p:txBody>
      </p:sp>
      <p:sp>
        <p:nvSpPr>
          <p:cNvPr id="317" name="Google Shape;317;p40"/>
          <p:cNvSpPr txBox="1"/>
          <p:nvPr/>
        </p:nvSpPr>
        <p:spPr>
          <a:xfrm>
            <a:off x="152400" y="3063507"/>
            <a:ext cx="2592000" cy="123000"/>
          </a:xfrm>
          <a:prstGeom prst="rect">
            <a:avLst/>
          </a:prstGeom>
          <a:solidFill>
            <a:schemeClr val="lt1"/>
          </a:solid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מקור: ארגון המזון והחקלאות של האו"ם</a:t>
            </a:r>
            <a:endParaRPr sz="800" b="0" i="0" u="none" strike="noStrike" cap="none">
              <a:solidFill>
                <a:srgbClr val="000000"/>
              </a:solidFill>
              <a:latin typeface="Arial"/>
              <a:ea typeface="Arial"/>
              <a:cs typeface="Arial"/>
              <a:sym typeface="Arial"/>
            </a:endParaRPr>
          </a:p>
        </p:txBody>
      </p:sp>
      <p:sp>
        <p:nvSpPr>
          <p:cNvPr id="318" name="Google Shape;318;p40"/>
          <p:cNvSpPr txBox="1"/>
          <p:nvPr/>
        </p:nvSpPr>
        <p:spPr>
          <a:xfrm>
            <a:off x="4666225" y="158748"/>
            <a:ext cx="3982200" cy="277200"/>
          </a:xfrm>
          <a:prstGeom prst="rect">
            <a:avLst/>
          </a:prstGeom>
          <a:solidFill>
            <a:schemeClr val="lt1"/>
          </a:solidFill>
          <a:ln>
            <a:noFill/>
          </a:ln>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1000" b="1" i="0" u="none" strike="noStrike" cap="none">
                <a:solidFill>
                  <a:srgbClr val="000000"/>
                </a:solidFill>
                <a:latin typeface="Arial"/>
                <a:ea typeface="Arial"/>
                <a:cs typeface="Arial"/>
                <a:sym typeface="Arial"/>
              </a:rPr>
              <a:t>משיכת מים לנפש, 1970–2015</a:t>
            </a:r>
            <a:endParaRPr/>
          </a:p>
          <a:p>
            <a:pPr marL="0" marR="0" lvl="0" indent="0" algn="r" rtl="1">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סך כל המים הנמשכים בשנה לנפש לצרכים חקלאיים, תעשייתיים ועירוניים במטר מעוקב (m</a:t>
            </a:r>
            <a:r>
              <a:rPr lang="en" sz="800" b="0" i="0" u="none" strike="noStrike" cap="none" baseline="30000">
                <a:solidFill>
                  <a:srgbClr val="000000"/>
                </a:solidFill>
                <a:latin typeface="Arial"/>
                <a:ea typeface="Arial"/>
                <a:cs typeface="Arial"/>
                <a:sym typeface="Arial"/>
              </a:rPr>
              <a:t>3</a:t>
            </a:r>
            <a:r>
              <a:rPr lang="en" sz="800" b="0" i="0" u="none" strike="noStrike" cap="none">
                <a:solidFill>
                  <a:srgbClr val="000000"/>
                </a:solidFill>
                <a:latin typeface="Arial"/>
                <a:ea typeface="Arial"/>
                <a:cs typeface="Arial"/>
                <a:sym typeface="Arial"/>
              </a:rPr>
              <a:t>).</a:t>
            </a:r>
            <a:endParaRPr sz="800" b="0" i="0" u="none" strike="noStrike" cap="none">
              <a:solidFill>
                <a:srgbClr val="000000"/>
              </a:solidFill>
              <a:latin typeface="Arial"/>
              <a:ea typeface="Arial"/>
              <a:cs typeface="Arial"/>
              <a:sym typeface="Arial"/>
            </a:endParaRPr>
          </a:p>
        </p:txBody>
      </p:sp>
      <p:sp>
        <p:nvSpPr>
          <p:cNvPr id="319" name="Google Shape;319;p40"/>
          <p:cNvSpPr txBox="1"/>
          <p:nvPr/>
        </p:nvSpPr>
        <p:spPr>
          <a:xfrm>
            <a:off x="152400" y="158748"/>
            <a:ext cx="3982200" cy="523200"/>
          </a:xfrm>
          <a:prstGeom prst="rect">
            <a:avLst/>
          </a:prstGeom>
          <a:solidFill>
            <a:schemeClr val="lt1"/>
          </a:solidFill>
          <a:ln>
            <a:noFill/>
          </a:ln>
        </p:spPr>
        <p:txBody>
          <a:bodyPr spcFirstLastPara="1" wrap="square" lIns="0" tIns="0" rIns="0" bIns="0" anchor="t" anchorCtr="0">
            <a:spAutoFit/>
          </a:bodyPr>
          <a:lstStyle/>
          <a:p>
            <a:pPr marL="0" marR="0" lvl="0" indent="0" algn="r" rtl="1">
              <a:lnSpc>
                <a:spcPct val="100000"/>
              </a:lnSpc>
              <a:spcBef>
                <a:spcPts val="0"/>
              </a:spcBef>
              <a:spcAft>
                <a:spcPts val="0"/>
              </a:spcAft>
              <a:buNone/>
            </a:pPr>
            <a:r>
              <a:rPr lang="en" sz="1000" b="1" i="0" u="none" strike="noStrike" cap="none">
                <a:solidFill>
                  <a:srgbClr val="000000"/>
                </a:solidFill>
                <a:latin typeface="Arial"/>
                <a:ea typeface="Arial"/>
                <a:cs typeface="Arial"/>
                <a:sym typeface="Arial"/>
              </a:rPr>
              <a:t>משיכה שנתית של מים מתוקים, 1972–2017</a:t>
            </a:r>
            <a:endParaRPr/>
          </a:p>
          <a:p>
            <a:pPr marL="0" marR="0" lvl="0" indent="0" algn="r" rtl="1">
              <a:lnSpc>
                <a:spcPct val="100000"/>
              </a:lnSpc>
              <a:spcBef>
                <a:spcPts val="0"/>
              </a:spcBef>
              <a:spcAft>
                <a:spcPts val="0"/>
              </a:spcAft>
              <a:buNone/>
            </a:pPr>
            <a:r>
              <a:rPr lang="en" sz="800" b="0" i="0" u="none" strike="noStrike" cap="none">
                <a:solidFill>
                  <a:srgbClr val="000000"/>
                </a:solidFill>
                <a:latin typeface="Arial"/>
                <a:ea typeface="Arial"/>
                <a:cs typeface="Arial"/>
                <a:sym typeface="Arial"/>
              </a:rPr>
              <a:t>משיכת מים שנתית היא משיכת מים כוללת בשנה, לא כולל התאדות ממאגרים, במטר מעוקב (m</a:t>
            </a:r>
            <a:r>
              <a:rPr lang="en" sz="800" b="0" i="0" u="none" strike="noStrike" cap="none" baseline="30000">
                <a:solidFill>
                  <a:srgbClr val="000000"/>
                </a:solidFill>
                <a:latin typeface="Arial"/>
                <a:ea typeface="Arial"/>
                <a:cs typeface="Arial"/>
                <a:sym typeface="Arial"/>
              </a:rPr>
              <a:t>3</a:t>
            </a:r>
            <a:r>
              <a:rPr lang="en" sz="800" b="0" i="0" u="none" strike="noStrike" cap="none">
                <a:solidFill>
                  <a:srgbClr val="000000"/>
                </a:solidFill>
                <a:latin typeface="Arial"/>
                <a:ea typeface="Arial"/>
                <a:cs typeface="Arial"/>
                <a:sym typeface="Arial"/>
              </a:rPr>
              <a:t>). משיכת מים כוללת היא סך כל המים הנמשכים ממקורות המים לחקלאות, לתעשייה ולשימוש עירוני (ביתי). נתוני המשיכה כוללים גם מים מותפלים במדינות שבהן מים מותפלים הן מקור מים מרכזי.</a:t>
            </a:r>
            <a:endParaRPr sz="800" b="0" i="0" u="none" strike="noStrike" cap="none">
              <a:solidFill>
                <a:srgbClr val="000000"/>
              </a:solidFill>
              <a:latin typeface="Arial"/>
              <a:ea typeface="Arial"/>
              <a:cs typeface="Arial"/>
              <a:sym typeface="Arial"/>
            </a:endParaRPr>
          </a:p>
        </p:txBody>
      </p:sp>
      <p:sp>
        <p:nvSpPr>
          <p:cNvPr id="320" name="Google Shape;320;p40"/>
          <p:cNvSpPr txBox="1"/>
          <p:nvPr/>
        </p:nvSpPr>
        <p:spPr>
          <a:xfrm>
            <a:off x="3916679" y="886948"/>
            <a:ext cx="3852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rgbClr val="C00000"/>
                </a:solidFill>
                <a:latin typeface="Arial"/>
                <a:ea typeface="Arial"/>
                <a:cs typeface="Arial"/>
                <a:sym typeface="Arial"/>
              </a:rPr>
              <a:t>הודו</a:t>
            </a:r>
            <a:endParaRPr sz="800" b="0" i="0" u="none" strike="noStrike" cap="none">
              <a:solidFill>
                <a:srgbClr val="C00000"/>
              </a:solidFill>
              <a:latin typeface="Arial"/>
              <a:ea typeface="Arial"/>
              <a:cs typeface="Arial"/>
              <a:sym typeface="Arial"/>
            </a:endParaRPr>
          </a:p>
        </p:txBody>
      </p:sp>
      <p:sp>
        <p:nvSpPr>
          <p:cNvPr id="321" name="Google Shape;321;p40"/>
          <p:cNvSpPr txBox="1"/>
          <p:nvPr/>
        </p:nvSpPr>
        <p:spPr>
          <a:xfrm>
            <a:off x="8364176" y="2136628"/>
            <a:ext cx="3852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rgbClr val="607A46"/>
                </a:solidFill>
                <a:latin typeface="Arial"/>
                <a:ea typeface="Arial"/>
                <a:cs typeface="Arial"/>
                <a:sym typeface="Arial"/>
              </a:rPr>
              <a:t>הודו</a:t>
            </a:r>
            <a:endParaRPr sz="800" b="0" i="0" u="none" strike="noStrike" cap="none">
              <a:solidFill>
                <a:srgbClr val="607A46"/>
              </a:solidFill>
              <a:latin typeface="Arial"/>
              <a:ea typeface="Arial"/>
              <a:cs typeface="Arial"/>
              <a:sym typeface="Arial"/>
            </a:endParaRPr>
          </a:p>
        </p:txBody>
      </p:sp>
      <p:sp>
        <p:nvSpPr>
          <p:cNvPr id="322" name="Google Shape;322;p40"/>
          <p:cNvSpPr txBox="1"/>
          <p:nvPr/>
        </p:nvSpPr>
        <p:spPr>
          <a:xfrm>
            <a:off x="8420245" y="2328908"/>
            <a:ext cx="3852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rgbClr val="C00000"/>
                </a:solidFill>
                <a:latin typeface="Arial"/>
                <a:ea typeface="Arial"/>
                <a:cs typeface="Arial"/>
                <a:sym typeface="Arial"/>
              </a:rPr>
              <a:t>סין</a:t>
            </a:r>
            <a:endParaRPr sz="800" b="0" i="0" u="none" strike="noStrike" cap="none">
              <a:solidFill>
                <a:srgbClr val="C00000"/>
              </a:solidFill>
              <a:latin typeface="Arial"/>
              <a:ea typeface="Arial"/>
              <a:cs typeface="Arial"/>
              <a:sym typeface="Arial"/>
            </a:endParaRPr>
          </a:p>
        </p:txBody>
      </p:sp>
      <p:sp>
        <p:nvSpPr>
          <p:cNvPr id="323" name="Google Shape;323;p40"/>
          <p:cNvSpPr txBox="1"/>
          <p:nvPr/>
        </p:nvSpPr>
        <p:spPr>
          <a:xfrm>
            <a:off x="8407315" y="2478488"/>
            <a:ext cx="3852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rgbClr val="0070C0"/>
                </a:solidFill>
                <a:latin typeface="Arial"/>
                <a:ea typeface="Arial"/>
                <a:cs typeface="Arial"/>
                <a:sym typeface="Arial"/>
              </a:rPr>
              <a:t>ישראל</a:t>
            </a:r>
            <a:endParaRPr sz="800" b="0" i="0" u="none" strike="noStrike" cap="none">
              <a:solidFill>
                <a:srgbClr val="0070C0"/>
              </a:solidFill>
              <a:latin typeface="Arial"/>
              <a:ea typeface="Arial"/>
              <a:cs typeface="Arial"/>
              <a:sym typeface="Arial"/>
            </a:endParaRPr>
          </a:p>
        </p:txBody>
      </p:sp>
      <p:sp>
        <p:nvSpPr>
          <p:cNvPr id="324" name="Google Shape;324;p40"/>
          <p:cNvSpPr txBox="1"/>
          <p:nvPr/>
        </p:nvSpPr>
        <p:spPr>
          <a:xfrm>
            <a:off x="8407315" y="1177726"/>
            <a:ext cx="5145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chemeClr val="accent5"/>
                </a:solidFill>
                <a:latin typeface="Arial"/>
                <a:ea typeface="Arial"/>
                <a:cs typeface="Arial"/>
                <a:sym typeface="Arial"/>
              </a:rPr>
              <a:t>ארה"ב</a:t>
            </a:r>
            <a:endParaRPr sz="800" b="0" i="0" u="none" strike="noStrike" cap="none">
              <a:solidFill>
                <a:schemeClr val="accent5"/>
              </a:solidFill>
              <a:latin typeface="Arial"/>
              <a:ea typeface="Arial"/>
              <a:cs typeface="Arial"/>
              <a:sym typeface="Arial"/>
            </a:endParaRPr>
          </a:p>
        </p:txBody>
      </p:sp>
      <p:sp>
        <p:nvSpPr>
          <p:cNvPr id="325" name="Google Shape;325;p40"/>
          <p:cNvSpPr txBox="1"/>
          <p:nvPr/>
        </p:nvSpPr>
        <p:spPr>
          <a:xfrm>
            <a:off x="3916679" y="1469753"/>
            <a:ext cx="5145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chemeClr val="accent5"/>
                </a:solidFill>
                <a:latin typeface="Arial"/>
                <a:ea typeface="Arial"/>
                <a:cs typeface="Arial"/>
                <a:sym typeface="Arial"/>
              </a:rPr>
              <a:t>ארה"ב</a:t>
            </a:r>
            <a:endParaRPr sz="800" b="0" i="0" u="none" strike="noStrike" cap="none">
              <a:solidFill>
                <a:schemeClr val="accent5"/>
              </a:solidFill>
              <a:latin typeface="Arial"/>
              <a:ea typeface="Arial"/>
              <a:cs typeface="Arial"/>
              <a:sym typeface="Arial"/>
            </a:endParaRPr>
          </a:p>
        </p:txBody>
      </p:sp>
      <p:sp>
        <p:nvSpPr>
          <p:cNvPr id="326" name="Google Shape;326;p40"/>
          <p:cNvSpPr txBox="1"/>
          <p:nvPr/>
        </p:nvSpPr>
        <p:spPr>
          <a:xfrm>
            <a:off x="3916678" y="1036529"/>
            <a:ext cx="385200" cy="123000"/>
          </a:xfrm>
          <a:prstGeom prst="rect">
            <a:avLst/>
          </a:prstGeom>
          <a:solidFill>
            <a:schemeClr val="lt1"/>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800" b="0" i="0" u="none" strike="noStrike" cap="none">
                <a:solidFill>
                  <a:srgbClr val="7030A0"/>
                </a:solidFill>
                <a:latin typeface="Arial"/>
                <a:ea typeface="Arial"/>
                <a:cs typeface="Arial"/>
                <a:sym typeface="Arial"/>
              </a:rPr>
              <a:t>סין</a:t>
            </a:r>
            <a:endParaRPr sz="800" b="0" i="0" u="none" strike="noStrike" cap="none">
              <a:solidFill>
                <a:srgbClr val="7030A0"/>
              </a:solidFill>
              <a:latin typeface="Arial"/>
              <a:ea typeface="Arial"/>
              <a:cs typeface="Arial"/>
              <a:sym typeface="Arial"/>
            </a:endParaRPr>
          </a:p>
        </p:txBody>
      </p:sp>
      <p:sp>
        <p:nvSpPr>
          <p:cNvPr id="327" name="Google Shape;327;p4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1"/>
        <p:cNvGrpSpPr/>
        <p:nvPr/>
      </p:nvGrpSpPr>
      <p:grpSpPr>
        <a:xfrm>
          <a:off x="0" y="0"/>
          <a:ext cx="0" cy="0"/>
          <a:chOff x="0" y="0"/>
          <a:chExt cx="0" cy="0"/>
        </a:xfrm>
      </p:grpSpPr>
      <p:sp>
        <p:nvSpPr>
          <p:cNvPr id="332" name="Google Shape;332;p41"/>
          <p:cNvSpPr txBox="1"/>
          <p:nvPr/>
        </p:nvSpPr>
        <p:spPr>
          <a:xfrm>
            <a:off x="0" y="101200"/>
            <a:ext cx="8923200" cy="738900"/>
          </a:xfrm>
          <a:prstGeom prst="rect">
            <a:avLst/>
          </a:prstGeom>
          <a:noFill/>
          <a:ln>
            <a:noFill/>
          </a:ln>
        </p:spPr>
        <p:txBody>
          <a:bodyPr spcFirstLastPara="1" wrap="square" lIns="91425" tIns="91425" rIns="91425" bIns="91425" anchor="t" anchorCtr="0">
            <a:spAutoFit/>
          </a:bodyPr>
          <a:lstStyle/>
          <a:p>
            <a:pPr marL="0" marR="0" lvl="0" indent="0" algn="ctr" rtl="1">
              <a:lnSpc>
                <a:spcPct val="115000"/>
              </a:lnSpc>
              <a:spcBef>
                <a:spcPts val="0"/>
              </a:spcBef>
              <a:spcAft>
                <a:spcPts val="0"/>
              </a:spcAft>
              <a:buClr>
                <a:srgbClr val="000000"/>
              </a:buClr>
              <a:buSzPts val="2400"/>
              <a:buFont typeface="Arial"/>
              <a:buNone/>
            </a:pPr>
            <a:r>
              <a:rPr lang="en" sz="3600" i="0" u="none" strike="noStrike" cap="none">
                <a:solidFill>
                  <a:schemeClr val="lt1"/>
                </a:solidFill>
                <a:latin typeface="Calibri"/>
                <a:ea typeface="Calibri"/>
                <a:cs typeface="Calibri"/>
                <a:sym typeface="Calibri"/>
              </a:rPr>
              <a:t>נסו לחזות את גודל אוכלוסיית העולם בשנת 2050</a:t>
            </a:r>
            <a:endParaRPr sz="3600" i="0" u="none" strike="noStrike" cap="none">
              <a:solidFill>
                <a:schemeClr val="lt1"/>
              </a:solidFill>
              <a:latin typeface="Calibri"/>
              <a:ea typeface="Calibri"/>
              <a:cs typeface="Calibri"/>
              <a:sym typeface="Calibri"/>
            </a:endParaRPr>
          </a:p>
        </p:txBody>
      </p:sp>
      <p:pic>
        <p:nvPicPr>
          <p:cNvPr id="333" name="Google Shape;333;p41" title="Char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326828" y="903450"/>
            <a:ext cx="6801972" cy="3692500"/>
          </a:xfrm>
          <a:prstGeom prst="rect">
            <a:avLst/>
          </a:prstGeom>
          <a:noFill/>
          <a:ln>
            <a:noFill/>
          </a:ln>
        </p:spPr>
      </p:pic>
      <p:sp>
        <p:nvSpPr>
          <p:cNvPr id="334" name="Google Shape;334;p41"/>
          <p:cNvSpPr txBox="1"/>
          <p:nvPr/>
        </p:nvSpPr>
        <p:spPr>
          <a:xfrm>
            <a:off x="2931889" y="1021171"/>
            <a:ext cx="32802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1">
              <a:lnSpc>
                <a:spcPct val="100000"/>
              </a:lnSpc>
              <a:spcBef>
                <a:spcPts val="0"/>
              </a:spcBef>
              <a:spcAft>
                <a:spcPts val="0"/>
              </a:spcAft>
              <a:buNone/>
            </a:pPr>
            <a:r>
              <a:rPr lang="en" sz="1400" b="1" i="0" u="none" strike="noStrike" cap="none" dirty="0">
                <a:solidFill>
                  <a:srgbClr val="000000"/>
                </a:solidFill>
                <a:latin typeface="Calibri"/>
                <a:ea typeface="Calibri"/>
                <a:cs typeface="Calibri"/>
                <a:sym typeface="Calibri"/>
              </a:rPr>
              <a:t>אוכלוסיית העולם </a:t>
            </a:r>
            <a:r>
              <a:rPr lang="he-IL" sz="1400" b="1" i="0" u="none" strike="noStrike" cap="none" dirty="0">
                <a:solidFill>
                  <a:srgbClr val="000000"/>
                </a:solidFill>
                <a:latin typeface="Calibri"/>
                <a:ea typeface="Calibri"/>
                <a:cs typeface="Calibri"/>
                <a:sym typeface="Calibri"/>
              </a:rPr>
              <a:t>(</a:t>
            </a:r>
            <a:r>
              <a:rPr lang="en" sz="1400" b="1" i="0" u="none" strike="noStrike" cap="none" dirty="0">
                <a:solidFill>
                  <a:srgbClr val="000000"/>
                </a:solidFill>
                <a:latin typeface="Calibri"/>
                <a:ea typeface="Calibri"/>
                <a:cs typeface="Calibri"/>
                <a:sym typeface="Calibri"/>
              </a:rPr>
              <a:t>מיליארדים</a:t>
            </a:r>
            <a:r>
              <a:rPr lang="he-IL" sz="1400" b="1" i="0" u="none" strike="noStrike" cap="none" dirty="0">
                <a:solidFill>
                  <a:srgbClr val="000000"/>
                </a:solidFill>
                <a:latin typeface="Calibri"/>
                <a:ea typeface="Calibri"/>
                <a:cs typeface="Calibri"/>
                <a:sym typeface="Calibri"/>
              </a:rPr>
              <a:t>)</a:t>
            </a:r>
            <a:endParaRPr sz="1400" b="1" i="0" u="none" strike="noStrike" cap="none" dirty="0">
              <a:solidFill>
                <a:srgbClr val="000000"/>
              </a:solidFill>
              <a:latin typeface="Calibri"/>
              <a:ea typeface="Calibri"/>
              <a:cs typeface="Calibri"/>
              <a:sym typeface="Calibri"/>
            </a:endParaRPr>
          </a:p>
        </p:txBody>
      </p:sp>
      <p:sp>
        <p:nvSpPr>
          <p:cNvPr id="335" name="Google Shape;335;p41"/>
          <p:cNvSpPr/>
          <p:nvPr/>
        </p:nvSpPr>
        <p:spPr>
          <a:xfrm rot="-5400000">
            <a:off x="715507" y="2649756"/>
            <a:ext cx="1923000" cy="400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None/>
            </a:pPr>
            <a:r>
              <a:rPr lang="en" sz="1400" i="0" u="none" strike="noStrike" cap="none">
                <a:solidFill>
                  <a:srgbClr val="000000"/>
                </a:solidFill>
                <a:latin typeface="Calibri"/>
                <a:ea typeface="Calibri"/>
                <a:cs typeface="Calibri"/>
                <a:sym typeface="Calibri"/>
              </a:rPr>
              <a:t>אוכלוסייה (מיליארדים)</a:t>
            </a:r>
            <a:endParaRPr sz="1400" i="0" u="none" strike="noStrike" cap="none">
              <a:solidFill>
                <a:srgbClr val="000000"/>
              </a:solidFill>
              <a:latin typeface="Calibri"/>
              <a:ea typeface="Calibri"/>
              <a:cs typeface="Calibri"/>
              <a:sym typeface="Calibri"/>
            </a:endParaRPr>
          </a:p>
        </p:txBody>
      </p:sp>
      <p:sp>
        <p:nvSpPr>
          <p:cNvPr id="336" name="Google Shape;336;p41"/>
          <p:cNvSpPr txBox="1"/>
          <p:nvPr/>
        </p:nvSpPr>
        <p:spPr>
          <a:xfrm>
            <a:off x="3424656" y="4152687"/>
            <a:ext cx="32802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400" i="0" u="none" strike="noStrike" cap="none">
                <a:solidFill>
                  <a:srgbClr val="000000"/>
                </a:solidFill>
                <a:latin typeface="Calibri"/>
                <a:ea typeface="Calibri"/>
                <a:cs typeface="Calibri"/>
                <a:sym typeface="Calibri"/>
              </a:rPr>
              <a:t>שנה</a:t>
            </a:r>
            <a:endParaRPr sz="1400" i="0" u="none" strike="noStrike" cap="none">
              <a:solidFill>
                <a:srgbClr val="000000"/>
              </a:solidFill>
              <a:latin typeface="Calibri"/>
              <a:ea typeface="Calibri"/>
              <a:cs typeface="Calibri"/>
              <a:sym typeface="Calibri"/>
            </a:endParaRPr>
          </a:p>
        </p:txBody>
      </p:sp>
      <p:sp>
        <p:nvSpPr>
          <p:cNvPr id="337" name="Google Shape;337;p4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38" name="Google Shape;338;p4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135475" y="124725"/>
            <a:ext cx="83796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אילו פעולות צורכות מים? </a:t>
            </a:r>
            <a:endParaRPr sz="3600"/>
          </a:p>
        </p:txBody>
      </p:sp>
      <p:sp>
        <p:nvSpPr>
          <p:cNvPr id="118" name="Google Shape;118;p2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
        <p:nvSpPr>
          <p:cNvPr id="119" name="Google Shape;119;p24"/>
          <p:cNvSpPr/>
          <p:nvPr/>
        </p:nvSpPr>
        <p:spPr>
          <a:xfrm flipH="1">
            <a:off x="4290639" y="811764"/>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4"/>
          <p:cNvSpPr txBox="1"/>
          <p:nvPr/>
        </p:nvSpPr>
        <p:spPr>
          <a:xfrm>
            <a:off x="0" y="1019050"/>
            <a:ext cx="3284700" cy="369300"/>
          </a:xfrm>
          <a:prstGeom prst="rect">
            <a:avLst/>
          </a:prstGeom>
          <a:noFill/>
          <a:ln>
            <a:noFill/>
          </a:ln>
        </p:spPr>
        <p:txBody>
          <a:bodyPr spcFirstLastPara="1" wrap="square" lIns="91425" tIns="45700" rIns="91425" bIns="45700" anchor="t" anchorCtr="0">
            <a:spAutoFit/>
          </a:bodyPr>
          <a:lstStyle/>
          <a:p>
            <a:pPr marL="0" marR="0" lvl="0" indent="0" algn="r" rtl="1">
              <a:lnSpc>
                <a:spcPct val="200000"/>
              </a:lnSpc>
              <a:spcBef>
                <a:spcPts val="0"/>
              </a:spcBef>
              <a:spcAft>
                <a:spcPts val="0"/>
              </a:spcAft>
              <a:buNone/>
            </a:pPr>
            <a:endParaRPr sz="1800" i="0" u="none" strike="noStrike" cap="none">
              <a:solidFill>
                <a:srgbClr val="000000"/>
              </a:solidFill>
              <a:latin typeface="Calibri"/>
              <a:ea typeface="Calibri"/>
              <a:cs typeface="Calibri"/>
              <a:sym typeface="Calibri"/>
            </a:endParaRPr>
          </a:p>
        </p:txBody>
      </p:sp>
      <p:sp>
        <p:nvSpPr>
          <p:cNvPr id="121" name="Google Shape;121;p24"/>
          <p:cNvSpPr txBox="1"/>
          <p:nvPr/>
        </p:nvSpPr>
        <p:spPr>
          <a:xfrm>
            <a:off x="3542275" y="865250"/>
            <a:ext cx="5601900" cy="37389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u="sng" dirty="0">
                <a:latin typeface="Calibri"/>
                <a:ea typeface="Calibri"/>
                <a:cs typeface="Calibri"/>
                <a:sym typeface="Calibri"/>
              </a:rPr>
              <a:t>במחברת:</a:t>
            </a:r>
            <a:endParaRPr sz="2800" u="sng" dirty="0">
              <a:latin typeface="Calibri"/>
              <a:ea typeface="Calibri"/>
              <a:cs typeface="Calibri"/>
              <a:sym typeface="Calibri"/>
            </a:endParaRPr>
          </a:p>
          <a:p>
            <a:pPr marL="0" lvl="0" indent="0" algn="r" rtl="1">
              <a:spcBef>
                <a:spcPts val="0"/>
              </a:spcBef>
              <a:spcAft>
                <a:spcPts val="0"/>
              </a:spcAft>
              <a:buNone/>
            </a:pPr>
            <a:endParaRPr sz="2800" u="sng" dirty="0">
              <a:latin typeface="Calibri"/>
              <a:ea typeface="Calibri"/>
              <a:cs typeface="Calibri"/>
              <a:sym typeface="Calibri"/>
            </a:endParaRPr>
          </a:p>
          <a:p>
            <a:pPr marL="457200" lvl="0" indent="-406400" algn="r" rtl="1">
              <a:spcBef>
                <a:spcPts val="0"/>
              </a:spcBef>
              <a:spcAft>
                <a:spcPts val="0"/>
              </a:spcAft>
              <a:buSzPts val="2800"/>
              <a:buFont typeface="Calibri"/>
              <a:buAutoNum type="arabicPeriod"/>
            </a:pPr>
            <a:r>
              <a:rPr lang="en" sz="2800" dirty="0">
                <a:latin typeface="Calibri"/>
                <a:ea typeface="Calibri"/>
                <a:cs typeface="Calibri"/>
                <a:sym typeface="Calibri"/>
              </a:rPr>
              <a:t>כתבו5 </a:t>
            </a:r>
            <a:r>
              <a:rPr lang="he-IL" sz="2800" dirty="0">
                <a:latin typeface="Calibri"/>
                <a:ea typeface="Calibri"/>
                <a:cs typeface="Calibri"/>
                <a:sym typeface="Calibri"/>
              </a:rPr>
              <a:t> </a:t>
            </a:r>
            <a:r>
              <a:rPr lang="en" sz="2800" dirty="0">
                <a:latin typeface="Calibri"/>
                <a:ea typeface="Calibri"/>
                <a:cs typeface="Calibri"/>
                <a:sym typeface="Calibri"/>
              </a:rPr>
              <a:t>פעולות שאתם מבצעים שצורכות מים. </a:t>
            </a:r>
            <a:endParaRPr sz="2800" dirty="0">
              <a:latin typeface="Calibri"/>
              <a:ea typeface="Calibri"/>
              <a:cs typeface="Calibri"/>
              <a:sym typeface="Calibri"/>
            </a:endParaRPr>
          </a:p>
          <a:p>
            <a:pPr marL="457200" lvl="0" indent="-406400" algn="r" rtl="1">
              <a:spcBef>
                <a:spcPts val="0"/>
              </a:spcBef>
              <a:spcAft>
                <a:spcPts val="0"/>
              </a:spcAft>
              <a:buSzPts val="2800"/>
              <a:buFont typeface="Calibri"/>
              <a:buAutoNum type="arabicPeriod"/>
            </a:pPr>
            <a:r>
              <a:rPr lang="en" sz="2800" dirty="0">
                <a:latin typeface="Calibri"/>
                <a:ea typeface="Calibri"/>
                <a:cs typeface="Calibri"/>
                <a:sym typeface="Calibri"/>
              </a:rPr>
              <a:t>ליד כל פעולה כתבו באיזה תדירות אתם מבצעים אותה:</a:t>
            </a:r>
            <a:br>
              <a:rPr lang="en" sz="2800" dirty="0">
                <a:latin typeface="Calibri"/>
                <a:ea typeface="Calibri"/>
                <a:cs typeface="Calibri"/>
                <a:sym typeface="Calibri"/>
              </a:rPr>
            </a:br>
            <a:r>
              <a:rPr lang="en" sz="2800" dirty="0">
                <a:latin typeface="Calibri"/>
                <a:ea typeface="Calibri"/>
                <a:cs typeface="Calibri"/>
                <a:sym typeface="Calibri"/>
              </a:rPr>
              <a:t>כל יום/פעם בשבוע/פעם בחודש/ נדיר</a:t>
            </a:r>
            <a:endParaRPr sz="2800" dirty="0">
              <a:latin typeface="Calibri"/>
              <a:ea typeface="Calibri"/>
              <a:cs typeface="Calibri"/>
              <a:sym typeface="Calibri"/>
            </a:endParaRPr>
          </a:p>
        </p:txBody>
      </p:sp>
      <p:sp>
        <p:nvSpPr>
          <p:cNvPr id="122" name="Google Shape;122;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123" name="Google Shape;123;p2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2975" y="1709971"/>
            <a:ext cx="3284701" cy="217867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p42"/>
          <p:cNvSpPr txBox="1">
            <a:spLocks noGrp="1"/>
          </p:cNvSpPr>
          <p:nvPr>
            <p:ph type="title"/>
          </p:nvPr>
        </p:nvSpPr>
        <p:spPr>
          <a:xfrm>
            <a:off x="0" y="71550"/>
            <a:ext cx="8424000" cy="3381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3500"/>
              <a:buNone/>
            </a:pPr>
            <a:r>
              <a:rPr lang="en" sz="3400"/>
              <a:t>באיזה אופן</a:t>
            </a:r>
            <a:r>
              <a:rPr lang="en" sz="3400" i="0" u="none"/>
              <a:t> גידול </a:t>
            </a:r>
            <a:r>
              <a:rPr lang="en" sz="3400"/>
              <a:t>האוכלוסייה</a:t>
            </a:r>
            <a:r>
              <a:rPr lang="en" sz="3400" i="0" u="none"/>
              <a:t> ישפיע על </a:t>
            </a:r>
            <a:r>
              <a:rPr lang="en" sz="3400"/>
              <a:t>צריכת המים?</a:t>
            </a:r>
            <a:r>
              <a:rPr lang="en" sz="3400" i="0" u="none"/>
              <a:t> </a:t>
            </a:r>
            <a:r>
              <a:rPr lang="en" sz="2900" i="0" u="none"/>
              <a:t> </a:t>
            </a:r>
            <a:endParaRPr sz="2900"/>
          </a:p>
        </p:txBody>
      </p:sp>
      <p:sp>
        <p:nvSpPr>
          <p:cNvPr id="344" name="Google Shape;344;p42"/>
          <p:cNvSpPr txBox="1"/>
          <p:nvPr/>
        </p:nvSpPr>
        <p:spPr>
          <a:xfrm>
            <a:off x="96750" y="4451850"/>
            <a:ext cx="2799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Tahoma"/>
                <a:ea typeface="Tahoma"/>
                <a:cs typeface="Tahoma"/>
                <a:sym typeface="Tahoma"/>
              </a:rPr>
              <a:t>יותר מזון</a:t>
            </a:r>
            <a:endParaRPr sz="1400" b="0" i="0" u="none" strike="noStrike" cap="none">
              <a:solidFill>
                <a:schemeClr val="lt1"/>
              </a:solidFill>
              <a:latin typeface="Tahoma"/>
              <a:ea typeface="Tahoma"/>
              <a:cs typeface="Tahoma"/>
              <a:sym typeface="Tahoma"/>
            </a:endParaRPr>
          </a:p>
        </p:txBody>
      </p:sp>
      <p:sp>
        <p:nvSpPr>
          <p:cNvPr id="345" name="Google Shape;345;p4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46" name="Google Shape;346;p4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pic>
        <p:nvPicPr>
          <p:cNvPr id="351" name="Google Shape;351;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37931" y="1174380"/>
            <a:ext cx="3868132" cy="3219600"/>
          </a:xfrm>
          <a:prstGeom prst="rect">
            <a:avLst/>
          </a:prstGeom>
          <a:noFill/>
          <a:ln>
            <a:noFill/>
          </a:ln>
        </p:spPr>
      </p:pic>
      <p:sp>
        <p:nvSpPr>
          <p:cNvPr id="352" name="Google Shape;352;p43"/>
          <p:cNvSpPr txBox="1"/>
          <p:nvPr/>
        </p:nvSpPr>
        <p:spPr>
          <a:xfrm>
            <a:off x="96750" y="4451850"/>
            <a:ext cx="2799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Tahoma"/>
                <a:ea typeface="Tahoma"/>
                <a:cs typeface="Tahoma"/>
                <a:sym typeface="Tahoma"/>
              </a:rPr>
              <a:t>יותר מזון</a:t>
            </a:r>
            <a:endParaRPr sz="1400" b="0" i="0" u="none" strike="noStrike" cap="none">
              <a:solidFill>
                <a:schemeClr val="lt1"/>
              </a:solidFill>
              <a:latin typeface="Tahoma"/>
              <a:ea typeface="Tahoma"/>
              <a:cs typeface="Tahoma"/>
              <a:sym typeface="Tahoma"/>
            </a:endParaRPr>
          </a:p>
        </p:txBody>
      </p:sp>
      <p:sp>
        <p:nvSpPr>
          <p:cNvPr id="353" name="Google Shape;353;p43"/>
          <p:cNvSpPr txBox="1"/>
          <p:nvPr/>
        </p:nvSpPr>
        <p:spPr>
          <a:xfrm>
            <a:off x="2955476" y="3257813"/>
            <a:ext cx="2799000" cy="507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2100" b="0" i="0" u="none" strike="noStrike" cap="none">
                <a:solidFill>
                  <a:schemeClr val="lt1"/>
                </a:solidFill>
                <a:latin typeface="Tahoma"/>
                <a:ea typeface="Tahoma"/>
                <a:cs typeface="Tahoma"/>
                <a:sym typeface="Tahoma"/>
              </a:rPr>
              <a:t>יותר אנרגיה ומוצרים</a:t>
            </a:r>
            <a:endParaRPr sz="2100" b="0" i="0" u="none" strike="noStrike" cap="none">
              <a:solidFill>
                <a:schemeClr val="lt1"/>
              </a:solidFill>
              <a:latin typeface="Tahoma"/>
              <a:ea typeface="Tahoma"/>
              <a:cs typeface="Tahoma"/>
              <a:sym typeface="Tahoma"/>
            </a:endParaRPr>
          </a:p>
        </p:txBody>
      </p:sp>
      <p:sp>
        <p:nvSpPr>
          <p:cNvPr id="354" name="Google Shape;354;p4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55" name="Google Shape;355;p4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356" name="Google Shape;356;p43"/>
          <p:cNvSpPr txBox="1">
            <a:spLocks noGrp="1"/>
          </p:cNvSpPr>
          <p:nvPr>
            <p:ph type="title"/>
          </p:nvPr>
        </p:nvSpPr>
        <p:spPr>
          <a:xfrm>
            <a:off x="73375" y="71550"/>
            <a:ext cx="8350500" cy="3381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3500"/>
              <a:buNone/>
            </a:pPr>
            <a:r>
              <a:rPr lang="en" sz="3400"/>
              <a:t>באיזה אופן</a:t>
            </a:r>
            <a:r>
              <a:rPr lang="en" sz="3400" i="0" u="none"/>
              <a:t> גידול </a:t>
            </a:r>
            <a:r>
              <a:rPr lang="en" sz="3400"/>
              <a:t>האוכלוסייה</a:t>
            </a:r>
            <a:r>
              <a:rPr lang="en" sz="3400" i="0" u="none"/>
              <a:t> ישפיע על </a:t>
            </a:r>
            <a:r>
              <a:rPr lang="en" sz="3400"/>
              <a:t>צריכת המים?</a:t>
            </a:r>
            <a:r>
              <a:rPr lang="en" sz="3400" i="0" u="none"/>
              <a:t> </a:t>
            </a:r>
            <a:r>
              <a:rPr lang="en" sz="2900" i="0" u="none"/>
              <a:t> </a:t>
            </a:r>
            <a:endParaRPr sz="2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0"/>
        <p:cNvGrpSpPr/>
        <p:nvPr/>
      </p:nvGrpSpPr>
      <p:grpSpPr>
        <a:xfrm>
          <a:off x="0" y="0"/>
          <a:ext cx="0" cy="0"/>
          <a:chOff x="0" y="0"/>
          <a:chExt cx="0" cy="0"/>
        </a:xfrm>
      </p:grpSpPr>
      <p:pic>
        <p:nvPicPr>
          <p:cNvPr id="361" name="Google Shape;361;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52697" y="1232238"/>
            <a:ext cx="2822225" cy="2349075"/>
          </a:xfrm>
          <a:prstGeom prst="rect">
            <a:avLst/>
          </a:prstGeom>
          <a:noFill/>
          <a:ln>
            <a:noFill/>
          </a:ln>
        </p:spPr>
      </p:pic>
      <p:pic>
        <p:nvPicPr>
          <p:cNvPr id="362" name="Google Shape;362;p4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875075" y="2455025"/>
            <a:ext cx="3185075" cy="1914024"/>
          </a:xfrm>
          <a:prstGeom prst="rect">
            <a:avLst/>
          </a:prstGeom>
          <a:noFill/>
          <a:ln>
            <a:noFill/>
          </a:ln>
        </p:spPr>
      </p:pic>
      <p:sp>
        <p:nvSpPr>
          <p:cNvPr id="363" name="Google Shape;363;p44"/>
          <p:cNvSpPr txBox="1"/>
          <p:nvPr/>
        </p:nvSpPr>
        <p:spPr>
          <a:xfrm>
            <a:off x="96750" y="4451850"/>
            <a:ext cx="2799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Tahoma"/>
                <a:ea typeface="Tahoma"/>
                <a:cs typeface="Tahoma"/>
                <a:sym typeface="Tahoma"/>
              </a:rPr>
              <a:t>יותר מזון</a:t>
            </a:r>
            <a:endParaRPr sz="1400" b="0" i="0" u="none" strike="noStrike" cap="none">
              <a:solidFill>
                <a:schemeClr val="lt1"/>
              </a:solidFill>
              <a:latin typeface="Tahoma"/>
              <a:ea typeface="Tahoma"/>
              <a:cs typeface="Tahoma"/>
              <a:sym typeface="Tahoma"/>
            </a:endParaRPr>
          </a:p>
        </p:txBody>
      </p:sp>
      <p:sp>
        <p:nvSpPr>
          <p:cNvPr id="364" name="Google Shape;364;p44"/>
          <p:cNvSpPr txBox="1"/>
          <p:nvPr/>
        </p:nvSpPr>
        <p:spPr>
          <a:xfrm>
            <a:off x="3064301" y="3211938"/>
            <a:ext cx="2799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400" b="1" i="0" u="none" strike="noStrike" cap="none">
                <a:solidFill>
                  <a:schemeClr val="lt1"/>
                </a:solidFill>
                <a:latin typeface="Tahoma"/>
                <a:ea typeface="Tahoma"/>
                <a:cs typeface="Tahoma"/>
                <a:sym typeface="Tahoma"/>
              </a:rPr>
              <a:t>יותר אנרגיה ומוצרים</a:t>
            </a:r>
            <a:endParaRPr sz="1400" b="1" i="0" u="none" strike="noStrike" cap="none">
              <a:solidFill>
                <a:schemeClr val="lt1"/>
              </a:solidFill>
              <a:latin typeface="Tahoma"/>
              <a:ea typeface="Tahoma"/>
              <a:cs typeface="Tahoma"/>
              <a:sym typeface="Tahoma"/>
            </a:endParaRPr>
          </a:p>
        </p:txBody>
      </p:sp>
      <p:sp>
        <p:nvSpPr>
          <p:cNvPr id="365" name="Google Shape;365;p44"/>
          <p:cNvSpPr txBox="1"/>
          <p:nvPr/>
        </p:nvSpPr>
        <p:spPr>
          <a:xfrm>
            <a:off x="5875065" y="4236450"/>
            <a:ext cx="3185100" cy="738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Clr>
                <a:schemeClr val="dk1"/>
              </a:buClr>
              <a:buSzPts val="1400"/>
              <a:buFont typeface="Arial"/>
              <a:buNone/>
            </a:pPr>
            <a:r>
              <a:rPr lang="en" sz="1800" b="1">
                <a:solidFill>
                  <a:schemeClr val="dk1"/>
                </a:solidFill>
                <a:latin typeface="Tahoma"/>
                <a:ea typeface="Tahoma"/>
                <a:cs typeface="Tahoma"/>
                <a:sym typeface="Tahoma"/>
              </a:rPr>
              <a:t>יותר בתים = ביקוש גבוה יותר למים עירוניים</a:t>
            </a:r>
            <a:endParaRPr b="1">
              <a:solidFill>
                <a:srgbClr val="FF0000"/>
              </a:solidFill>
              <a:latin typeface="Tahoma"/>
              <a:ea typeface="Tahoma"/>
              <a:cs typeface="Tahoma"/>
              <a:sym typeface="Tahoma"/>
            </a:endParaRPr>
          </a:p>
        </p:txBody>
      </p:sp>
      <p:sp>
        <p:nvSpPr>
          <p:cNvPr id="366" name="Google Shape;366;p4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67" name="Google Shape;367;p4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368" name="Google Shape;368;p44"/>
          <p:cNvSpPr txBox="1">
            <a:spLocks noGrp="1"/>
          </p:cNvSpPr>
          <p:nvPr>
            <p:ph type="title"/>
          </p:nvPr>
        </p:nvSpPr>
        <p:spPr>
          <a:xfrm>
            <a:off x="73375" y="71550"/>
            <a:ext cx="8350500" cy="338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3400"/>
              <a:t>באיזה אופן גידול האוכלוסייה ישפיע על צריכת המים? </a:t>
            </a:r>
            <a:r>
              <a:rPr lang="en" sz="2900"/>
              <a:t> </a:t>
            </a:r>
            <a:endParaRPr sz="2900"/>
          </a:p>
          <a:p>
            <a:pPr marL="0" lvl="0" indent="0" algn="r" rtl="1">
              <a:lnSpc>
                <a:spcPct val="100000"/>
              </a:lnSpc>
              <a:spcBef>
                <a:spcPts val="0"/>
              </a:spcBef>
              <a:spcAft>
                <a:spcPts val="0"/>
              </a:spcAft>
              <a:buSzPts val="3500"/>
              <a:buNone/>
            </a:pPr>
            <a:endParaRPr sz="35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pic>
        <p:nvPicPr>
          <p:cNvPr id="373" name="Google Shape;373;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378" y="2201846"/>
            <a:ext cx="3185101" cy="2602252"/>
          </a:xfrm>
          <a:prstGeom prst="rect">
            <a:avLst/>
          </a:prstGeom>
          <a:noFill/>
          <a:ln>
            <a:noFill/>
          </a:ln>
        </p:spPr>
      </p:pic>
      <p:pic>
        <p:nvPicPr>
          <p:cNvPr id="374" name="Google Shape;374;p4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258472" y="838163"/>
            <a:ext cx="2822225" cy="2349075"/>
          </a:xfrm>
          <a:prstGeom prst="rect">
            <a:avLst/>
          </a:prstGeom>
          <a:noFill/>
          <a:ln>
            <a:noFill/>
          </a:ln>
        </p:spPr>
      </p:pic>
      <p:pic>
        <p:nvPicPr>
          <p:cNvPr id="375" name="Google Shape;375;p4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03675" y="2889475"/>
            <a:ext cx="2969324" cy="1784376"/>
          </a:xfrm>
          <a:prstGeom prst="rect">
            <a:avLst/>
          </a:prstGeom>
          <a:noFill/>
          <a:ln>
            <a:noFill/>
          </a:ln>
        </p:spPr>
      </p:pic>
      <p:sp>
        <p:nvSpPr>
          <p:cNvPr id="376" name="Google Shape;376;p45"/>
          <p:cNvSpPr txBox="1"/>
          <p:nvPr/>
        </p:nvSpPr>
        <p:spPr>
          <a:xfrm>
            <a:off x="139213" y="4221000"/>
            <a:ext cx="2799000" cy="4770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900" b="1">
                <a:solidFill>
                  <a:schemeClr val="lt1"/>
                </a:solidFill>
                <a:latin typeface="Tahoma"/>
                <a:ea typeface="Tahoma"/>
                <a:cs typeface="Tahoma"/>
                <a:sym typeface="Tahoma"/>
              </a:rPr>
              <a:t>צריכה גבוהה של </a:t>
            </a:r>
            <a:r>
              <a:rPr lang="en" sz="1900" b="1" i="0" u="none" strike="noStrike" cap="none">
                <a:solidFill>
                  <a:schemeClr val="lt1"/>
                </a:solidFill>
                <a:latin typeface="Tahoma"/>
                <a:ea typeface="Tahoma"/>
                <a:cs typeface="Tahoma"/>
                <a:sym typeface="Tahoma"/>
              </a:rPr>
              <a:t>מזון</a:t>
            </a:r>
            <a:endParaRPr sz="1900" b="1" i="0" u="none" strike="noStrike" cap="none">
              <a:solidFill>
                <a:schemeClr val="lt1"/>
              </a:solidFill>
              <a:latin typeface="Tahoma"/>
              <a:ea typeface="Tahoma"/>
              <a:cs typeface="Tahoma"/>
              <a:sym typeface="Tahoma"/>
            </a:endParaRPr>
          </a:p>
        </p:txBody>
      </p:sp>
      <p:sp>
        <p:nvSpPr>
          <p:cNvPr id="377" name="Google Shape;377;p45"/>
          <p:cNvSpPr txBox="1"/>
          <p:nvPr/>
        </p:nvSpPr>
        <p:spPr>
          <a:xfrm>
            <a:off x="3193876" y="2584663"/>
            <a:ext cx="2799000" cy="4770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900" b="1" i="0" u="none" strike="noStrike" cap="none">
                <a:solidFill>
                  <a:schemeClr val="lt1"/>
                </a:solidFill>
                <a:latin typeface="Tahoma"/>
                <a:ea typeface="Tahoma"/>
                <a:cs typeface="Tahoma"/>
                <a:sym typeface="Tahoma"/>
              </a:rPr>
              <a:t>יותר אנרגיה ומוצרים</a:t>
            </a:r>
            <a:endParaRPr sz="1900" b="1" i="0" u="none" strike="noStrike" cap="none">
              <a:solidFill>
                <a:schemeClr val="lt1"/>
              </a:solidFill>
              <a:latin typeface="Tahoma"/>
              <a:ea typeface="Tahoma"/>
              <a:cs typeface="Tahoma"/>
              <a:sym typeface="Tahoma"/>
            </a:endParaRPr>
          </a:p>
        </p:txBody>
      </p:sp>
      <p:sp>
        <p:nvSpPr>
          <p:cNvPr id="378" name="Google Shape;378;p45"/>
          <p:cNvSpPr txBox="1"/>
          <p:nvPr/>
        </p:nvSpPr>
        <p:spPr>
          <a:xfrm>
            <a:off x="5875052" y="4221000"/>
            <a:ext cx="3185100" cy="7695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Clr>
                <a:schemeClr val="dk1"/>
              </a:buClr>
              <a:buSzPts val="1400"/>
              <a:buFont typeface="Arial"/>
              <a:buNone/>
            </a:pPr>
            <a:r>
              <a:rPr lang="en" sz="1900" b="1">
                <a:solidFill>
                  <a:schemeClr val="dk1"/>
                </a:solidFill>
                <a:latin typeface="Tahoma"/>
                <a:ea typeface="Tahoma"/>
                <a:cs typeface="Tahoma"/>
                <a:sym typeface="Tahoma"/>
              </a:rPr>
              <a:t>יותר בתים = ביקוש גבוה יותר למים עירוניים</a:t>
            </a:r>
            <a:endParaRPr sz="1900">
              <a:solidFill>
                <a:schemeClr val="dk1"/>
              </a:solidFill>
              <a:latin typeface="Tahoma"/>
              <a:ea typeface="Tahoma"/>
              <a:cs typeface="Tahoma"/>
              <a:sym typeface="Tahoma"/>
            </a:endParaRPr>
          </a:p>
        </p:txBody>
      </p:sp>
      <p:sp>
        <p:nvSpPr>
          <p:cNvPr id="379" name="Google Shape;379;p4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80" name="Google Shape;380;p4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381" name="Google Shape;381;p45"/>
          <p:cNvSpPr txBox="1">
            <a:spLocks noGrp="1"/>
          </p:cNvSpPr>
          <p:nvPr>
            <p:ph type="title"/>
          </p:nvPr>
        </p:nvSpPr>
        <p:spPr>
          <a:xfrm>
            <a:off x="73375" y="71550"/>
            <a:ext cx="8350500" cy="338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3400"/>
              <a:t>באיזה אופן גידול האוכלוסייה ישפיע על צריכת המים? </a:t>
            </a:r>
            <a:r>
              <a:rPr lang="en" sz="2900"/>
              <a:t> </a:t>
            </a:r>
            <a:endParaRPr sz="2900"/>
          </a:p>
          <a:p>
            <a:pPr marL="0" lvl="0" indent="0" algn="r" rtl="1">
              <a:lnSpc>
                <a:spcPct val="100000"/>
              </a:lnSpc>
              <a:spcBef>
                <a:spcPts val="0"/>
              </a:spcBef>
              <a:spcAft>
                <a:spcPts val="0"/>
              </a:spcAft>
              <a:buSzPts val="3500"/>
              <a:buNone/>
            </a:pPr>
            <a:endParaRPr sz="3500"/>
          </a:p>
        </p:txBody>
      </p:sp>
      <p:pic>
        <p:nvPicPr>
          <p:cNvPr id="382" name="Google Shape;382;p45"/>
          <p:cNvPicPr preferRelativeResize="0"/>
          <p:nvPr/>
        </p:nvPicPr>
        <p:blipFill rotWithShape="1">
          <a:blip r:embed="rId6" cstate="screen">
            <a:alphaModFix/>
            <a:extLst>
              <a:ext uri="{28A0092B-C50C-407E-A947-70E740481C1C}">
                <a14:useLocalDpi xmlns:a14="http://schemas.microsoft.com/office/drawing/2010/main"/>
              </a:ext>
            </a:extLst>
          </a:blip>
          <a:srcRect l="25430" t="7711" r="26488" b="6029"/>
          <a:stretch/>
        </p:blipFill>
        <p:spPr>
          <a:xfrm>
            <a:off x="6699442" y="697426"/>
            <a:ext cx="2444558" cy="2349076"/>
          </a:xfrm>
          <a:prstGeom prst="rect">
            <a:avLst/>
          </a:prstGeom>
          <a:noFill/>
          <a:ln>
            <a:noFill/>
          </a:ln>
        </p:spPr>
      </p:pic>
      <p:sp>
        <p:nvSpPr>
          <p:cNvPr id="383" name="Google Shape;383;p45"/>
          <p:cNvSpPr txBox="1"/>
          <p:nvPr/>
        </p:nvSpPr>
        <p:spPr>
          <a:xfrm>
            <a:off x="7921725" y="1751102"/>
            <a:ext cx="10719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חקלאות</a:t>
            </a:r>
            <a:endParaRPr sz="1200"/>
          </a:p>
        </p:txBody>
      </p:sp>
      <p:sp>
        <p:nvSpPr>
          <p:cNvPr id="384" name="Google Shape;384;p45"/>
          <p:cNvSpPr txBox="1"/>
          <p:nvPr/>
        </p:nvSpPr>
        <p:spPr>
          <a:xfrm>
            <a:off x="6670524" y="1636278"/>
            <a:ext cx="10719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תעשייה</a:t>
            </a:r>
            <a:endParaRPr sz="1200"/>
          </a:p>
        </p:txBody>
      </p:sp>
      <p:sp>
        <p:nvSpPr>
          <p:cNvPr id="385" name="Google Shape;385;p45"/>
          <p:cNvSpPr txBox="1"/>
          <p:nvPr/>
        </p:nvSpPr>
        <p:spPr>
          <a:xfrm>
            <a:off x="7268973" y="1164903"/>
            <a:ext cx="9021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עירוני</a:t>
            </a:r>
            <a:endParaRPr sz="1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sp>
        <p:nvSpPr>
          <p:cNvPr id="390" name="Google Shape;390;p46"/>
          <p:cNvSpPr txBox="1">
            <a:spLocks noGrp="1"/>
          </p:cNvSpPr>
          <p:nvPr>
            <p:ph type="title"/>
          </p:nvPr>
        </p:nvSpPr>
        <p:spPr>
          <a:xfrm>
            <a:off x="0" y="129100"/>
            <a:ext cx="8589600" cy="583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3400"/>
              <a:t>באיזה אופן גידול האוכלוסייה ישפיע על מקורות המים?</a:t>
            </a:r>
            <a:r>
              <a:rPr lang="en" sz="3300"/>
              <a:t>  </a:t>
            </a:r>
            <a:endParaRPr sz="3300"/>
          </a:p>
          <a:p>
            <a:pPr marL="0" lvl="0" indent="0" algn="r" rtl="1">
              <a:lnSpc>
                <a:spcPct val="100000"/>
              </a:lnSpc>
              <a:spcBef>
                <a:spcPts val="0"/>
              </a:spcBef>
              <a:spcAft>
                <a:spcPts val="0"/>
              </a:spcAft>
              <a:buSzPts val="3500"/>
              <a:buNone/>
            </a:pPr>
            <a:endParaRPr>
              <a:latin typeface="Tahoma"/>
              <a:ea typeface="Tahoma"/>
              <a:cs typeface="Tahoma"/>
              <a:sym typeface="Tahoma"/>
            </a:endParaRPr>
          </a:p>
        </p:txBody>
      </p:sp>
      <p:sp>
        <p:nvSpPr>
          <p:cNvPr id="391" name="Google Shape;391;p46"/>
          <p:cNvSpPr txBox="1"/>
          <p:nvPr/>
        </p:nvSpPr>
        <p:spPr>
          <a:xfrm>
            <a:off x="551150" y="3569900"/>
            <a:ext cx="2514900" cy="4926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sz="2000" b="1" i="0" u="none" strike="noStrike" cap="none">
                <a:solidFill>
                  <a:schemeClr val="dk1"/>
                </a:solidFill>
                <a:latin typeface="Calibri"/>
                <a:ea typeface="Calibri"/>
                <a:cs typeface="Calibri"/>
                <a:sym typeface="Calibri"/>
              </a:rPr>
              <a:t>יותר מזהמים</a:t>
            </a:r>
            <a:endParaRPr sz="2000" b="1" i="0" u="none" strike="noStrike" cap="none">
              <a:solidFill>
                <a:schemeClr val="dk1"/>
              </a:solidFill>
              <a:latin typeface="Calibri"/>
              <a:ea typeface="Calibri"/>
              <a:cs typeface="Calibri"/>
              <a:sym typeface="Calibri"/>
            </a:endParaRPr>
          </a:p>
        </p:txBody>
      </p:sp>
      <p:sp>
        <p:nvSpPr>
          <p:cNvPr id="392" name="Google Shape;392;p46"/>
          <p:cNvSpPr txBox="1"/>
          <p:nvPr/>
        </p:nvSpPr>
        <p:spPr>
          <a:xfrm>
            <a:off x="3596388" y="3569900"/>
            <a:ext cx="2514900" cy="4926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sz="2000" b="1" i="0" u="none" strike="noStrike" cap="none">
                <a:solidFill>
                  <a:schemeClr val="dk1"/>
                </a:solidFill>
                <a:latin typeface="Calibri"/>
                <a:ea typeface="Calibri"/>
                <a:cs typeface="Calibri"/>
                <a:sym typeface="Calibri"/>
              </a:rPr>
              <a:t>פחות חלחול</a:t>
            </a:r>
            <a:endParaRPr sz="2000" b="1" i="0" u="none" strike="noStrike" cap="none">
              <a:solidFill>
                <a:schemeClr val="dk1"/>
              </a:solidFill>
              <a:latin typeface="Calibri"/>
              <a:ea typeface="Calibri"/>
              <a:cs typeface="Calibri"/>
              <a:sym typeface="Calibri"/>
            </a:endParaRPr>
          </a:p>
        </p:txBody>
      </p:sp>
      <p:grpSp>
        <p:nvGrpSpPr>
          <p:cNvPr id="393" name="Google Shape;393;p46"/>
          <p:cNvGrpSpPr/>
          <p:nvPr/>
        </p:nvGrpSpPr>
        <p:grpSpPr>
          <a:xfrm>
            <a:off x="237076" y="1620750"/>
            <a:ext cx="8669849" cy="1949150"/>
            <a:chOff x="40300" y="1620750"/>
            <a:chExt cx="8669849" cy="1949150"/>
          </a:xfrm>
        </p:grpSpPr>
        <p:pic>
          <p:nvPicPr>
            <p:cNvPr id="394" name="Google Shape;394;p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300" y="1620752"/>
              <a:ext cx="2833321" cy="1949148"/>
            </a:xfrm>
            <a:prstGeom prst="rect">
              <a:avLst/>
            </a:prstGeom>
            <a:noFill/>
            <a:ln>
              <a:noFill/>
            </a:ln>
          </p:spPr>
        </p:pic>
        <p:pic>
          <p:nvPicPr>
            <p:cNvPr id="395" name="Google Shape;395;p4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83479" y="1620752"/>
              <a:ext cx="2833321" cy="1949148"/>
            </a:xfrm>
            <a:prstGeom prst="rect">
              <a:avLst/>
            </a:prstGeom>
            <a:noFill/>
            <a:ln>
              <a:noFill/>
            </a:ln>
          </p:spPr>
        </p:pic>
        <p:pic>
          <p:nvPicPr>
            <p:cNvPr id="396" name="Google Shape;396;p4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26658" y="1620750"/>
              <a:ext cx="2583491" cy="1949150"/>
            </a:xfrm>
            <a:prstGeom prst="rect">
              <a:avLst/>
            </a:prstGeom>
            <a:noFill/>
            <a:ln>
              <a:noFill/>
            </a:ln>
          </p:spPr>
        </p:pic>
      </p:grpSp>
      <p:sp>
        <p:nvSpPr>
          <p:cNvPr id="397" name="Google Shape;397;p46"/>
          <p:cNvSpPr txBox="1"/>
          <p:nvPr/>
        </p:nvSpPr>
        <p:spPr>
          <a:xfrm>
            <a:off x="6322975" y="3569900"/>
            <a:ext cx="2583900" cy="4926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sz="2000" b="1" i="0" u="none" strike="noStrike" cap="none">
                <a:solidFill>
                  <a:schemeClr val="dk1"/>
                </a:solidFill>
                <a:latin typeface="Calibri"/>
                <a:ea typeface="Calibri"/>
                <a:cs typeface="Calibri"/>
                <a:sym typeface="Calibri"/>
              </a:rPr>
              <a:t>שינויים באגן הניקוז</a:t>
            </a:r>
            <a:endParaRPr sz="2000" b="1" i="0" u="none" strike="noStrike" cap="none">
              <a:solidFill>
                <a:schemeClr val="dk1"/>
              </a:solidFill>
              <a:latin typeface="Calibri"/>
              <a:ea typeface="Calibri"/>
              <a:cs typeface="Calibri"/>
              <a:sym typeface="Calibri"/>
            </a:endParaRPr>
          </a:p>
        </p:txBody>
      </p:sp>
      <p:sp>
        <p:nvSpPr>
          <p:cNvPr id="398" name="Google Shape;398;p4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399" name="Google Shape;399;p4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השפעות האדם על מקורות המים - עיור</a:t>
            </a:r>
            <a:endParaRPr sz="3620"/>
          </a:p>
        </p:txBody>
      </p:sp>
      <p:sp>
        <p:nvSpPr>
          <p:cNvPr id="405" name="Google Shape;405;p47"/>
          <p:cNvSpPr txBox="1">
            <a:spLocks noGrp="1"/>
          </p:cNvSpPr>
          <p:nvPr>
            <p:ph type="body" idx="1"/>
          </p:nvPr>
        </p:nvSpPr>
        <p:spPr>
          <a:xfrm>
            <a:off x="3463200" y="753000"/>
            <a:ext cx="5369100" cy="3800100"/>
          </a:xfrm>
          <a:prstGeom prst="rect">
            <a:avLst/>
          </a:prstGeom>
          <a:effectLst/>
        </p:spPr>
        <p:txBody>
          <a:bodyPr spcFirstLastPara="1" wrap="square" lIns="91425" tIns="91425" rIns="91425" bIns="91425" anchor="t" anchorCtr="0">
            <a:noAutofit/>
          </a:bodyPr>
          <a:lstStyle/>
          <a:p>
            <a:pPr marL="0" lvl="0" indent="0" algn="r" rtl="1">
              <a:spcBef>
                <a:spcPts val="0"/>
              </a:spcBef>
              <a:spcAft>
                <a:spcPts val="0"/>
              </a:spcAft>
              <a:buNone/>
            </a:pPr>
            <a:r>
              <a:rPr lang="en" sz="2000" dirty="0">
                <a:solidFill>
                  <a:schemeClr val="dk1"/>
                </a:solidFill>
                <a:highlight>
                  <a:srgbClr val="FFFFFF"/>
                </a:highlight>
              </a:rPr>
              <a:t>כתוצאה מתהליכי העיור המואצים במישור החוף, זורמים מי גשם רבים על פני משטחי האספלט והבטון אל הים, במקום לחלחל לתוך החולות ולחדש את מאגר מי התהום. אחוז משמעותי של מים זמינים הולך לאיבוד מבחינת תושבי מדינת ישראל.</a:t>
            </a:r>
            <a:endParaRPr sz="2000" dirty="0">
              <a:solidFill>
                <a:schemeClr val="dk1"/>
              </a:solidFill>
              <a:highlight>
                <a:srgbClr val="FFFFFF"/>
              </a:highlight>
            </a:endParaRPr>
          </a:p>
          <a:p>
            <a:pPr marL="0" lvl="0" indent="0" algn="r" rtl="1">
              <a:spcBef>
                <a:spcPts val="1200"/>
              </a:spcBef>
              <a:spcAft>
                <a:spcPts val="1200"/>
              </a:spcAft>
              <a:buNone/>
            </a:pPr>
            <a:r>
              <a:rPr lang="en" sz="2000" dirty="0">
                <a:solidFill>
                  <a:schemeClr val="dk1"/>
                </a:solidFill>
                <a:highlight>
                  <a:srgbClr val="FFFFFF"/>
                </a:highlight>
              </a:rPr>
              <a:t>בנייה צפופה בעיר ללא מערכת ניקוז מתאימה או קיומן של תעלות ניקוז שאינן מתוחזקות כהלכה, גורמים לכך שמערכות ניקוז אלו מתמלאות בעקבות ירידת כמות קטנה יחסית של גשם ומציפות את הרחובות.</a:t>
            </a:r>
            <a:endParaRPr sz="2000" dirty="0">
              <a:solidFill>
                <a:schemeClr val="dk1"/>
              </a:solidFill>
              <a:highlight>
                <a:srgbClr val="FFFFFF"/>
              </a:highlight>
            </a:endParaRPr>
          </a:p>
        </p:txBody>
      </p:sp>
      <p:pic>
        <p:nvPicPr>
          <p:cNvPr id="406" name="Google Shape;406;p47"/>
          <p:cNvPicPr preferRelativeResize="0"/>
          <p:nvPr/>
        </p:nvPicPr>
        <p:blipFill>
          <a:blip r:embed="rId3">
            <a:alphaModFix/>
          </a:blip>
          <a:stretch>
            <a:fillRect/>
          </a:stretch>
        </p:blipFill>
        <p:spPr>
          <a:xfrm>
            <a:off x="234600" y="968750"/>
            <a:ext cx="2826243" cy="2323800"/>
          </a:xfrm>
          <a:prstGeom prst="rect">
            <a:avLst/>
          </a:prstGeom>
          <a:noFill/>
          <a:ln>
            <a:noFill/>
          </a:ln>
        </p:spPr>
      </p:pic>
      <p:sp>
        <p:nvSpPr>
          <p:cNvPr id="407" name="Google Shape;407;p47"/>
          <p:cNvSpPr txBox="1"/>
          <p:nvPr/>
        </p:nvSpPr>
        <p:spPr>
          <a:xfrm>
            <a:off x="344525" y="3292550"/>
            <a:ext cx="2606400" cy="2910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en" sz="1350">
                <a:solidFill>
                  <a:srgbClr val="333333"/>
                </a:solidFill>
                <a:highlight>
                  <a:srgbClr val="FFFFFF"/>
                </a:highlight>
                <a:latin typeface="Calibri"/>
                <a:ea typeface="Calibri"/>
                <a:cs typeface="Calibri"/>
                <a:sym typeface="Calibri"/>
              </a:rPr>
              <a:t>נגר עילי באזור תעשייה בגוש דן</a:t>
            </a:r>
            <a:endParaRPr>
              <a:latin typeface="Calibri"/>
              <a:ea typeface="Calibri"/>
              <a:cs typeface="Calibri"/>
              <a:sym typeface="Calibri"/>
            </a:endParaRPr>
          </a:p>
        </p:txBody>
      </p:sp>
      <p:sp>
        <p:nvSpPr>
          <p:cNvPr id="408" name="Google Shape;408;p47"/>
          <p:cNvSpPr txBox="1"/>
          <p:nvPr/>
        </p:nvSpPr>
        <p:spPr>
          <a:xfrm>
            <a:off x="2000250" y="4178700"/>
            <a:ext cx="5143500" cy="3744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3000">
                <a:latin typeface="Calibri"/>
                <a:ea typeface="Calibri"/>
                <a:cs typeface="Calibri"/>
                <a:sym typeface="Calibri"/>
              </a:rPr>
              <a:t>האם יש לכם רעיון לפתרון?</a:t>
            </a:r>
            <a:endParaRPr sz="3000">
              <a:latin typeface="Calibri"/>
              <a:ea typeface="Calibri"/>
              <a:cs typeface="Calibri"/>
              <a:sym typeface="Calibri"/>
            </a:endParaRPr>
          </a:p>
        </p:txBody>
      </p:sp>
      <p:sp>
        <p:nvSpPr>
          <p:cNvPr id="409" name="Google Shape;409;p4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10" name="Google Shape;410;p4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8"/>
          <p:cNvSpPr txBox="1">
            <a:spLocks noGrp="1"/>
          </p:cNvSpPr>
          <p:nvPr>
            <p:ph type="title"/>
          </p:nvPr>
        </p:nvSpPr>
        <p:spPr>
          <a:xfrm>
            <a:off x="11992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rgbClr val="000000"/>
              </a:buClr>
              <a:buSzPts val="990"/>
              <a:buFont typeface="Arial"/>
              <a:buNone/>
            </a:pPr>
            <a:r>
              <a:rPr lang="en" sz="3600"/>
              <a:t>השפעות האדם על מקורות המים- עיור - פתרונות</a:t>
            </a:r>
            <a:endParaRPr sz="3600"/>
          </a:p>
        </p:txBody>
      </p:sp>
      <p:sp>
        <p:nvSpPr>
          <p:cNvPr id="416" name="Google Shape;416;p48"/>
          <p:cNvSpPr txBox="1">
            <a:spLocks noGrp="1"/>
          </p:cNvSpPr>
          <p:nvPr>
            <p:ph type="body" idx="1"/>
          </p:nvPr>
        </p:nvSpPr>
        <p:spPr>
          <a:xfrm>
            <a:off x="3892975" y="752900"/>
            <a:ext cx="5112300" cy="3980100"/>
          </a:xfrm>
          <a:prstGeom prst="rect">
            <a:avLst/>
          </a:prstGeom>
          <a:effectLst/>
        </p:spPr>
        <p:txBody>
          <a:bodyPr spcFirstLastPara="1" wrap="square" lIns="91425" tIns="91425" rIns="91425" bIns="91425" anchor="t" anchorCtr="0">
            <a:noAutofit/>
          </a:bodyPr>
          <a:lstStyle/>
          <a:p>
            <a:pPr marL="457200" lvl="0" indent="-361950" algn="r" rtl="1">
              <a:lnSpc>
                <a:spcPct val="105000"/>
              </a:lnSpc>
              <a:spcBef>
                <a:spcPts val="0"/>
              </a:spcBef>
              <a:spcAft>
                <a:spcPts val="0"/>
              </a:spcAft>
              <a:buClr>
                <a:srgbClr val="333333"/>
              </a:buClr>
              <a:buSzPts val="2100"/>
              <a:buChar char="●"/>
            </a:pPr>
            <a:r>
              <a:rPr lang="en" sz="2100" dirty="0">
                <a:solidFill>
                  <a:srgbClr val="333333"/>
                </a:solidFill>
                <a:highlight>
                  <a:srgbClr val="FFFFFF"/>
                </a:highlight>
              </a:rPr>
              <a:t>יש לשאוף כי מגרשי משחקים מרוצפים, כיכרות ואף מדרכות ינוקזו לעבר "רצועות ירוקות" מחלחלות.</a:t>
            </a:r>
            <a:endParaRPr sz="2100" dirty="0">
              <a:solidFill>
                <a:srgbClr val="333333"/>
              </a:solidFill>
              <a:highlight>
                <a:srgbClr val="FFFFFF"/>
              </a:highlight>
            </a:endParaRPr>
          </a:p>
          <a:p>
            <a:pPr marL="457200" lvl="0" indent="-361950" algn="r" rtl="1">
              <a:lnSpc>
                <a:spcPct val="105000"/>
              </a:lnSpc>
              <a:spcBef>
                <a:spcPts val="0"/>
              </a:spcBef>
              <a:spcAft>
                <a:spcPts val="0"/>
              </a:spcAft>
              <a:buClr>
                <a:srgbClr val="333333"/>
              </a:buClr>
              <a:buSzPts val="2100"/>
              <a:buChar char="●"/>
            </a:pPr>
            <a:r>
              <a:rPr lang="en" sz="2100" dirty="0">
                <a:solidFill>
                  <a:srgbClr val="333333"/>
                </a:solidFill>
                <a:highlight>
                  <a:srgbClr val="FFFFFF"/>
                </a:highlight>
              </a:rPr>
              <a:t>בניית מדרכות ממרצפות משתלבות מחומר מחלחל.</a:t>
            </a:r>
            <a:endParaRPr sz="2100" dirty="0">
              <a:solidFill>
                <a:srgbClr val="333333"/>
              </a:solidFill>
              <a:highlight>
                <a:srgbClr val="FFFFFF"/>
              </a:highlight>
            </a:endParaRPr>
          </a:p>
          <a:p>
            <a:pPr marL="457200" lvl="0" indent="-361950" algn="r" rtl="1">
              <a:lnSpc>
                <a:spcPct val="105000"/>
              </a:lnSpc>
              <a:spcBef>
                <a:spcPts val="0"/>
              </a:spcBef>
              <a:spcAft>
                <a:spcPts val="0"/>
              </a:spcAft>
              <a:buClr>
                <a:srgbClr val="333333"/>
              </a:buClr>
              <a:buSzPts val="2100"/>
              <a:buChar char="●"/>
            </a:pPr>
            <a:r>
              <a:rPr lang="en" sz="2100" dirty="0">
                <a:solidFill>
                  <a:srgbClr val="333333"/>
                </a:solidFill>
                <a:highlight>
                  <a:srgbClr val="FFFFFF"/>
                </a:highlight>
              </a:rPr>
              <a:t>הקפת העצים ברחובות בטבעת של קרקע חשופה ברוחב של חצי מטר לפחות, שתאפשר חלחול.</a:t>
            </a:r>
            <a:endParaRPr sz="2100" dirty="0">
              <a:solidFill>
                <a:srgbClr val="333333"/>
              </a:solidFill>
              <a:highlight>
                <a:srgbClr val="FFFFFF"/>
              </a:highlight>
            </a:endParaRPr>
          </a:p>
          <a:p>
            <a:pPr marL="457200" lvl="0" indent="-361950" algn="r" rtl="1">
              <a:lnSpc>
                <a:spcPct val="105000"/>
              </a:lnSpc>
              <a:spcBef>
                <a:spcPts val="0"/>
              </a:spcBef>
              <a:spcAft>
                <a:spcPts val="0"/>
              </a:spcAft>
              <a:buClr>
                <a:srgbClr val="333333"/>
              </a:buClr>
              <a:buSzPts val="2100"/>
              <a:buChar char="●"/>
            </a:pPr>
            <a:r>
              <a:rPr lang="en" sz="2100" dirty="0">
                <a:solidFill>
                  <a:srgbClr val="333333"/>
                </a:solidFill>
                <a:highlight>
                  <a:srgbClr val="FFFFFF"/>
                </a:highlight>
              </a:rPr>
              <a:t>מיקום גינות במפלס נמוך מהכבישים ומדרכות, כך שהם יוכלו להוות להם אזור מנקז המאפשר חלחול.</a:t>
            </a:r>
            <a:endParaRPr sz="2100" dirty="0"/>
          </a:p>
        </p:txBody>
      </p:sp>
      <p:sp>
        <p:nvSpPr>
          <p:cNvPr id="417" name="Google Shape;417;p48"/>
          <p:cNvSpPr txBox="1"/>
          <p:nvPr/>
        </p:nvSpPr>
        <p:spPr>
          <a:xfrm>
            <a:off x="87950" y="3628125"/>
            <a:ext cx="3893100" cy="5727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en">
                <a:latin typeface="Calibri"/>
                <a:ea typeface="Calibri"/>
                <a:cs typeface="Calibri"/>
                <a:sym typeface="Calibri"/>
              </a:rPr>
              <a:t>איסוף מי גשמים בחבית לצורך השקיית הגינה</a:t>
            </a:r>
            <a:endParaRPr>
              <a:latin typeface="Calibri"/>
              <a:ea typeface="Calibri"/>
              <a:cs typeface="Calibri"/>
              <a:sym typeface="Calibri"/>
            </a:endParaRPr>
          </a:p>
        </p:txBody>
      </p:sp>
      <p:sp>
        <p:nvSpPr>
          <p:cNvPr id="418" name="Google Shape;418;p48"/>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19" name="Google Shape;419;p4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a:p>
        </p:txBody>
      </p:sp>
      <p:pic>
        <p:nvPicPr>
          <p:cNvPr id="420" name="Google Shape;420;p4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0413" y="1234850"/>
            <a:ext cx="3588173" cy="239328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4"/>
        <p:cNvGrpSpPr/>
        <p:nvPr/>
      </p:nvGrpSpPr>
      <p:grpSpPr>
        <a:xfrm>
          <a:off x="0" y="0"/>
          <a:ext cx="0" cy="0"/>
          <a:chOff x="0" y="0"/>
          <a:chExt cx="0" cy="0"/>
        </a:xfrm>
      </p:grpSpPr>
      <p:sp>
        <p:nvSpPr>
          <p:cNvPr id="425" name="Google Shape;425;p49"/>
          <p:cNvSpPr txBox="1"/>
          <p:nvPr/>
        </p:nvSpPr>
        <p:spPr>
          <a:xfrm>
            <a:off x="233500" y="1517800"/>
            <a:ext cx="8791500" cy="3156300"/>
          </a:xfrm>
          <a:prstGeom prst="rect">
            <a:avLst/>
          </a:prstGeom>
          <a:noFill/>
          <a:ln>
            <a:noFill/>
          </a:ln>
        </p:spPr>
        <p:txBody>
          <a:bodyPr spcFirstLastPara="1" wrap="square" lIns="91425" tIns="91425" rIns="91425" bIns="91425" anchor="t" anchorCtr="0">
            <a:noAutofit/>
          </a:bodyPr>
          <a:lstStyle/>
          <a:p>
            <a:pPr marL="0" marR="0" lvl="0" indent="0" algn="r" rtl="1">
              <a:lnSpc>
                <a:spcPct val="100000"/>
              </a:lnSpc>
              <a:spcBef>
                <a:spcPts val="0"/>
              </a:spcBef>
              <a:spcAft>
                <a:spcPts val="0"/>
              </a:spcAft>
              <a:buClr>
                <a:schemeClr val="dk1"/>
              </a:buClr>
              <a:buSzPts val="1100"/>
              <a:buFont typeface="Arial"/>
              <a:buNone/>
            </a:pPr>
            <a:r>
              <a:rPr lang="en" sz="2600" u="sng">
                <a:solidFill>
                  <a:srgbClr val="161616"/>
                </a:solidFill>
                <a:latin typeface="Calibri"/>
                <a:ea typeface="Calibri"/>
                <a:cs typeface="Calibri"/>
                <a:sym typeface="Calibri"/>
              </a:rPr>
              <a:t>ענו במחברותיכם במהלך הצפייה:</a:t>
            </a:r>
            <a:endParaRPr sz="2600" u="sng">
              <a:solidFill>
                <a:srgbClr val="161616"/>
              </a:solidFill>
              <a:latin typeface="Calibri"/>
              <a:ea typeface="Calibri"/>
              <a:cs typeface="Calibri"/>
              <a:sym typeface="Calibri"/>
            </a:endParaRPr>
          </a:p>
          <a:p>
            <a:pPr marL="457200" marR="0" lvl="0" indent="-393700" algn="r" rtl="1">
              <a:lnSpc>
                <a:spcPct val="100000"/>
              </a:lnSpc>
              <a:spcBef>
                <a:spcPts val="1000"/>
              </a:spcBef>
              <a:spcAft>
                <a:spcPts val="0"/>
              </a:spcAft>
              <a:buClr>
                <a:srgbClr val="161616"/>
              </a:buClr>
              <a:buSzPts val="2600"/>
              <a:buFont typeface="Calibri"/>
              <a:buAutoNum type="arabicPeriod"/>
            </a:pPr>
            <a:r>
              <a:rPr lang="en" sz="2600">
                <a:solidFill>
                  <a:srgbClr val="161616"/>
                </a:solidFill>
                <a:latin typeface="Calibri"/>
                <a:ea typeface="Calibri"/>
                <a:cs typeface="Calibri"/>
                <a:sym typeface="Calibri"/>
              </a:rPr>
              <a:t>כמה שנים סכר דגניה היה סגור?</a:t>
            </a:r>
            <a:endParaRPr sz="2600">
              <a:solidFill>
                <a:srgbClr val="161616"/>
              </a:solidFill>
              <a:latin typeface="Calibri"/>
              <a:ea typeface="Calibri"/>
              <a:cs typeface="Calibri"/>
              <a:sym typeface="Calibri"/>
            </a:endParaRPr>
          </a:p>
          <a:p>
            <a:pPr marL="457200" marR="0" lvl="0" indent="-393700" algn="r" rtl="1">
              <a:lnSpc>
                <a:spcPct val="100000"/>
              </a:lnSpc>
              <a:spcBef>
                <a:spcPts val="0"/>
              </a:spcBef>
              <a:spcAft>
                <a:spcPts val="0"/>
              </a:spcAft>
              <a:buClr>
                <a:srgbClr val="161616"/>
              </a:buClr>
              <a:buSzPts val="2600"/>
              <a:buFont typeface="Calibri"/>
              <a:buAutoNum type="arabicPeriod"/>
            </a:pPr>
            <a:r>
              <a:rPr lang="en" sz="2600">
                <a:solidFill>
                  <a:srgbClr val="161616"/>
                </a:solidFill>
                <a:latin typeface="Calibri"/>
                <a:ea typeface="Calibri"/>
                <a:cs typeface="Calibri"/>
                <a:sym typeface="Calibri"/>
              </a:rPr>
              <a:t>מתי הקימו את הסכר?</a:t>
            </a:r>
            <a:endParaRPr sz="2600">
              <a:solidFill>
                <a:srgbClr val="161616"/>
              </a:solidFill>
              <a:latin typeface="Calibri"/>
              <a:ea typeface="Calibri"/>
              <a:cs typeface="Calibri"/>
              <a:sym typeface="Calibri"/>
            </a:endParaRPr>
          </a:p>
          <a:p>
            <a:pPr marL="457200" marR="0" lvl="0" indent="-393700" algn="r" rtl="1">
              <a:lnSpc>
                <a:spcPct val="100000"/>
              </a:lnSpc>
              <a:spcBef>
                <a:spcPts val="0"/>
              </a:spcBef>
              <a:spcAft>
                <a:spcPts val="0"/>
              </a:spcAft>
              <a:buClr>
                <a:srgbClr val="161616"/>
              </a:buClr>
              <a:buSzPts val="2600"/>
              <a:buFont typeface="Calibri"/>
              <a:buAutoNum type="arabicPeriod"/>
            </a:pPr>
            <a:r>
              <a:rPr lang="en" sz="2600">
                <a:solidFill>
                  <a:srgbClr val="161616"/>
                </a:solidFill>
                <a:latin typeface="Calibri"/>
                <a:ea typeface="Calibri"/>
                <a:cs typeface="Calibri"/>
                <a:sym typeface="Calibri"/>
              </a:rPr>
              <a:t>באיזה מצב מחליטים לפתוח </a:t>
            </a:r>
            <a:br>
              <a:rPr lang="en" sz="2600">
                <a:solidFill>
                  <a:srgbClr val="161616"/>
                </a:solidFill>
                <a:latin typeface="Calibri"/>
                <a:ea typeface="Calibri"/>
                <a:cs typeface="Calibri"/>
                <a:sym typeface="Calibri"/>
              </a:rPr>
            </a:br>
            <a:r>
              <a:rPr lang="en" sz="2600">
                <a:solidFill>
                  <a:srgbClr val="161616"/>
                </a:solidFill>
                <a:latin typeface="Calibri"/>
                <a:ea typeface="Calibri"/>
                <a:cs typeface="Calibri"/>
                <a:sym typeface="Calibri"/>
              </a:rPr>
              <a:t>את הסכר?</a:t>
            </a:r>
            <a:endParaRPr sz="2600">
              <a:solidFill>
                <a:srgbClr val="161616"/>
              </a:solidFill>
              <a:latin typeface="Calibri"/>
              <a:ea typeface="Calibri"/>
              <a:cs typeface="Calibri"/>
              <a:sym typeface="Calibri"/>
            </a:endParaRPr>
          </a:p>
          <a:p>
            <a:pPr marL="457200" marR="0" lvl="0" indent="-393700" algn="r" rtl="1">
              <a:lnSpc>
                <a:spcPct val="100000"/>
              </a:lnSpc>
              <a:spcBef>
                <a:spcPts val="0"/>
              </a:spcBef>
              <a:spcAft>
                <a:spcPts val="0"/>
              </a:spcAft>
              <a:buClr>
                <a:srgbClr val="161616"/>
              </a:buClr>
              <a:buSzPts val="2600"/>
              <a:buFont typeface="Calibri"/>
              <a:buAutoNum type="arabicPeriod"/>
            </a:pPr>
            <a:r>
              <a:rPr lang="en" sz="2600">
                <a:solidFill>
                  <a:srgbClr val="161616"/>
                </a:solidFill>
                <a:latin typeface="Calibri"/>
                <a:ea typeface="Calibri"/>
                <a:cs typeface="Calibri"/>
                <a:sym typeface="Calibri"/>
              </a:rPr>
              <a:t>מהיכן מגיעים המים לכנרת?</a:t>
            </a:r>
            <a:endParaRPr sz="2600">
              <a:solidFill>
                <a:srgbClr val="161616"/>
              </a:solidFill>
              <a:latin typeface="Calibri"/>
              <a:ea typeface="Calibri"/>
              <a:cs typeface="Calibri"/>
              <a:sym typeface="Calibri"/>
            </a:endParaRPr>
          </a:p>
          <a:p>
            <a:pPr marL="0" marR="0" lvl="0" indent="0" algn="r" rtl="1">
              <a:lnSpc>
                <a:spcPct val="100000"/>
              </a:lnSpc>
              <a:spcBef>
                <a:spcPts val="1000"/>
              </a:spcBef>
              <a:spcAft>
                <a:spcPts val="0"/>
              </a:spcAft>
              <a:buClr>
                <a:schemeClr val="dk1"/>
              </a:buClr>
              <a:buSzPts val="1100"/>
              <a:buFont typeface="Arial"/>
              <a:buNone/>
            </a:pPr>
            <a:endParaRPr sz="2600">
              <a:solidFill>
                <a:srgbClr val="161616"/>
              </a:solidFill>
              <a:latin typeface="Calibri"/>
              <a:ea typeface="Calibri"/>
              <a:cs typeface="Calibri"/>
              <a:sym typeface="Calibri"/>
            </a:endParaRPr>
          </a:p>
          <a:p>
            <a:pPr marL="0" marR="0" lvl="0" indent="0" algn="r" rtl="1">
              <a:lnSpc>
                <a:spcPct val="100000"/>
              </a:lnSpc>
              <a:spcBef>
                <a:spcPts val="1000"/>
              </a:spcBef>
              <a:spcAft>
                <a:spcPts val="1000"/>
              </a:spcAft>
              <a:buClr>
                <a:schemeClr val="dk1"/>
              </a:buClr>
              <a:buSzPts val="1100"/>
              <a:buFont typeface="Arial"/>
              <a:buNone/>
            </a:pPr>
            <a:endParaRPr sz="2600">
              <a:solidFill>
                <a:srgbClr val="161616"/>
              </a:solidFill>
              <a:latin typeface="Calibri"/>
              <a:ea typeface="Calibri"/>
              <a:cs typeface="Calibri"/>
              <a:sym typeface="Calibri"/>
            </a:endParaRPr>
          </a:p>
        </p:txBody>
      </p:sp>
      <p:sp>
        <p:nvSpPr>
          <p:cNvPr id="426" name="Google Shape;426;p4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solidFill>
                  <a:srgbClr val="FFFFFF"/>
                </a:solidFill>
              </a:rPr>
              <a:t>השפעות האדם על מקורות המים- סכרים</a:t>
            </a:r>
            <a:endParaRPr sz="3620">
              <a:solidFill>
                <a:srgbClr val="FFFFFF"/>
              </a:solidFill>
            </a:endParaRPr>
          </a:p>
        </p:txBody>
      </p:sp>
      <p:sp>
        <p:nvSpPr>
          <p:cNvPr id="427" name="Google Shape;427;p49"/>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28" name="Google Shape;428;p49" descr="פתיחת סכר דגניה&#10;"/>
          <p:cNvSpPr txBox="1"/>
          <p:nvPr/>
        </p:nvSpPr>
        <p:spPr>
          <a:xfrm>
            <a:off x="4572000" y="795825"/>
            <a:ext cx="4572000" cy="6927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900" u="sng">
                <a:solidFill>
                  <a:schemeClr val="hlink"/>
                </a:solidFill>
                <a:hlinkClick r:id="rId3"/>
              </a:rPr>
              <a:t>פותחים את סכר דגניה?</a:t>
            </a:r>
            <a:endParaRPr sz="1900"/>
          </a:p>
          <a:p>
            <a:pPr marL="0" lvl="0" indent="0" algn="l" rtl="0">
              <a:spcBef>
                <a:spcPts val="0"/>
              </a:spcBef>
              <a:spcAft>
                <a:spcPts val="0"/>
              </a:spcAft>
              <a:buNone/>
            </a:pPr>
            <a:endParaRPr/>
          </a:p>
        </p:txBody>
      </p:sp>
      <p:sp>
        <p:nvSpPr>
          <p:cNvPr id="429" name="Google Shape;429;p4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a:p>
        </p:txBody>
      </p:sp>
      <p:pic>
        <p:nvPicPr>
          <p:cNvPr id="430" name="Google Shape;430;p4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1075" y="1256825"/>
            <a:ext cx="4735123" cy="29503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4"/>
        <p:cNvGrpSpPr/>
        <p:nvPr/>
      </p:nvGrpSpPr>
      <p:grpSpPr>
        <a:xfrm>
          <a:off x="0" y="0"/>
          <a:ext cx="0" cy="0"/>
          <a:chOff x="0" y="0"/>
          <a:chExt cx="0" cy="0"/>
        </a:xfrm>
      </p:grpSpPr>
      <p:sp>
        <p:nvSpPr>
          <p:cNvPr id="435" name="Google Shape;435;p5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990"/>
              <a:buFont typeface="Arial"/>
              <a:buNone/>
            </a:pPr>
            <a:r>
              <a:rPr lang="en" sz="3620"/>
              <a:t>השפעות האדם על מקורות המים- סכרים- הרחבה</a:t>
            </a:r>
            <a:endParaRPr sz="3020">
              <a:solidFill>
                <a:srgbClr val="FFFFFF"/>
              </a:solidFill>
            </a:endParaRPr>
          </a:p>
        </p:txBody>
      </p:sp>
      <p:sp>
        <p:nvSpPr>
          <p:cNvPr id="436" name="Google Shape;436;p50"/>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37" name="Google Shape;437;p50"/>
          <p:cNvSpPr txBox="1">
            <a:spLocks noGrp="1"/>
          </p:cNvSpPr>
          <p:nvPr>
            <p:ph type="body" idx="1"/>
          </p:nvPr>
        </p:nvSpPr>
        <p:spPr>
          <a:xfrm>
            <a:off x="5778525" y="1700938"/>
            <a:ext cx="3067800" cy="1575300"/>
          </a:xfrm>
          <a:prstGeom prst="rect">
            <a:avLst/>
          </a:prstGeom>
          <a:effectLst/>
        </p:spPr>
        <p:txBody>
          <a:bodyPr spcFirstLastPara="1" wrap="square" lIns="91425" tIns="91425" rIns="91425" bIns="91425" anchor="t" anchorCtr="0">
            <a:noAutofit/>
          </a:bodyPr>
          <a:lstStyle/>
          <a:p>
            <a:pPr marL="0" lvl="0" indent="0" algn="r" rtl="1">
              <a:spcBef>
                <a:spcPts val="0"/>
              </a:spcBef>
              <a:spcAft>
                <a:spcPts val="0"/>
              </a:spcAft>
              <a:buNone/>
            </a:pPr>
            <a:r>
              <a:rPr lang="en" sz="2500" dirty="0">
                <a:solidFill>
                  <a:schemeClr val="dk1"/>
                </a:solidFill>
              </a:rPr>
              <a:t>כאשר נפתח הסכר, המים עוברים ממקום למקום אך נפחם לא משתנה.</a:t>
            </a:r>
            <a:endParaRPr sz="2500" dirty="0">
              <a:solidFill>
                <a:schemeClr val="dk1"/>
              </a:solidFill>
            </a:endParaRPr>
          </a:p>
          <a:p>
            <a:pPr marL="0" lvl="0" indent="0" algn="r" rtl="1">
              <a:spcBef>
                <a:spcPts val="1200"/>
              </a:spcBef>
              <a:spcAft>
                <a:spcPts val="1200"/>
              </a:spcAft>
              <a:buNone/>
            </a:pPr>
            <a:endParaRPr sz="2500" dirty="0">
              <a:solidFill>
                <a:schemeClr val="dk1"/>
              </a:solidFill>
            </a:endParaRPr>
          </a:p>
        </p:txBody>
      </p:sp>
      <p:sp>
        <p:nvSpPr>
          <p:cNvPr id="438" name="Google Shape;438;p50"/>
          <p:cNvSpPr txBox="1"/>
          <p:nvPr/>
        </p:nvSpPr>
        <p:spPr>
          <a:xfrm>
            <a:off x="81075" y="4014975"/>
            <a:ext cx="6813300" cy="745200"/>
          </a:xfrm>
          <a:prstGeom prst="rect">
            <a:avLst/>
          </a:prstGeom>
          <a:noFill/>
          <a:ln>
            <a:noFill/>
          </a:ln>
        </p:spPr>
        <p:txBody>
          <a:bodyPr spcFirstLastPara="1" wrap="square" lIns="91425" tIns="91425" rIns="91425" bIns="91425" anchor="t" anchorCtr="0">
            <a:noAutofit/>
          </a:bodyPr>
          <a:lstStyle/>
          <a:p>
            <a:pPr marL="457200" lvl="0" indent="0" algn="r" rtl="1">
              <a:spcBef>
                <a:spcPts val="0"/>
              </a:spcBef>
              <a:spcAft>
                <a:spcPts val="0"/>
              </a:spcAft>
              <a:buNone/>
            </a:pPr>
            <a:r>
              <a:rPr lang="en" sz="2400">
                <a:solidFill>
                  <a:schemeClr val="dk1"/>
                </a:solidFill>
                <a:latin typeface="Calibri"/>
                <a:ea typeface="Calibri"/>
                <a:cs typeface="Calibri"/>
                <a:sym typeface="Calibri"/>
              </a:rPr>
              <a:t>אתר אופק:</a:t>
            </a:r>
            <a:br>
              <a:rPr lang="en" sz="2400">
                <a:solidFill>
                  <a:schemeClr val="dk1"/>
                </a:solidFill>
                <a:latin typeface="Calibri"/>
                <a:ea typeface="Calibri"/>
                <a:cs typeface="Calibri"/>
                <a:sym typeface="Calibri"/>
              </a:rPr>
            </a:br>
            <a:r>
              <a:rPr lang="en" sz="2400" b="1">
                <a:solidFill>
                  <a:schemeClr val="dk1"/>
                </a:solidFill>
                <a:latin typeface="Calibri"/>
                <a:ea typeface="Calibri"/>
                <a:cs typeface="Calibri"/>
                <a:sym typeface="Calibri"/>
              </a:rPr>
              <a:t>התנסות מתוקשבת:</a:t>
            </a:r>
            <a:r>
              <a:rPr lang="en" sz="2400">
                <a:solidFill>
                  <a:schemeClr val="dk1"/>
                </a:solidFill>
                <a:latin typeface="Calibri"/>
                <a:ea typeface="Calibri"/>
                <a:cs typeface="Calibri"/>
                <a:sym typeface="Calibri"/>
              </a:rPr>
              <a:t> האם תוכלו לשנות את נפח המים?</a:t>
            </a:r>
            <a:endParaRPr sz="2400">
              <a:solidFill>
                <a:schemeClr val="dk1"/>
              </a:solidFill>
              <a:latin typeface="Calibri"/>
              <a:ea typeface="Calibri"/>
              <a:cs typeface="Calibri"/>
              <a:sym typeface="Calibri"/>
            </a:endParaRPr>
          </a:p>
        </p:txBody>
      </p:sp>
      <p:pic>
        <p:nvPicPr>
          <p:cNvPr id="439" name="Google Shape;439;p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48600" y="1044000"/>
            <a:ext cx="5078626" cy="2889175"/>
          </a:xfrm>
          <a:prstGeom prst="rect">
            <a:avLst/>
          </a:prstGeom>
          <a:noFill/>
          <a:ln>
            <a:noFill/>
          </a:ln>
        </p:spPr>
      </p:pic>
      <p:sp>
        <p:nvSpPr>
          <p:cNvPr id="440" name="Google Shape;440;p5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fontScale="90000"/>
          </a:bodyPr>
          <a:lstStyle/>
          <a:p>
            <a:pPr marL="0" lvl="0" indent="0" algn="r" rtl="1">
              <a:spcBef>
                <a:spcPts val="0"/>
              </a:spcBef>
              <a:spcAft>
                <a:spcPts val="0"/>
              </a:spcAft>
              <a:buNone/>
            </a:pPr>
            <a:r>
              <a:rPr lang="en"/>
              <a:t>השפעת האדם על מחזור המים - מודל תרשים זרימה</a:t>
            </a:r>
            <a:endParaRPr/>
          </a:p>
        </p:txBody>
      </p:sp>
      <p:sp>
        <p:nvSpPr>
          <p:cNvPr id="446" name="Google Shape;446;p5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47" name="Google Shape;447;p5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29</a:t>
            </a:fld>
            <a:endParaRPr/>
          </a:p>
        </p:txBody>
      </p:sp>
      <p:pic>
        <p:nvPicPr>
          <p:cNvPr id="448" name="Google Shape;448;p51"/>
          <p:cNvPicPr preferRelativeResize="0"/>
          <p:nvPr/>
        </p:nvPicPr>
        <p:blipFill>
          <a:blip r:embed="rId3">
            <a:alphaModFix/>
          </a:blip>
          <a:stretch>
            <a:fillRect/>
          </a:stretch>
        </p:blipFill>
        <p:spPr>
          <a:xfrm>
            <a:off x="1132838" y="734575"/>
            <a:ext cx="6878325" cy="4141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135475" y="124725"/>
            <a:ext cx="83796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אילו פעולות צורכות מים?</a:t>
            </a:r>
            <a:endParaRPr sz="3600"/>
          </a:p>
        </p:txBody>
      </p:sp>
      <p:sp>
        <p:nvSpPr>
          <p:cNvPr id="129" name="Google Shape;129;p2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
        <p:nvSpPr>
          <p:cNvPr id="130" name="Google Shape;130;p25"/>
          <p:cNvSpPr/>
          <p:nvPr/>
        </p:nvSpPr>
        <p:spPr>
          <a:xfrm flipH="1">
            <a:off x="4290639" y="811764"/>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5"/>
          <p:cNvSpPr txBox="1"/>
          <p:nvPr/>
        </p:nvSpPr>
        <p:spPr>
          <a:xfrm>
            <a:off x="0" y="1019050"/>
            <a:ext cx="3284700" cy="369300"/>
          </a:xfrm>
          <a:prstGeom prst="rect">
            <a:avLst/>
          </a:prstGeom>
          <a:noFill/>
          <a:ln>
            <a:noFill/>
          </a:ln>
        </p:spPr>
        <p:txBody>
          <a:bodyPr spcFirstLastPara="1" wrap="square" lIns="91425" tIns="45700" rIns="91425" bIns="45700" anchor="t" anchorCtr="0">
            <a:spAutoFit/>
          </a:bodyPr>
          <a:lstStyle/>
          <a:p>
            <a:pPr marL="0" marR="0" lvl="0" indent="0" algn="r" rtl="1">
              <a:lnSpc>
                <a:spcPct val="200000"/>
              </a:lnSpc>
              <a:spcBef>
                <a:spcPts val="0"/>
              </a:spcBef>
              <a:spcAft>
                <a:spcPts val="0"/>
              </a:spcAft>
              <a:buNone/>
            </a:pPr>
            <a:endParaRPr sz="1800" i="0" u="none" strike="noStrike" cap="none">
              <a:solidFill>
                <a:srgbClr val="000000"/>
              </a:solidFill>
              <a:latin typeface="Calibri"/>
              <a:ea typeface="Calibri"/>
              <a:cs typeface="Calibri"/>
              <a:sym typeface="Calibri"/>
            </a:endParaRPr>
          </a:p>
        </p:txBody>
      </p:sp>
      <p:graphicFrame>
        <p:nvGraphicFramePr>
          <p:cNvPr id="132" name="Google Shape;132;p25"/>
          <p:cNvGraphicFramePr/>
          <p:nvPr/>
        </p:nvGraphicFramePr>
        <p:xfrm>
          <a:off x="382200" y="1017975"/>
          <a:ext cx="8379600" cy="3577945"/>
        </p:xfrm>
        <a:graphic>
          <a:graphicData uri="http://schemas.openxmlformats.org/drawingml/2006/table">
            <a:tbl>
              <a:tblPr>
                <a:noFill/>
                <a:tableStyleId>{1B8961E0-76A1-4936-82D6-98394B6EB577}</a:tableStyleId>
              </a:tblPr>
              <a:tblGrid>
                <a:gridCol w="4189800">
                  <a:extLst>
                    <a:ext uri="{9D8B030D-6E8A-4147-A177-3AD203B41FA5}">
                      <a16:colId xmlns:a16="http://schemas.microsoft.com/office/drawing/2014/main" val="20000"/>
                    </a:ext>
                  </a:extLst>
                </a:gridCol>
                <a:gridCol w="4189800">
                  <a:extLst>
                    <a:ext uri="{9D8B030D-6E8A-4147-A177-3AD203B41FA5}">
                      <a16:colId xmlns:a16="http://schemas.microsoft.com/office/drawing/2014/main" val="20001"/>
                    </a:ext>
                  </a:extLst>
                </a:gridCol>
              </a:tblGrid>
              <a:tr h="578450">
                <a:tc>
                  <a:txBody>
                    <a:bodyPr/>
                    <a:lstStyle/>
                    <a:p>
                      <a:pPr marL="0" lvl="0" indent="0" algn="ctr" rtl="1">
                        <a:spcBef>
                          <a:spcPts val="0"/>
                        </a:spcBef>
                        <a:spcAft>
                          <a:spcPts val="0"/>
                        </a:spcAft>
                        <a:buNone/>
                      </a:pPr>
                      <a:r>
                        <a:rPr lang="en" sz="2800" b="1">
                          <a:latin typeface="Calibri"/>
                          <a:ea typeface="Calibri"/>
                          <a:cs typeface="Calibri"/>
                          <a:sym typeface="Calibri"/>
                        </a:rPr>
                        <a:t>מותרות</a:t>
                      </a:r>
                      <a:endParaRPr sz="28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ctr" rtl="1">
                        <a:spcBef>
                          <a:spcPts val="0"/>
                        </a:spcBef>
                        <a:spcAft>
                          <a:spcPts val="0"/>
                        </a:spcAft>
                        <a:buNone/>
                      </a:pPr>
                      <a:r>
                        <a:rPr lang="en" sz="2800" b="1">
                          <a:latin typeface="Calibri"/>
                          <a:ea typeface="Calibri"/>
                          <a:cs typeface="Calibri"/>
                          <a:sym typeface="Calibri"/>
                        </a:rPr>
                        <a:t>הכרחי</a:t>
                      </a:r>
                      <a:endParaRPr sz="28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0"/>
                  </a:ext>
                </a:extLst>
              </a:tr>
              <a:tr h="593675">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1"/>
                  </a:ext>
                </a:extLst>
              </a:tr>
              <a:tr h="593675">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2"/>
                  </a:ext>
                </a:extLst>
              </a:tr>
              <a:tr h="593675">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3"/>
                  </a:ext>
                </a:extLst>
              </a:tr>
              <a:tr h="593675">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4"/>
                  </a:ext>
                </a:extLst>
              </a:tr>
              <a:tr h="593675">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33" name="Google Shape;133;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52"/>
          <p:cNvSpPr txBox="1"/>
          <p:nvPr/>
        </p:nvSpPr>
        <p:spPr>
          <a:xfrm>
            <a:off x="3323024" y="450500"/>
            <a:ext cx="22746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Karla"/>
                <a:ea typeface="Karla"/>
                <a:cs typeface="Karla"/>
                <a:sym typeface="Karla"/>
              </a:rPr>
              <a:t>אינפוגרפיקה</a:t>
            </a:r>
            <a:endParaRPr sz="900" b="0" i="0" u="none" strike="noStrike" cap="none">
              <a:solidFill>
                <a:srgbClr val="000000"/>
              </a:solidFill>
              <a:latin typeface="Karla"/>
              <a:ea typeface="Karla"/>
              <a:cs typeface="Karla"/>
              <a:sym typeface="Karla"/>
            </a:endParaRPr>
          </a:p>
        </p:txBody>
      </p:sp>
      <p:sp>
        <p:nvSpPr>
          <p:cNvPr id="454" name="Google Shape;454;p52"/>
          <p:cNvSpPr txBox="1"/>
          <p:nvPr/>
        </p:nvSpPr>
        <p:spPr>
          <a:xfrm>
            <a:off x="5194850" y="991550"/>
            <a:ext cx="3192300" cy="1723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2000">
                <a:latin typeface="Calibri"/>
                <a:ea typeface="Calibri"/>
                <a:cs typeface="Calibri"/>
                <a:sym typeface="Calibri"/>
              </a:rPr>
              <a:t>בחרו אחד ממקורות המידע </a:t>
            </a:r>
            <a:endParaRPr sz="200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000">
                <a:latin typeface="Calibri"/>
                <a:ea typeface="Calibri"/>
                <a:cs typeface="Calibri"/>
                <a:sym typeface="Calibri"/>
              </a:rPr>
              <a:t>והסבירו בעזרתו את הקשר בין הגידול באוכלוסייה, שינוי האקלים ומחזור המים</a:t>
            </a:r>
            <a:endParaRPr sz="200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endParaRPr sz="2000">
              <a:latin typeface="Calibri"/>
              <a:ea typeface="Calibri"/>
              <a:cs typeface="Calibri"/>
              <a:sym typeface="Calibri"/>
            </a:endParaRPr>
          </a:p>
        </p:txBody>
      </p:sp>
      <p:sp>
        <p:nvSpPr>
          <p:cNvPr id="455" name="Google Shape;455;p52"/>
          <p:cNvSpPr txBox="1">
            <a:spLocks noGrp="1"/>
          </p:cNvSpPr>
          <p:nvPr>
            <p:ph type="title" idx="4294967295"/>
          </p:nvPr>
        </p:nvSpPr>
        <p:spPr>
          <a:xfrm>
            <a:off x="3034300" y="124725"/>
            <a:ext cx="5422500" cy="572700"/>
          </a:xfrm>
          <a:prstGeom prst="rect">
            <a:avLst/>
          </a:prstGeom>
        </p:spPr>
        <p:txBody>
          <a:bodyPr spcFirstLastPara="1" wrap="square" lIns="91425" tIns="91425" rIns="91425" bIns="91425" anchor="ctr" anchorCtr="0">
            <a:normAutofit fontScale="90000"/>
          </a:bodyPr>
          <a:lstStyle/>
          <a:p>
            <a:pPr marL="0" lvl="0" indent="0" algn="r" rtl="1">
              <a:spcBef>
                <a:spcPts val="0"/>
              </a:spcBef>
              <a:spcAft>
                <a:spcPts val="0"/>
              </a:spcAft>
              <a:buNone/>
            </a:pPr>
            <a:r>
              <a:rPr lang="en"/>
              <a:t>גידול באוכלוסייה, שינויי אקלים ומחזור המים</a:t>
            </a:r>
            <a:endParaRPr/>
          </a:p>
        </p:txBody>
      </p:sp>
      <p:pic>
        <p:nvPicPr>
          <p:cNvPr id="456" name="Google Shape;456;p52">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742325" y="2848300"/>
            <a:ext cx="3676747" cy="1833000"/>
          </a:xfrm>
          <a:prstGeom prst="rect">
            <a:avLst/>
          </a:prstGeom>
          <a:noFill/>
          <a:ln>
            <a:noFill/>
          </a:ln>
        </p:spPr>
      </p:pic>
      <p:pic>
        <p:nvPicPr>
          <p:cNvPr id="457" name="Google Shape;457;p52">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26425" y="812338"/>
            <a:ext cx="3655325" cy="2015350"/>
          </a:xfrm>
          <a:prstGeom prst="rect">
            <a:avLst/>
          </a:prstGeom>
          <a:noFill/>
          <a:ln>
            <a:noFill/>
          </a:ln>
        </p:spPr>
      </p:pic>
      <p:pic>
        <p:nvPicPr>
          <p:cNvPr id="458" name="Google Shape;458;p52">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926425" y="2848300"/>
            <a:ext cx="3637210" cy="1833000"/>
          </a:xfrm>
          <a:prstGeom prst="rect">
            <a:avLst/>
          </a:prstGeom>
          <a:noFill/>
          <a:ln>
            <a:noFill/>
          </a:ln>
        </p:spPr>
      </p:pic>
      <p:sp>
        <p:nvSpPr>
          <p:cNvPr id="459" name="Google Shape;459;p52"/>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60" name="Google Shape;460;p5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4"/>
        <p:cNvGrpSpPr/>
        <p:nvPr/>
      </p:nvGrpSpPr>
      <p:grpSpPr>
        <a:xfrm>
          <a:off x="0" y="0"/>
          <a:ext cx="0" cy="0"/>
          <a:chOff x="0" y="0"/>
          <a:chExt cx="0" cy="0"/>
        </a:xfrm>
      </p:grpSpPr>
      <p:pic>
        <p:nvPicPr>
          <p:cNvPr id="465" name="Google Shape;465;p53" descr="In partnership with Vox Media Studios and Vox, this enlightening explainer series will take viewers deep inside a wide range of culturally relevant topics, questions, and ideas. Each episode will explore current events and social trends pulled from the zeitgeist, touching topics across politics, science, history and pop culture -- featuring interviews with some of the most authoritative experts in their respective fields.&#10;&#10;In this episode:  The global water crisis is at an inflection point. How do we price our most valuable resource, while also ensuring access to it as a human right?&#10;&#10;US Rating: TV-MA. This show is designed for for mature audiences only.&#10;&#10;For more information and educational resources, please visit:&#10;https://media.netflix.com/en/company-blog/free-educational-documentaries&#10;&#10;SUBSCRIBE: http://bit.ly/29qBUt7&#10;&#10;About Netflix:&#10;Netflix is the world's leading streaming entertainment service with over 167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Explained | World's Water Crisis | FULL EPISODE | Netflix&#10;https://youtube.com/Netflix" title="Explained | World's Water Crisis | FULL EPISODE | Netflix">
            <a:hlinkClick r:id="rId3"/>
          </p:cNvPr>
          <p:cNvPicPr preferRelativeResize="0"/>
          <p:nvPr/>
        </p:nvPicPr>
        <p:blipFill rotWithShape="1">
          <a:blip r:embed="rId4">
            <a:alphaModFix/>
          </a:blip>
          <a:srcRect/>
          <a:stretch/>
        </p:blipFill>
        <p:spPr>
          <a:xfrm>
            <a:off x="217392" y="1100550"/>
            <a:ext cx="2623600" cy="1475775"/>
          </a:xfrm>
          <a:prstGeom prst="rect">
            <a:avLst/>
          </a:prstGeom>
          <a:noFill/>
          <a:ln>
            <a:noFill/>
          </a:ln>
        </p:spPr>
      </p:pic>
      <p:sp>
        <p:nvSpPr>
          <p:cNvPr id="466" name="Google Shape;466;p53"/>
          <p:cNvSpPr txBox="1"/>
          <p:nvPr/>
        </p:nvSpPr>
        <p:spPr>
          <a:xfrm>
            <a:off x="2954400" y="899500"/>
            <a:ext cx="6063000" cy="3888600"/>
          </a:xfrm>
          <a:prstGeom prst="rect">
            <a:avLst/>
          </a:prstGeom>
          <a:noFill/>
          <a:ln>
            <a:noFill/>
          </a:ln>
        </p:spPr>
        <p:txBody>
          <a:bodyPr spcFirstLastPara="1" wrap="square" lIns="91425" tIns="91425" rIns="91425" bIns="91425" anchor="t" anchorCtr="0">
            <a:noAutofit/>
          </a:bodyPr>
          <a:lstStyle/>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כמה אחוז מהמים על פני כדור הארץ הם מים מתוקים זמינים?</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מה קרה לאגמים במקסיקו סיטי?</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מקסיקו סיטי שוקעת?</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מחיר המים זול?</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אי אפשר לחייב יותר על מים?</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איך נמנעה קייפטאון מיום האפס?</a:t>
            </a:r>
            <a:endParaRPr sz="2000">
              <a:solidFill>
                <a:schemeClr val="dk1"/>
              </a:solidFill>
              <a:highlight>
                <a:schemeClr val="lt1"/>
              </a:highlight>
              <a:latin typeface="Calibri"/>
              <a:ea typeface="Calibri"/>
              <a:cs typeface="Calibri"/>
              <a:sym typeface="Calibri"/>
            </a:endParaRPr>
          </a:p>
          <a:p>
            <a:pPr marL="0" lvl="0" indent="0" algn="r" rtl="1">
              <a:spcBef>
                <a:spcPts val="0"/>
              </a:spcBef>
              <a:spcAft>
                <a:spcPts val="0"/>
              </a:spcAft>
              <a:buNone/>
            </a:pPr>
            <a:endParaRPr sz="2000">
              <a:solidFill>
                <a:schemeClr val="dk1"/>
              </a:solidFill>
              <a:highlight>
                <a:schemeClr val="lt1"/>
              </a:highlight>
              <a:latin typeface="Calibri"/>
              <a:ea typeface="Calibri"/>
              <a:cs typeface="Calibri"/>
              <a:sym typeface="Calibri"/>
            </a:endParaRPr>
          </a:p>
        </p:txBody>
      </p:sp>
      <p:sp>
        <p:nvSpPr>
          <p:cNvPr id="467" name="Google Shape;467;p53"/>
          <p:cNvSpPr txBox="1">
            <a:spLocks noGrp="1"/>
          </p:cNvSpPr>
          <p:nvPr>
            <p:ph type="title" idx="4294967295"/>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שאלות מנחות לצפייה</a:t>
            </a:r>
            <a:endParaRPr sz="3020"/>
          </a:p>
        </p:txBody>
      </p:sp>
      <p:sp>
        <p:nvSpPr>
          <p:cNvPr id="468" name="Google Shape;468;p53"/>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69" name="Google Shape;469;p5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5"/>
                                        </p:tgtEl>
                                        <p:attrNameLst>
                                          <p:attrName>style.visibility</p:attrName>
                                        </p:attrNameLst>
                                      </p:cBhvr>
                                      <p:to>
                                        <p:strVal val="visible"/>
                                      </p:to>
                                    </p:set>
                                    <p:animEffect transition="in" filter="fade">
                                      <p:cBhvr>
                                        <p:cTn id="7" dur="1000"/>
                                        <p:tgtEl>
                                          <p:spTgt spid="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473"/>
        <p:cNvGrpSpPr/>
        <p:nvPr/>
      </p:nvGrpSpPr>
      <p:grpSpPr>
        <a:xfrm>
          <a:off x="0" y="0"/>
          <a:ext cx="0" cy="0"/>
          <a:chOff x="0" y="0"/>
          <a:chExt cx="0" cy="0"/>
        </a:xfrm>
      </p:grpSpPr>
      <p:sp>
        <p:nvSpPr>
          <p:cNvPr id="474" name="Google Shape;474;p5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מהו ענן</a:t>
            </a:r>
            <a:endParaRPr sz="3020"/>
          </a:p>
        </p:txBody>
      </p:sp>
      <p:sp>
        <p:nvSpPr>
          <p:cNvPr id="475" name="Google Shape;475;p54"/>
          <p:cNvSpPr txBox="1">
            <a:spLocks noGrp="1"/>
          </p:cNvSpPr>
          <p:nvPr>
            <p:ph type="body" idx="1"/>
          </p:nvPr>
        </p:nvSpPr>
        <p:spPr>
          <a:xfrm>
            <a:off x="81075" y="676800"/>
            <a:ext cx="8963100" cy="2838300"/>
          </a:xfrm>
          <a:prstGeom prst="rect">
            <a:avLst/>
          </a:prstGeom>
          <a:effectLst/>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 sz="2000" dirty="0">
                <a:solidFill>
                  <a:schemeClr val="dk1"/>
                </a:solidFill>
                <a:highlight>
                  <a:srgbClr val="FFFFFF"/>
                </a:highlight>
              </a:rPr>
              <a:t>ענן הוא צבר של טיפות מים או גבישי קרח קטנים שמרחף באטמוספירה.</a:t>
            </a:r>
            <a:endParaRPr sz="2000" dirty="0">
              <a:solidFill>
                <a:schemeClr val="dk1"/>
              </a:solidFill>
            </a:endParaRPr>
          </a:p>
          <a:p>
            <a:pPr marL="0" lvl="0" indent="0" algn="r" rtl="1">
              <a:lnSpc>
                <a:spcPct val="100000"/>
              </a:lnSpc>
              <a:spcBef>
                <a:spcPts val="1200"/>
              </a:spcBef>
              <a:spcAft>
                <a:spcPts val="0"/>
              </a:spcAft>
              <a:buNone/>
            </a:pPr>
            <a:r>
              <a:rPr lang="en" sz="2000" dirty="0">
                <a:solidFill>
                  <a:schemeClr val="dk1"/>
                </a:solidFill>
                <a:highlight>
                  <a:srgbClr val="FFFFFF"/>
                </a:highlight>
              </a:rPr>
              <a:t>השלב הראשון בהיווצרותו של ענן היא העלייה בכמות אדי המים באוויר (לחות)</a:t>
            </a:r>
            <a:endParaRPr sz="2000" dirty="0">
              <a:solidFill>
                <a:schemeClr val="dk1"/>
              </a:solidFill>
              <a:highlight>
                <a:srgbClr val="FFFFFF"/>
              </a:highlight>
            </a:endParaRPr>
          </a:p>
          <a:p>
            <a:pPr marL="0" lvl="0" indent="0" algn="r" rtl="1">
              <a:lnSpc>
                <a:spcPct val="100000"/>
              </a:lnSpc>
              <a:spcBef>
                <a:spcPts val="1200"/>
              </a:spcBef>
              <a:spcAft>
                <a:spcPts val="0"/>
              </a:spcAft>
              <a:buNone/>
            </a:pPr>
            <a:r>
              <a:rPr lang="en" sz="2000" dirty="0">
                <a:solidFill>
                  <a:schemeClr val="dk1"/>
                </a:solidFill>
                <a:highlight>
                  <a:srgbClr val="FFFFFF"/>
                </a:highlight>
              </a:rPr>
              <a:t>קרני השמש מחממות את האדמה ואת האויר שבקרבתו. האוויר, שמתפשט והופך דליל יותר ומתחיל לעלות למעלה ביחד עם אדי המים, לגובה שבו האוויר קר יותר.</a:t>
            </a:r>
            <a:endParaRPr sz="2000" dirty="0">
              <a:solidFill>
                <a:schemeClr val="dk1"/>
              </a:solidFill>
              <a:highlight>
                <a:srgbClr val="FFFFFF"/>
              </a:highlight>
            </a:endParaRPr>
          </a:p>
          <a:p>
            <a:pPr marL="0" lvl="0" indent="0" algn="r" rtl="1">
              <a:lnSpc>
                <a:spcPct val="100000"/>
              </a:lnSpc>
              <a:spcBef>
                <a:spcPts val="1200"/>
              </a:spcBef>
              <a:spcAft>
                <a:spcPts val="0"/>
              </a:spcAft>
              <a:buNone/>
            </a:pPr>
            <a:r>
              <a:rPr lang="en" sz="2000" dirty="0">
                <a:solidFill>
                  <a:schemeClr val="dk1"/>
                </a:solidFill>
                <a:highlight>
                  <a:srgbClr val="FFFFFF"/>
                </a:highlight>
              </a:rPr>
              <a:t> ככל שעולים בגובה, האוויר ואדי המים מתקררים.</a:t>
            </a:r>
            <a:endParaRPr sz="2000" dirty="0">
              <a:solidFill>
                <a:schemeClr val="dk1"/>
              </a:solidFill>
              <a:highlight>
                <a:srgbClr val="FFFFFF"/>
              </a:highlight>
            </a:endParaRPr>
          </a:p>
          <a:p>
            <a:pPr marL="0" lvl="0" indent="0" algn="r" rtl="1">
              <a:lnSpc>
                <a:spcPct val="100000"/>
              </a:lnSpc>
              <a:spcBef>
                <a:spcPts val="1200"/>
              </a:spcBef>
              <a:spcAft>
                <a:spcPts val="0"/>
              </a:spcAft>
              <a:buNone/>
            </a:pPr>
            <a:r>
              <a:rPr lang="en" sz="2000" dirty="0">
                <a:solidFill>
                  <a:schemeClr val="dk1"/>
                </a:solidFill>
                <a:highlight>
                  <a:srgbClr val="FFFFFF"/>
                </a:highlight>
              </a:rPr>
              <a:t>אם הם מתקררים מספיק, אדי המים יכולים להתעבות לטיפות או לגבישי קרח קטנים וליצור ענן.</a:t>
            </a:r>
            <a:endParaRPr sz="2000" dirty="0">
              <a:solidFill>
                <a:schemeClr val="dk1"/>
              </a:solidFill>
              <a:highlight>
                <a:srgbClr val="FFFFFF"/>
              </a:highlight>
            </a:endParaRPr>
          </a:p>
          <a:p>
            <a:pPr marL="0" lvl="0" indent="0" algn="r" rtl="1">
              <a:lnSpc>
                <a:spcPct val="100000"/>
              </a:lnSpc>
              <a:spcBef>
                <a:spcPts val="1200"/>
              </a:spcBef>
              <a:spcAft>
                <a:spcPts val="1200"/>
              </a:spcAft>
              <a:buNone/>
            </a:pPr>
            <a:endParaRPr sz="2000" dirty="0">
              <a:solidFill>
                <a:schemeClr val="dk1"/>
              </a:solidFill>
            </a:endParaRPr>
          </a:p>
        </p:txBody>
      </p:sp>
      <p:pic>
        <p:nvPicPr>
          <p:cNvPr id="476" name="Google Shape;476;p5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37050" y="3204475"/>
            <a:ext cx="2967998" cy="1664974"/>
          </a:xfrm>
          <a:prstGeom prst="rect">
            <a:avLst/>
          </a:prstGeom>
          <a:noFill/>
          <a:ln>
            <a:noFill/>
          </a:ln>
        </p:spPr>
      </p:pic>
      <p:sp>
        <p:nvSpPr>
          <p:cNvPr id="477" name="Google Shape;477;p5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78" name="Google Shape;478;p5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482"/>
        <p:cNvGrpSpPr/>
        <p:nvPr/>
      </p:nvGrpSpPr>
      <p:grpSpPr>
        <a:xfrm>
          <a:off x="0" y="0"/>
          <a:ext cx="0" cy="0"/>
          <a:chOff x="0" y="0"/>
          <a:chExt cx="0" cy="0"/>
        </a:xfrm>
      </p:grpSpPr>
      <p:sp>
        <p:nvSpPr>
          <p:cNvPr id="483" name="Google Shape;483;p5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השפעות על מחזור המים- השפעות טופוגרפיות</a:t>
            </a:r>
            <a:endParaRPr sz="3020"/>
          </a:p>
        </p:txBody>
      </p:sp>
      <p:sp>
        <p:nvSpPr>
          <p:cNvPr id="484" name="Google Shape;484;p55"/>
          <p:cNvSpPr txBox="1">
            <a:spLocks noGrp="1"/>
          </p:cNvSpPr>
          <p:nvPr>
            <p:ph type="body" idx="1"/>
          </p:nvPr>
        </p:nvSpPr>
        <p:spPr>
          <a:xfrm>
            <a:off x="311700" y="905400"/>
            <a:ext cx="8520600" cy="999600"/>
          </a:xfrm>
          <a:prstGeom prst="rect">
            <a:avLst/>
          </a:prstGeom>
          <a:effectLst/>
        </p:spPr>
        <p:txBody>
          <a:bodyPr spcFirstLastPara="1" wrap="square" lIns="91425" tIns="91425" rIns="91425" bIns="91425" anchor="t" anchorCtr="0">
            <a:normAutofit lnSpcReduction="10000"/>
          </a:bodyPr>
          <a:lstStyle/>
          <a:p>
            <a:pPr marL="0" lvl="0" indent="0" algn="r" rtl="1">
              <a:spcBef>
                <a:spcPts val="0"/>
              </a:spcBef>
              <a:spcAft>
                <a:spcPts val="1200"/>
              </a:spcAft>
              <a:buNone/>
            </a:pPr>
            <a:r>
              <a:rPr lang="en" sz="2000" dirty="0">
                <a:solidFill>
                  <a:schemeClr val="dk1"/>
                </a:solidFill>
                <a:highlight>
                  <a:schemeClr val="lt1"/>
                </a:highlight>
              </a:rPr>
              <a:t>צל גשם או מדבר בצל גשם הינה תופעה גיאוגרפית ואקלימית שנוצרת כתוצאה מכך שרכס הרים מונע מעבר של רוחות הנושאות אויר לח אל צידו השני של הרכס המוגן מפני הרוח.</a:t>
            </a:r>
            <a:endParaRPr sz="2000" dirty="0">
              <a:solidFill>
                <a:schemeClr val="dk1"/>
              </a:solidFill>
              <a:highlight>
                <a:schemeClr val="lt1"/>
              </a:highlight>
            </a:endParaRPr>
          </a:p>
        </p:txBody>
      </p:sp>
      <p:pic>
        <p:nvPicPr>
          <p:cNvPr id="485" name="Google Shape;485;p5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32925" y="1905000"/>
            <a:ext cx="4705075" cy="2841974"/>
          </a:xfrm>
          <a:prstGeom prst="rect">
            <a:avLst/>
          </a:prstGeom>
          <a:noFill/>
          <a:ln>
            <a:noFill/>
          </a:ln>
        </p:spPr>
      </p:pic>
      <p:sp>
        <p:nvSpPr>
          <p:cNvPr id="486" name="Google Shape;486;p55"/>
          <p:cNvSpPr txBox="1"/>
          <p:nvPr/>
        </p:nvSpPr>
        <p:spPr>
          <a:xfrm>
            <a:off x="6028025" y="2445600"/>
            <a:ext cx="2051700" cy="10953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latin typeface="Calibri"/>
                <a:ea typeface="Calibri"/>
                <a:cs typeface="Calibri"/>
                <a:sym typeface="Calibri"/>
              </a:rPr>
              <a:t>היכן בארץ אנו יכולים לראות את התופעה?</a:t>
            </a:r>
            <a:endParaRPr sz="2000">
              <a:latin typeface="Calibri"/>
              <a:ea typeface="Calibri"/>
              <a:cs typeface="Calibri"/>
              <a:sym typeface="Calibri"/>
            </a:endParaRPr>
          </a:p>
        </p:txBody>
      </p:sp>
      <p:sp>
        <p:nvSpPr>
          <p:cNvPr id="487" name="Google Shape;487;p5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88" name="Google Shape;488;p5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492"/>
        <p:cNvGrpSpPr/>
        <p:nvPr/>
      </p:nvGrpSpPr>
      <p:grpSpPr>
        <a:xfrm>
          <a:off x="0" y="0"/>
          <a:ext cx="0" cy="0"/>
          <a:chOff x="0" y="0"/>
          <a:chExt cx="0" cy="0"/>
        </a:xfrm>
      </p:grpSpPr>
      <p:sp>
        <p:nvSpPr>
          <p:cNvPr id="493" name="Google Shape;493;p5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השפעות על מחזור המים- השפעות טופוגרפיות</a:t>
            </a:r>
            <a:endParaRPr sz="3020"/>
          </a:p>
        </p:txBody>
      </p:sp>
      <p:sp>
        <p:nvSpPr>
          <p:cNvPr id="494" name="Google Shape;494;p56"/>
          <p:cNvSpPr txBox="1"/>
          <p:nvPr/>
        </p:nvSpPr>
        <p:spPr>
          <a:xfrm>
            <a:off x="3410300" y="892825"/>
            <a:ext cx="1483500" cy="389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a:latin typeface="Calibri"/>
                <a:ea typeface="Calibri"/>
                <a:cs typeface="Calibri"/>
                <a:sym typeface="Calibri"/>
              </a:rPr>
              <a:t>מפה טופוגרפית</a:t>
            </a:r>
            <a:endParaRPr>
              <a:latin typeface="Calibri"/>
              <a:ea typeface="Calibri"/>
              <a:cs typeface="Calibri"/>
              <a:sym typeface="Calibri"/>
            </a:endParaRPr>
          </a:p>
        </p:txBody>
      </p:sp>
      <p:sp>
        <p:nvSpPr>
          <p:cNvPr id="495" name="Google Shape;495;p56"/>
          <p:cNvSpPr txBox="1"/>
          <p:nvPr/>
        </p:nvSpPr>
        <p:spPr>
          <a:xfrm>
            <a:off x="5487375" y="1267150"/>
            <a:ext cx="3258000" cy="2481600"/>
          </a:xfrm>
          <a:prstGeom prst="rect">
            <a:avLst/>
          </a:prstGeom>
          <a:noFill/>
          <a:ln>
            <a:noFill/>
          </a:ln>
        </p:spPr>
        <p:txBody>
          <a:bodyPr spcFirstLastPara="1" wrap="square" lIns="91425" tIns="91425" rIns="91425" bIns="91425" anchor="t" anchorCtr="0">
            <a:noAutofit/>
          </a:bodyPr>
          <a:lstStyle/>
          <a:p>
            <a:pPr marL="457200" lvl="0" indent="-355600" algn="r" rtl="1">
              <a:spcBef>
                <a:spcPts val="0"/>
              </a:spcBef>
              <a:spcAft>
                <a:spcPts val="0"/>
              </a:spcAft>
              <a:buSzPts val="2000"/>
              <a:buFont typeface="Calibri"/>
              <a:buAutoNum type="arabicPeriod"/>
            </a:pPr>
            <a:r>
              <a:rPr lang="en" sz="2000">
                <a:latin typeface="Calibri"/>
                <a:ea typeface="Calibri"/>
                <a:cs typeface="Calibri"/>
                <a:sym typeface="Calibri"/>
              </a:rPr>
              <a:t>האם אתם מבינים את המפה? הסבירו</a:t>
            </a:r>
            <a:endParaRPr sz="2000">
              <a:latin typeface="Calibri"/>
              <a:ea typeface="Calibri"/>
              <a:cs typeface="Calibri"/>
              <a:sym typeface="Calibri"/>
            </a:endParaRPr>
          </a:p>
          <a:p>
            <a:pPr marL="457200" lvl="0" indent="-355600" algn="r" rtl="1">
              <a:spcBef>
                <a:spcPts val="0"/>
              </a:spcBef>
              <a:spcAft>
                <a:spcPts val="0"/>
              </a:spcAft>
              <a:buSzPts val="2000"/>
              <a:buFont typeface="Calibri"/>
              <a:buAutoNum type="arabicPeriod"/>
            </a:pPr>
            <a:r>
              <a:rPr lang="en" sz="2000">
                <a:latin typeface="Calibri"/>
                <a:ea typeface="Calibri"/>
                <a:cs typeface="Calibri"/>
                <a:sym typeface="Calibri"/>
              </a:rPr>
              <a:t>הרוח מגיע בעיקר מהים. איפה בארץ צפוי שיהיה "צל גשם"?</a:t>
            </a:r>
            <a:endParaRPr sz="2000">
              <a:latin typeface="Calibri"/>
              <a:ea typeface="Calibri"/>
              <a:cs typeface="Calibri"/>
              <a:sym typeface="Calibri"/>
            </a:endParaRPr>
          </a:p>
          <a:p>
            <a:pPr marL="457200" lvl="0" indent="-355600" algn="r" rtl="1">
              <a:spcBef>
                <a:spcPts val="0"/>
              </a:spcBef>
              <a:spcAft>
                <a:spcPts val="0"/>
              </a:spcAft>
              <a:buSzPts val="2000"/>
              <a:buFont typeface="Calibri"/>
              <a:buAutoNum type="arabicPeriod"/>
            </a:pPr>
            <a:r>
              <a:rPr lang="en" sz="2000">
                <a:latin typeface="Calibri"/>
                <a:ea typeface="Calibri"/>
                <a:cs typeface="Calibri"/>
                <a:sym typeface="Calibri"/>
              </a:rPr>
              <a:t>איפה בארץ צפוי שירדו הכי הרבה גשמים?</a:t>
            </a:r>
            <a:endParaRPr sz="2000">
              <a:latin typeface="Calibri"/>
              <a:ea typeface="Calibri"/>
              <a:cs typeface="Calibri"/>
              <a:sym typeface="Calibri"/>
            </a:endParaRPr>
          </a:p>
        </p:txBody>
      </p:sp>
      <p:sp>
        <p:nvSpPr>
          <p:cNvPr id="496" name="Google Shape;496;p5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3.3</a:t>
            </a:r>
            <a:endParaRPr sz="1200" b="1"/>
          </a:p>
        </p:txBody>
      </p:sp>
      <p:sp>
        <p:nvSpPr>
          <p:cNvPr id="497" name="Google Shape;497;p5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34</a:t>
            </a:fld>
            <a:endParaRPr/>
          </a:p>
        </p:txBody>
      </p:sp>
      <p:pic>
        <p:nvPicPr>
          <p:cNvPr id="498" name="Google Shape;498;p5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93300" y="1282525"/>
            <a:ext cx="1600502" cy="33311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pic>
        <p:nvPicPr>
          <p:cNvPr id="138" name="Google Shape;138;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76237" y="871774"/>
            <a:ext cx="2018524" cy="1768050"/>
          </a:xfrm>
          <a:prstGeom prst="rect">
            <a:avLst/>
          </a:prstGeom>
          <a:noFill/>
          <a:ln>
            <a:noFill/>
          </a:ln>
        </p:spPr>
      </p:pic>
      <p:pic>
        <p:nvPicPr>
          <p:cNvPr id="139" name="Google Shape;139;p26"/>
          <p:cNvPicPr preferRelativeResize="0"/>
          <p:nvPr/>
        </p:nvPicPr>
        <p:blipFill rotWithShape="1">
          <a:blip r:embed="rId4">
            <a:alphaModFix/>
          </a:blip>
          <a:srcRect/>
          <a:stretch/>
        </p:blipFill>
        <p:spPr>
          <a:xfrm>
            <a:off x="3524289" y="1189438"/>
            <a:ext cx="2095424" cy="1164520"/>
          </a:xfrm>
          <a:prstGeom prst="rect">
            <a:avLst/>
          </a:prstGeom>
          <a:noFill/>
          <a:ln>
            <a:noFill/>
          </a:ln>
        </p:spPr>
      </p:pic>
      <p:pic>
        <p:nvPicPr>
          <p:cNvPr id="140" name="Google Shape;140;p2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894252" y="2925932"/>
            <a:ext cx="1725459" cy="1652747"/>
          </a:xfrm>
          <a:prstGeom prst="rect">
            <a:avLst/>
          </a:prstGeom>
          <a:noFill/>
          <a:ln>
            <a:noFill/>
          </a:ln>
        </p:spPr>
      </p:pic>
      <p:pic>
        <p:nvPicPr>
          <p:cNvPr id="141" name="Google Shape;141;p2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64151" y="2810260"/>
            <a:ext cx="1817636" cy="1884090"/>
          </a:xfrm>
          <a:prstGeom prst="rect">
            <a:avLst/>
          </a:prstGeom>
          <a:noFill/>
          <a:ln>
            <a:noFill/>
          </a:ln>
        </p:spPr>
      </p:pic>
      <p:sp>
        <p:nvSpPr>
          <p:cNvPr id="142" name="Google Shape;142;p26"/>
          <p:cNvSpPr txBox="1">
            <a:spLocks noGrp="1"/>
          </p:cNvSpPr>
          <p:nvPr>
            <p:ph type="title" idx="4294967295"/>
          </p:nvPr>
        </p:nvSpPr>
        <p:spPr>
          <a:xfrm>
            <a:off x="4875" y="124725"/>
            <a:ext cx="84339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מה עם הפעולות האלה? </a:t>
            </a:r>
            <a:endParaRPr sz="3600"/>
          </a:p>
        </p:txBody>
      </p:sp>
      <p:sp>
        <p:nvSpPr>
          <p:cNvPr id="143" name="Google Shape;143;p26"/>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
        <p:nvSpPr>
          <p:cNvPr id="144" name="Google Shape;144;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4</a:t>
            </a:fld>
            <a:endParaRPr>
              <a:solidFill>
                <a:schemeClr val="lt1"/>
              </a:solidFill>
              <a:latin typeface="Calibri"/>
              <a:ea typeface="Calibri"/>
              <a:cs typeface="Calibri"/>
              <a:sym typeface="Calibri"/>
            </a:endParaRPr>
          </a:p>
        </p:txBody>
      </p:sp>
      <p:pic>
        <p:nvPicPr>
          <p:cNvPr id="145" name="Google Shape;145;p26"/>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096645" y="3048475"/>
            <a:ext cx="2296202" cy="1530201"/>
          </a:xfrm>
          <a:prstGeom prst="rect">
            <a:avLst/>
          </a:prstGeom>
          <a:noFill/>
          <a:ln w="28575" cap="flat" cmpd="sng">
            <a:solidFill>
              <a:schemeClr val="dk2"/>
            </a:solidFill>
            <a:prstDash val="solid"/>
            <a:round/>
            <a:headEnd type="none" w="sm" len="sm"/>
            <a:tailEnd type="none" w="sm" len="sm"/>
          </a:ln>
        </p:spPr>
      </p:pic>
      <p:pic>
        <p:nvPicPr>
          <p:cNvPr id="146" name="Google Shape;146;p26"/>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6475275" y="955751"/>
            <a:ext cx="1963501" cy="1308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p:nvPr/>
        </p:nvSpPr>
        <p:spPr>
          <a:xfrm>
            <a:off x="196925" y="697425"/>
            <a:ext cx="4205100" cy="18165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52" name="Google Shape;152;p27"/>
          <p:cNvSpPr/>
          <p:nvPr/>
        </p:nvSpPr>
        <p:spPr>
          <a:xfrm>
            <a:off x="4781100" y="697425"/>
            <a:ext cx="4205100" cy="18165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53" name="Google Shape;153;p27"/>
          <p:cNvSpPr/>
          <p:nvPr/>
        </p:nvSpPr>
        <p:spPr>
          <a:xfrm>
            <a:off x="211950" y="2652726"/>
            <a:ext cx="4205100" cy="22050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54" name="Google Shape;154;p27"/>
          <p:cNvSpPr/>
          <p:nvPr/>
        </p:nvSpPr>
        <p:spPr>
          <a:xfrm>
            <a:off x="4781100" y="2652726"/>
            <a:ext cx="4205100" cy="22050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55" name="Google Shape;155;p27"/>
          <p:cNvSpPr txBox="1"/>
          <p:nvPr/>
        </p:nvSpPr>
        <p:spPr>
          <a:xfrm>
            <a:off x="219455" y="2184235"/>
            <a:ext cx="4190100" cy="3990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rgbClr val="000000"/>
                </a:solidFill>
                <a:latin typeface="Calibri"/>
                <a:ea typeface="Calibri"/>
                <a:cs typeface="Calibri"/>
                <a:sym typeface="Calibri"/>
              </a:rPr>
              <a:t>ייצור זוג ג'ינס דורש כ-</a:t>
            </a:r>
            <a:r>
              <a:rPr lang="en" sz="1600" b="1">
                <a:latin typeface="Calibri"/>
                <a:ea typeface="Calibri"/>
                <a:cs typeface="Calibri"/>
                <a:sym typeface="Calibri"/>
              </a:rPr>
              <a:t>7,000</a:t>
            </a:r>
            <a:r>
              <a:rPr lang="en" sz="1600" b="1" i="0" u="none" strike="noStrike" cap="none">
                <a:solidFill>
                  <a:srgbClr val="000000"/>
                </a:solidFill>
                <a:latin typeface="Calibri"/>
                <a:ea typeface="Calibri"/>
                <a:cs typeface="Calibri"/>
                <a:sym typeface="Calibri"/>
              </a:rPr>
              <a:t> ליטר מים</a:t>
            </a:r>
            <a:endParaRPr sz="1600" b="1" i="0" u="none" strike="noStrike" cap="none">
              <a:solidFill>
                <a:srgbClr val="000000"/>
              </a:solidFill>
              <a:latin typeface="Calibri"/>
              <a:ea typeface="Calibri"/>
              <a:cs typeface="Calibri"/>
              <a:sym typeface="Calibri"/>
            </a:endParaRPr>
          </a:p>
        </p:txBody>
      </p:sp>
      <p:pic>
        <p:nvPicPr>
          <p:cNvPr id="156" name="Google Shape;156;p27"/>
          <p:cNvPicPr preferRelativeResize="0"/>
          <p:nvPr/>
        </p:nvPicPr>
        <p:blipFill rotWithShape="1">
          <a:blip r:embed="rId3">
            <a:alphaModFix/>
          </a:blip>
          <a:srcRect/>
          <a:stretch/>
        </p:blipFill>
        <p:spPr>
          <a:xfrm>
            <a:off x="5282432" y="791475"/>
            <a:ext cx="2983798" cy="1262713"/>
          </a:xfrm>
          <a:prstGeom prst="rect">
            <a:avLst/>
          </a:prstGeom>
          <a:noFill/>
          <a:ln>
            <a:noFill/>
          </a:ln>
        </p:spPr>
      </p:pic>
      <p:sp>
        <p:nvSpPr>
          <p:cNvPr id="157" name="Google Shape;157;p27"/>
          <p:cNvSpPr txBox="1"/>
          <p:nvPr/>
        </p:nvSpPr>
        <p:spPr>
          <a:xfrm>
            <a:off x="4834227" y="2184235"/>
            <a:ext cx="4190100" cy="3990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rgbClr val="000000"/>
                </a:solidFill>
                <a:latin typeface="Calibri"/>
                <a:ea typeface="Calibri"/>
                <a:cs typeface="Calibri"/>
                <a:sym typeface="Calibri"/>
              </a:rPr>
              <a:t>ייצור מכונית ממוצעת דורש כ-14</a:t>
            </a:r>
            <a:r>
              <a:rPr lang="en" sz="1600" b="1">
                <a:latin typeface="Calibri"/>
                <a:ea typeface="Calibri"/>
                <a:cs typeface="Calibri"/>
                <a:sym typeface="Calibri"/>
              </a:rPr>
              <a:t>8</a:t>
            </a:r>
            <a:r>
              <a:rPr lang="en" sz="1600" b="1" i="0" u="none" strike="noStrike" cap="none">
                <a:solidFill>
                  <a:srgbClr val="000000"/>
                </a:solidFill>
                <a:latin typeface="Calibri"/>
                <a:ea typeface="Calibri"/>
                <a:cs typeface="Calibri"/>
                <a:sym typeface="Calibri"/>
              </a:rPr>
              <a:t>,</a:t>
            </a:r>
            <a:r>
              <a:rPr lang="en" sz="1600" b="1">
                <a:latin typeface="Calibri"/>
                <a:ea typeface="Calibri"/>
                <a:cs typeface="Calibri"/>
                <a:sym typeface="Calibri"/>
              </a:rPr>
              <a:t>00</a:t>
            </a:r>
            <a:r>
              <a:rPr lang="en" sz="1600" b="1" i="0" u="none" strike="noStrike" cap="none">
                <a:solidFill>
                  <a:srgbClr val="000000"/>
                </a:solidFill>
                <a:latin typeface="Calibri"/>
                <a:ea typeface="Calibri"/>
                <a:cs typeface="Calibri"/>
                <a:sym typeface="Calibri"/>
              </a:rPr>
              <a:t>0 ליטר מים </a:t>
            </a:r>
            <a:endParaRPr sz="1600" b="1" i="0" u="none" strike="noStrike" cap="none">
              <a:solidFill>
                <a:srgbClr val="000000"/>
              </a:solidFill>
              <a:latin typeface="Calibri"/>
              <a:ea typeface="Calibri"/>
              <a:cs typeface="Calibri"/>
              <a:sym typeface="Calibri"/>
            </a:endParaRPr>
          </a:p>
        </p:txBody>
      </p:sp>
      <p:sp>
        <p:nvSpPr>
          <p:cNvPr id="158" name="Google Shape;158;p27"/>
          <p:cNvSpPr txBox="1"/>
          <p:nvPr/>
        </p:nvSpPr>
        <p:spPr>
          <a:xfrm>
            <a:off x="204430" y="4390222"/>
            <a:ext cx="4190100" cy="3990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rgbClr val="000000"/>
                </a:solidFill>
                <a:latin typeface="Calibri"/>
                <a:ea typeface="Calibri"/>
                <a:cs typeface="Calibri"/>
                <a:sym typeface="Calibri"/>
              </a:rPr>
              <a:t>ייצור ליטר אחד של </a:t>
            </a:r>
            <a:r>
              <a:rPr lang="en" sz="1600" b="1">
                <a:latin typeface="Calibri"/>
                <a:ea typeface="Calibri"/>
                <a:cs typeface="Calibri"/>
                <a:sym typeface="Calibri"/>
              </a:rPr>
              <a:t>מים מינרליים דורש כ-3</a:t>
            </a:r>
            <a:r>
              <a:rPr lang="en" sz="1600" b="1" i="0" u="none" strike="noStrike" cap="none">
                <a:solidFill>
                  <a:srgbClr val="000000"/>
                </a:solidFill>
                <a:latin typeface="Calibri"/>
                <a:ea typeface="Calibri"/>
                <a:cs typeface="Calibri"/>
                <a:sym typeface="Calibri"/>
              </a:rPr>
              <a:t> ליטר מים</a:t>
            </a:r>
            <a:endParaRPr sz="1600" b="1" i="0" u="none" strike="noStrike" cap="none">
              <a:solidFill>
                <a:srgbClr val="000000"/>
              </a:solidFill>
              <a:latin typeface="Calibri"/>
              <a:ea typeface="Calibri"/>
              <a:cs typeface="Calibri"/>
              <a:sym typeface="Calibri"/>
            </a:endParaRPr>
          </a:p>
        </p:txBody>
      </p:sp>
      <p:pic>
        <p:nvPicPr>
          <p:cNvPr id="159" name="Google Shape;159;p2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94528" y="2863600"/>
            <a:ext cx="2378223" cy="1262726"/>
          </a:xfrm>
          <a:prstGeom prst="rect">
            <a:avLst/>
          </a:prstGeom>
          <a:noFill/>
          <a:ln>
            <a:noFill/>
          </a:ln>
        </p:spPr>
      </p:pic>
      <p:sp>
        <p:nvSpPr>
          <p:cNvPr id="160" name="Google Shape;160;p27"/>
          <p:cNvSpPr txBox="1"/>
          <p:nvPr/>
        </p:nvSpPr>
        <p:spPr>
          <a:xfrm>
            <a:off x="4788581" y="4212422"/>
            <a:ext cx="4190100" cy="6453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chemeClr val="dk1"/>
                </a:solidFill>
                <a:latin typeface="Calibri"/>
                <a:ea typeface="Calibri"/>
                <a:cs typeface="Calibri"/>
                <a:sym typeface="Calibri"/>
              </a:rPr>
              <a:t>ייצור כוס קפה ממוצעת דורש </a:t>
            </a:r>
            <a:r>
              <a:rPr lang="en" sz="1600" b="1" i="0" u="none" strike="noStrike" cap="none">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כ-</a:t>
            </a:r>
            <a:r>
              <a:rPr lang="en" sz="1600" b="1">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14</a:t>
            </a:r>
            <a:r>
              <a:rPr lang="en" sz="1600" b="1" i="0" u="none" strike="noStrike" cap="none">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0 ליטר מים</a:t>
            </a:r>
            <a:r>
              <a:rPr lang="en" sz="1600" b="1" i="0" u="none" strike="noStrike" cap="none">
                <a:solidFill>
                  <a:schemeClr val="dk1"/>
                </a:solidFill>
                <a:latin typeface="Calibri"/>
                <a:ea typeface="Calibri"/>
                <a:cs typeface="Calibri"/>
                <a:sym typeface="Calibri"/>
              </a:rPr>
              <a:t>. </a:t>
            </a:r>
            <a:br>
              <a:rPr lang="en" sz="1600" b="1" i="0" u="none" strike="noStrike" cap="none">
                <a:solidFill>
                  <a:schemeClr val="dk1"/>
                </a:solidFill>
                <a:latin typeface="Calibri"/>
                <a:ea typeface="Calibri"/>
                <a:cs typeface="Calibri"/>
                <a:sym typeface="Calibri"/>
              </a:rPr>
            </a:br>
            <a:r>
              <a:rPr lang="en" sz="1600" b="1" i="0" u="none" strike="noStrike" cap="none">
                <a:solidFill>
                  <a:schemeClr val="dk1"/>
                </a:solidFill>
                <a:latin typeface="Calibri"/>
                <a:ea typeface="Calibri"/>
                <a:cs typeface="Calibri"/>
                <a:sym typeface="Calibri"/>
              </a:rPr>
              <a:t>החישוב הזה אינו כולל כוסות ומכסים חד-פעמיים</a:t>
            </a:r>
            <a:endParaRPr sz="1600" b="1" i="0" u="none" strike="noStrike" cap="none">
              <a:solidFill>
                <a:schemeClr val="dk1"/>
              </a:solidFill>
              <a:latin typeface="Calibri"/>
              <a:ea typeface="Calibri"/>
              <a:cs typeface="Calibri"/>
              <a:sym typeface="Calibri"/>
            </a:endParaRPr>
          </a:p>
        </p:txBody>
      </p:sp>
      <p:sp>
        <p:nvSpPr>
          <p:cNvPr id="161" name="Google Shape;161;p27"/>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pic>
        <p:nvPicPr>
          <p:cNvPr id="162" name="Google Shape;162;p2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269976" y="791475"/>
            <a:ext cx="2089050" cy="1393375"/>
          </a:xfrm>
          <a:prstGeom prst="rect">
            <a:avLst/>
          </a:prstGeom>
          <a:noFill/>
          <a:ln>
            <a:noFill/>
          </a:ln>
        </p:spPr>
      </p:pic>
      <p:pic>
        <p:nvPicPr>
          <p:cNvPr id="163" name="Google Shape;163;p2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151370" y="2863600"/>
            <a:ext cx="2296202" cy="1530201"/>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p:nvPr/>
        </p:nvSpPr>
        <p:spPr>
          <a:xfrm>
            <a:off x="211950" y="1777075"/>
            <a:ext cx="4205100" cy="18165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69" name="Google Shape;169;p28"/>
          <p:cNvSpPr/>
          <p:nvPr/>
        </p:nvSpPr>
        <p:spPr>
          <a:xfrm>
            <a:off x="4781100" y="1777075"/>
            <a:ext cx="4205100" cy="1816500"/>
          </a:xfrm>
          <a:prstGeom prst="rect">
            <a:avLst/>
          </a:prstGeom>
          <a:noFill/>
          <a:ln w="28575" cap="flat" cmpd="sng">
            <a:solidFill>
              <a:schemeClr val="dk2"/>
            </a:solidFill>
            <a:prstDash val="solid"/>
            <a:round/>
            <a:headEnd type="none" w="sm" len="sm"/>
            <a:tailEnd type="none" w="sm" len="sm"/>
          </a:ln>
        </p:spPr>
        <p:txBody>
          <a:bodyPr spcFirstLastPara="1" wrap="square" lIns="93500" tIns="93500" rIns="93500" bIns="93500" anchor="ctr" anchorCtr="0">
            <a:noAutofit/>
          </a:bodyPr>
          <a:lstStyle/>
          <a:p>
            <a:pPr marL="0" marR="0" lvl="0" indent="0" algn="r" rtl="1">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70" name="Google Shape;170;p28"/>
          <p:cNvSpPr txBox="1"/>
          <p:nvPr/>
        </p:nvSpPr>
        <p:spPr>
          <a:xfrm>
            <a:off x="219455" y="3194585"/>
            <a:ext cx="4190100" cy="3990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rgbClr val="000000"/>
                </a:solidFill>
                <a:latin typeface="Calibri"/>
                <a:ea typeface="Calibri"/>
                <a:cs typeface="Calibri"/>
                <a:sym typeface="Calibri"/>
              </a:rPr>
              <a:t>ייצור 1 </a:t>
            </a:r>
            <a:r>
              <a:rPr lang="en" sz="1600" b="1">
                <a:latin typeface="Calibri"/>
                <a:ea typeface="Calibri"/>
                <a:cs typeface="Calibri"/>
                <a:sym typeface="Calibri"/>
              </a:rPr>
              <a:t>ק"ג של בשר בקר דורש כ15,000 ליטר מים </a:t>
            </a:r>
            <a:endParaRPr sz="1600" b="1" i="0" u="none" strike="noStrike" cap="none">
              <a:solidFill>
                <a:srgbClr val="000000"/>
              </a:solidFill>
              <a:latin typeface="Calibri"/>
              <a:ea typeface="Calibri"/>
              <a:cs typeface="Calibri"/>
              <a:sym typeface="Calibri"/>
            </a:endParaRPr>
          </a:p>
        </p:txBody>
      </p:sp>
      <p:sp>
        <p:nvSpPr>
          <p:cNvPr id="171" name="Google Shape;171;p28"/>
          <p:cNvSpPr txBox="1"/>
          <p:nvPr/>
        </p:nvSpPr>
        <p:spPr>
          <a:xfrm>
            <a:off x="4788602" y="3194585"/>
            <a:ext cx="4190100" cy="399000"/>
          </a:xfrm>
          <a:prstGeom prst="rect">
            <a:avLst/>
          </a:prstGeom>
          <a:noFill/>
          <a:ln>
            <a:noFill/>
          </a:ln>
        </p:spPr>
        <p:txBody>
          <a:bodyPr spcFirstLastPara="1" wrap="square" lIns="75575" tIns="75575" rIns="75575" bIns="75575" anchor="t" anchorCtr="0">
            <a:spAutoFit/>
          </a:bodyPr>
          <a:lstStyle/>
          <a:p>
            <a:pPr marL="0" marR="0" lvl="0" indent="0" algn="ctr" rtl="1">
              <a:lnSpc>
                <a:spcPct val="100000"/>
              </a:lnSpc>
              <a:spcBef>
                <a:spcPts val="0"/>
              </a:spcBef>
              <a:spcAft>
                <a:spcPts val="0"/>
              </a:spcAft>
              <a:buClr>
                <a:srgbClr val="000000"/>
              </a:buClr>
              <a:buSzPts val="1200"/>
              <a:buFont typeface="Arial"/>
              <a:buNone/>
            </a:pPr>
            <a:r>
              <a:rPr lang="en" sz="1600" b="1" i="0" u="none" strike="noStrike" cap="none">
                <a:solidFill>
                  <a:srgbClr val="000000"/>
                </a:solidFill>
                <a:latin typeface="Calibri"/>
                <a:ea typeface="Calibri"/>
                <a:cs typeface="Calibri"/>
                <a:sym typeface="Calibri"/>
              </a:rPr>
              <a:t>ייצור 1 ק"ג של שקדים דורש כ-</a:t>
            </a:r>
            <a:r>
              <a:rPr lang="en" sz="1600" b="1">
                <a:latin typeface="Calibri"/>
                <a:ea typeface="Calibri"/>
                <a:cs typeface="Calibri"/>
                <a:sym typeface="Calibri"/>
              </a:rPr>
              <a:t>3,000</a:t>
            </a:r>
            <a:r>
              <a:rPr lang="en" sz="1600" b="1" i="0" u="none" strike="noStrike" cap="none">
                <a:solidFill>
                  <a:srgbClr val="000000"/>
                </a:solidFill>
                <a:latin typeface="Calibri"/>
                <a:ea typeface="Calibri"/>
                <a:cs typeface="Calibri"/>
                <a:sym typeface="Calibri"/>
              </a:rPr>
              <a:t> ליטר מים </a:t>
            </a:r>
            <a:endParaRPr sz="1600" b="1" i="0" u="none" strike="noStrike" cap="none">
              <a:solidFill>
                <a:srgbClr val="000000"/>
              </a:solidFill>
              <a:latin typeface="Calibri"/>
              <a:ea typeface="Calibri"/>
              <a:cs typeface="Calibri"/>
              <a:sym typeface="Calibri"/>
            </a:endParaRPr>
          </a:p>
        </p:txBody>
      </p:sp>
      <p:sp>
        <p:nvSpPr>
          <p:cNvPr id="172" name="Google Shape;172;p28"/>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pic>
        <p:nvPicPr>
          <p:cNvPr id="173" name="Google Shape;173;p2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272075" y="1849476"/>
            <a:ext cx="1963501" cy="1308500"/>
          </a:xfrm>
          <a:prstGeom prst="rect">
            <a:avLst/>
          </a:prstGeom>
          <a:noFill/>
          <a:ln>
            <a:noFill/>
          </a:ln>
        </p:spPr>
      </p:pic>
      <p:pic>
        <p:nvPicPr>
          <p:cNvPr id="174" name="Google Shape;174;p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792087" y="1917500"/>
            <a:ext cx="2183126" cy="1308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8"/>
        <p:cNvGrpSpPr/>
        <p:nvPr/>
      </p:nvGrpSpPr>
      <p:grpSpPr>
        <a:xfrm>
          <a:off x="0" y="0"/>
          <a:ext cx="0" cy="0"/>
          <a:chOff x="0" y="0"/>
          <a:chExt cx="0" cy="0"/>
        </a:xfrm>
      </p:grpSpPr>
      <p:pic>
        <p:nvPicPr>
          <p:cNvPr id="179" name="Google Shape;179;p29"/>
          <p:cNvPicPr preferRelativeResize="0"/>
          <p:nvPr/>
        </p:nvPicPr>
        <p:blipFill rotWithShape="1">
          <a:blip r:embed="rId3" cstate="screen">
            <a:alphaModFix/>
            <a:extLst>
              <a:ext uri="{28A0092B-C50C-407E-A947-70E740481C1C}">
                <a14:useLocalDpi xmlns:a14="http://schemas.microsoft.com/office/drawing/2010/main"/>
              </a:ext>
            </a:extLst>
          </a:blip>
          <a:srcRect l="25430" t="7711" r="26488" b="6029"/>
          <a:stretch/>
        </p:blipFill>
        <p:spPr>
          <a:xfrm>
            <a:off x="2972371" y="1191082"/>
            <a:ext cx="2871749" cy="2761331"/>
          </a:xfrm>
          <a:prstGeom prst="rect">
            <a:avLst/>
          </a:prstGeom>
          <a:noFill/>
          <a:ln>
            <a:noFill/>
          </a:ln>
        </p:spPr>
      </p:pic>
      <p:pic>
        <p:nvPicPr>
          <p:cNvPr id="180" name="Google Shape;180;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32918" y="3048174"/>
            <a:ext cx="1088425" cy="953376"/>
          </a:xfrm>
          <a:prstGeom prst="rect">
            <a:avLst/>
          </a:prstGeom>
          <a:noFill/>
          <a:ln>
            <a:noFill/>
          </a:ln>
        </p:spPr>
      </p:pic>
      <p:pic>
        <p:nvPicPr>
          <p:cNvPr id="181" name="Google Shape;181;p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50644" y="2285398"/>
            <a:ext cx="1030493" cy="572700"/>
          </a:xfrm>
          <a:prstGeom prst="rect">
            <a:avLst/>
          </a:prstGeom>
          <a:noFill/>
          <a:ln>
            <a:noFill/>
          </a:ln>
        </p:spPr>
      </p:pic>
      <p:pic>
        <p:nvPicPr>
          <p:cNvPr id="182" name="Google Shape;182;p2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855172" y="2444635"/>
            <a:ext cx="1208025" cy="1266801"/>
          </a:xfrm>
          <a:prstGeom prst="rect">
            <a:avLst/>
          </a:prstGeom>
          <a:noFill/>
          <a:ln>
            <a:noFill/>
          </a:ln>
        </p:spPr>
      </p:pic>
      <p:sp>
        <p:nvSpPr>
          <p:cNvPr id="183" name="Google Shape;183;p29"/>
          <p:cNvSpPr txBox="1">
            <a:spLocks noGrp="1"/>
          </p:cNvSpPr>
          <p:nvPr>
            <p:ph type="title" idx="4294967295"/>
          </p:nvPr>
        </p:nvSpPr>
        <p:spPr>
          <a:xfrm>
            <a:off x="4875" y="124725"/>
            <a:ext cx="84339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חלוקת שימושי המים לפי סקטורים </a:t>
            </a:r>
            <a:endParaRPr sz="3600"/>
          </a:p>
        </p:txBody>
      </p:sp>
      <p:sp>
        <p:nvSpPr>
          <p:cNvPr id="184" name="Google Shape;184;p29"/>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
        <p:nvSpPr>
          <p:cNvPr id="185" name="Google Shape;185;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7</a:t>
            </a:fld>
            <a:endParaRPr>
              <a:solidFill>
                <a:schemeClr val="lt1"/>
              </a:solidFill>
              <a:latin typeface="Calibri"/>
              <a:ea typeface="Calibri"/>
              <a:cs typeface="Calibri"/>
              <a:sym typeface="Calibri"/>
            </a:endParaRPr>
          </a:p>
        </p:txBody>
      </p:sp>
      <p:pic>
        <p:nvPicPr>
          <p:cNvPr id="186" name="Google Shape;186;p29">
            <a:hlinkClick r:id="rId7"/>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5998048" y="1126662"/>
            <a:ext cx="1593699" cy="1062049"/>
          </a:xfrm>
          <a:prstGeom prst="rect">
            <a:avLst/>
          </a:prstGeom>
          <a:noFill/>
          <a:ln>
            <a:noFill/>
          </a:ln>
        </p:spPr>
      </p:pic>
      <p:pic>
        <p:nvPicPr>
          <p:cNvPr id="187" name="Google Shape;187;p29">
            <a:hlinkClick r:id="rId9"/>
          </p:cNvPr>
          <p:cNvPicPr preferRelativeResize="0"/>
          <p:nvPr/>
        </p:nvPicPr>
        <p:blipFill>
          <a:blip r:embed="rId10" cstate="screen">
            <a:alphaModFix/>
            <a:extLst>
              <a:ext uri="{28A0092B-C50C-407E-A947-70E740481C1C}">
                <a14:useLocalDpi xmlns:a14="http://schemas.microsoft.com/office/drawing/2010/main"/>
              </a:ext>
            </a:extLst>
          </a:blip>
          <a:stretch>
            <a:fillRect/>
          </a:stretch>
        </p:blipFill>
        <p:spPr>
          <a:xfrm>
            <a:off x="7353499" y="2341063"/>
            <a:ext cx="967151" cy="1719402"/>
          </a:xfrm>
          <a:prstGeom prst="rect">
            <a:avLst/>
          </a:prstGeom>
          <a:noFill/>
          <a:ln>
            <a:noFill/>
          </a:ln>
        </p:spPr>
      </p:pic>
      <p:pic>
        <p:nvPicPr>
          <p:cNvPr id="188" name="Google Shape;188;p29"/>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326763" y="852125"/>
            <a:ext cx="1208026" cy="699751"/>
          </a:xfrm>
          <a:prstGeom prst="rect">
            <a:avLst/>
          </a:prstGeom>
          <a:noFill/>
          <a:ln>
            <a:noFill/>
          </a:ln>
        </p:spPr>
      </p:pic>
      <p:cxnSp>
        <p:nvCxnSpPr>
          <p:cNvPr id="189" name="Google Shape;189;p29"/>
          <p:cNvCxnSpPr>
            <a:stCxn id="188" idx="3"/>
          </p:cNvCxnSpPr>
          <p:nvPr/>
        </p:nvCxnSpPr>
        <p:spPr>
          <a:xfrm>
            <a:off x="2534788" y="1202000"/>
            <a:ext cx="1227900" cy="170700"/>
          </a:xfrm>
          <a:prstGeom prst="straightConnector1">
            <a:avLst/>
          </a:prstGeom>
          <a:noFill/>
          <a:ln w="9525" cap="flat" cmpd="sng">
            <a:solidFill>
              <a:schemeClr val="dk2"/>
            </a:solidFill>
            <a:prstDash val="solid"/>
            <a:round/>
            <a:headEnd type="none" w="med" len="med"/>
            <a:tailEnd type="triangle" w="med" len="med"/>
          </a:ln>
        </p:spPr>
      </p:cxnSp>
      <p:cxnSp>
        <p:nvCxnSpPr>
          <p:cNvPr id="190" name="Google Shape;190;p29"/>
          <p:cNvCxnSpPr>
            <a:endCxn id="179" idx="1"/>
          </p:cNvCxnSpPr>
          <p:nvPr/>
        </p:nvCxnSpPr>
        <p:spPr>
          <a:xfrm rot="10800000" flipH="1">
            <a:off x="2380171" y="2571747"/>
            <a:ext cx="592200" cy="358500"/>
          </a:xfrm>
          <a:prstGeom prst="straightConnector1">
            <a:avLst/>
          </a:prstGeom>
          <a:noFill/>
          <a:ln w="9525" cap="flat" cmpd="sng">
            <a:solidFill>
              <a:schemeClr val="dk2"/>
            </a:solidFill>
            <a:prstDash val="solid"/>
            <a:round/>
            <a:headEnd type="none" w="med" len="med"/>
            <a:tailEnd type="triangle" w="med" len="med"/>
          </a:ln>
        </p:spPr>
      </p:cxnSp>
      <p:cxnSp>
        <p:nvCxnSpPr>
          <p:cNvPr id="191" name="Google Shape;191;p29"/>
          <p:cNvCxnSpPr>
            <a:stCxn id="182" idx="0"/>
            <a:endCxn id="192" idx="3"/>
          </p:cNvCxnSpPr>
          <p:nvPr/>
        </p:nvCxnSpPr>
        <p:spPr>
          <a:xfrm flipH="1">
            <a:off x="5490785" y="2444635"/>
            <a:ext cx="968400" cy="4857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p30"/>
          <p:cNvSpPr txBox="1">
            <a:spLocks noGrp="1"/>
          </p:cNvSpPr>
          <p:nvPr>
            <p:ph type="title" idx="4294967295"/>
          </p:nvPr>
        </p:nvSpPr>
        <p:spPr>
          <a:xfrm>
            <a:off x="4875" y="124725"/>
            <a:ext cx="84339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en" sz="3600"/>
              <a:t>חלוקת שימושי המים לפי סקטורים </a:t>
            </a:r>
            <a:endParaRPr sz="3600"/>
          </a:p>
        </p:txBody>
      </p:sp>
      <p:sp>
        <p:nvSpPr>
          <p:cNvPr id="198" name="Google Shape;198;p30"/>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
        <p:nvSpPr>
          <p:cNvPr id="199" name="Google Shape;199;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8</a:t>
            </a:fld>
            <a:endParaRPr>
              <a:solidFill>
                <a:schemeClr val="lt1"/>
              </a:solidFill>
              <a:latin typeface="Calibri"/>
              <a:ea typeface="Calibri"/>
              <a:cs typeface="Calibri"/>
              <a:sym typeface="Calibri"/>
            </a:endParaRPr>
          </a:p>
        </p:txBody>
      </p:sp>
      <p:sp>
        <p:nvSpPr>
          <p:cNvPr id="200" name="Google Shape;200;p30"/>
          <p:cNvSpPr txBox="1"/>
          <p:nvPr/>
        </p:nvSpPr>
        <p:spPr>
          <a:xfrm>
            <a:off x="5830975" y="1475350"/>
            <a:ext cx="3000000" cy="203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dirty="0">
                <a:solidFill>
                  <a:schemeClr val="dk1"/>
                </a:solidFill>
                <a:latin typeface="Calibri"/>
                <a:ea typeface="Calibri"/>
                <a:cs typeface="Calibri"/>
                <a:sym typeface="Calibri"/>
              </a:rPr>
              <a:t>חקלאות:</a:t>
            </a:r>
            <a:endParaRPr sz="2400" b="1"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גידול מזון לבני אדם</a:t>
            </a:r>
            <a:endParaRPr sz="2400"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גידול מזון לבע"ח </a:t>
            </a:r>
            <a:endParaRPr sz="2400" dirty="0">
              <a:solidFill>
                <a:schemeClr val="dk1"/>
              </a:solidFill>
              <a:latin typeface="Calibri"/>
              <a:ea typeface="Calibri"/>
              <a:cs typeface="Calibri"/>
              <a:sym typeface="Calibri"/>
            </a:endParaRPr>
          </a:p>
          <a:p>
            <a:pPr marL="0" lvl="0" indent="0" algn="r" rtl="1">
              <a:spcBef>
                <a:spcPts val="0"/>
              </a:spcBef>
              <a:spcAft>
                <a:spcPts val="0"/>
              </a:spcAft>
              <a:buNone/>
            </a:pPr>
            <a:r>
              <a:rPr lang="en" sz="2400" dirty="0">
                <a:solidFill>
                  <a:schemeClr val="dk1"/>
                </a:solidFill>
                <a:latin typeface="Calibri"/>
                <a:ea typeface="Calibri"/>
                <a:cs typeface="Calibri"/>
                <a:sym typeface="Calibri"/>
              </a:rPr>
              <a:t>מים לגידול חיות משק </a:t>
            </a:r>
            <a:r>
              <a:rPr lang="he-IL" sz="2400" dirty="0">
                <a:solidFill>
                  <a:schemeClr val="dk1"/>
                </a:solidFill>
                <a:latin typeface="Calibri"/>
                <a:ea typeface="Calibri"/>
                <a:cs typeface="Calibri"/>
                <a:sym typeface="Calibri"/>
              </a:rPr>
              <a:t>(</a:t>
            </a:r>
            <a:r>
              <a:rPr lang="en" sz="2400" dirty="0">
                <a:solidFill>
                  <a:schemeClr val="dk1"/>
                </a:solidFill>
                <a:latin typeface="Calibri"/>
                <a:ea typeface="Calibri"/>
                <a:cs typeface="Calibri"/>
                <a:sym typeface="Calibri"/>
              </a:rPr>
              <a:t>בקר, צאן וכד</a:t>
            </a:r>
            <a:r>
              <a:rPr lang="he-IL" sz="2400"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p:txBody>
      </p:sp>
      <p:sp>
        <p:nvSpPr>
          <p:cNvPr id="201" name="Google Shape;201;p30"/>
          <p:cNvSpPr txBox="1"/>
          <p:nvPr/>
        </p:nvSpPr>
        <p:spPr>
          <a:xfrm>
            <a:off x="-70450" y="2765275"/>
            <a:ext cx="3198900" cy="2031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תעשייה:</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תחנות כוח וייצור אנרגיה</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הפקת קיטור, שטיפת ציוד ומכונות לייצור מוצרים, קירור מכונות ומוצרים</a:t>
            </a:r>
            <a:endParaRPr sz="2400">
              <a:solidFill>
                <a:schemeClr val="dk1"/>
              </a:solidFill>
              <a:latin typeface="Calibri"/>
              <a:ea typeface="Calibri"/>
              <a:cs typeface="Calibri"/>
              <a:sym typeface="Calibri"/>
            </a:endParaRPr>
          </a:p>
        </p:txBody>
      </p:sp>
      <p:sp>
        <p:nvSpPr>
          <p:cNvPr id="202" name="Google Shape;202;p30"/>
          <p:cNvSpPr txBox="1"/>
          <p:nvPr/>
        </p:nvSpPr>
        <p:spPr>
          <a:xfrm>
            <a:off x="136125" y="762350"/>
            <a:ext cx="3000000" cy="16623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400" b="1">
                <a:solidFill>
                  <a:schemeClr val="dk1"/>
                </a:solidFill>
                <a:latin typeface="Calibri"/>
                <a:ea typeface="Calibri"/>
                <a:cs typeface="Calibri"/>
                <a:sym typeface="Calibri"/>
              </a:rPr>
              <a:t>צריכה ביתית/עירונית:</a:t>
            </a:r>
            <a:endParaRPr sz="2400" b="1">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שימוש אישי וביתי</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שירותים לציבור</a:t>
            </a:r>
            <a:endParaRPr sz="2400">
              <a:solidFill>
                <a:schemeClr val="dk1"/>
              </a:solidFill>
              <a:latin typeface="Calibri"/>
              <a:ea typeface="Calibri"/>
              <a:cs typeface="Calibri"/>
              <a:sym typeface="Calibri"/>
            </a:endParaRPr>
          </a:p>
          <a:p>
            <a:pPr marL="0" lvl="0" indent="0" algn="r" rtl="1">
              <a:spcBef>
                <a:spcPts val="0"/>
              </a:spcBef>
              <a:spcAft>
                <a:spcPts val="0"/>
              </a:spcAft>
              <a:buNone/>
            </a:pPr>
            <a:r>
              <a:rPr lang="en" sz="2400">
                <a:solidFill>
                  <a:schemeClr val="dk1"/>
                </a:solidFill>
                <a:latin typeface="Calibri"/>
                <a:ea typeface="Calibri"/>
                <a:cs typeface="Calibri"/>
                <a:sym typeface="Calibri"/>
              </a:rPr>
              <a:t>גינון ביתי</a:t>
            </a:r>
            <a:endParaRPr sz="2400">
              <a:latin typeface="Calibri"/>
              <a:ea typeface="Calibri"/>
              <a:cs typeface="Calibri"/>
              <a:sym typeface="Calibri"/>
            </a:endParaRPr>
          </a:p>
        </p:txBody>
      </p:sp>
      <p:pic>
        <p:nvPicPr>
          <p:cNvPr id="203" name="Google Shape;203;p30"/>
          <p:cNvPicPr preferRelativeResize="0"/>
          <p:nvPr/>
        </p:nvPicPr>
        <p:blipFill rotWithShape="1">
          <a:blip r:embed="rId3" cstate="screen">
            <a:alphaModFix/>
            <a:extLst>
              <a:ext uri="{28A0092B-C50C-407E-A947-70E740481C1C}">
                <a14:useLocalDpi xmlns:a14="http://schemas.microsoft.com/office/drawing/2010/main"/>
              </a:ext>
            </a:extLst>
          </a:blip>
          <a:srcRect l="25430" t="7711" r="26488" b="6029"/>
          <a:stretch/>
        </p:blipFill>
        <p:spPr>
          <a:xfrm>
            <a:off x="3136121" y="1374282"/>
            <a:ext cx="2871749" cy="27613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520" dirty="0"/>
              <a:t>חזרה למדי המים האישיים </a:t>
            </a:r>
            <a:r>
              <a:rPr lang="he-IL" sz="3520" dirty="0"/>
              <a:t>(</a:t>
            </a:r>
            <a:r>
              <a:rPr lang="en" sz="3520" dirty="0"/>
              <a:t>המשך פעילות מפרק 1</a:t>
            </a:r>
            <a:r>
              <a:rPr lang="he-IL" sz="3520" dirty="0"/>
              <a:t>)</a:t>
            </a:r>
            <a:endParaRPr sz="3520" dirty="0"/>
          </a:p>
        </p:txBody>
      </p:sp>
      <p:sp>
        <p:nvSpPr>
          <p:cNvPr id="209" name="Google Shape;209;p31"/>
          <p:cNvSpPr txBox="1">
            <a:spLocks noGrp="1"/>
          </p:cNvSpPr>
          <p:nvPr>
            <p:ph type="body" idx="1"/>
          </p:nvPr>
        </p:nvSpPr>
        <p:spPr>
          <a:xfrm>
            <a:off x="311700" y="782100"/>
            <a:ext cx="8520600" cy="1284000"/>
          </a:xfrm>
          <a:prstGeom prst="rect">
            <a:avLst/>
          </a:prstGeom>
          <a:effectLst/>
        </p:spPr>
        <p:txBody>
          <a:bodyPr spcFirstLastPara="1" wrap="square" lIns="91425" tIns="91425" rIns="91425" bIns="91425" anchor="t" anchorCtr="0">
            <a:normAutofit/>
          </a:bodyPr>
          <a:lstStyle/>
          <a:p>
            <a:pPr marL="0" lvl="0" indent="0" algn="r" rtl="1">
              <a:lnSpc>
                <a:spcPct val="100000"/>
              </a:lnSpc>
              <a:spcBef>
                <a:spcPts val="0"/>
              </a:spcBef>
              <a:spcAft>
                <a:spcPts val="0"/>
              </a:spcAft>
              <a:buClr>
                <a:schemeClr val="dk1"/>
              </a:buClr>
              <a:buSzPts val="1100"/>
              <a:buFont typeface="Arial"/>
              <a:buNone/>
            </a:pPr>
            <a:r>
              <a:rPr lang="en" sz="2800" dirty="0">
                <a:solidFill>
                  <a:schemeClr val="dk1"/>
                </a:solidFill>
              </a:rPr>
              <a:t>שיעורי בית: חיזרו למדי המים המשפחתיים וצלמו אותם שוב. הוסיפו את התמונה החדשה לשקופית שלכם. </a:t>
            </a:r>
            <a:endParaRPr dirty="0">
              <a:solidFill>
                <a:schemeClr val="dk1"/>
              </a:solidFill>
            </a:endParaRPr>
          </a:p>
        </p:txBody>
      </p:sp>
      <p:sp>
        <p:nvSpPr>
          <p:cNvPr id="210" name="Google Shape;210;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211" name="Google Shape;211;p31">
            <a:hlinkClick r:id="rId3"/>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rot="-5400000">
            <a:off x="867860" y="1673236"/>
            <a:ext cx="2357151" cy="3142876"/>
          </a:xfrm>
          <a:prstGeom prst="rect">
            <a:avLst/>
          </a:prstGeom>
          <a:noFill/>
          <a:ln>
            <a:noFill/>
          </a:ln>
        </p:spPr>
      </p:pic>
      <p:sp>
        <p:nvSpPr>
          <p:cNvPr id="212" name="Google Shape;212;p3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3.1</a:t>
            </a:r>
            <a:endParaRPr sz="1200" b="1"/>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3726</Words>
  <Application>Microsoft Office PowerPoint</Application>
  <PresentationFormat>On-screen Show (16:9)</PresentationFormat>
  <Paragraphs>361</Paragraphs>
  <Slides>34</Slides>
  <Notes>34</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Bebas Neue</vt:lpstr>
      <vt:lpstr>Karla</vt:lpstr>
      <vt:lpstr>Arial</vt:lpstr>
      <vt:lpstr>Poppins</vt:lpstr>
      <vt:lpstr>Tahoma</vt:lpstr>
      <vt:lpstr>Calibri</vt:lpstr>
      <vt:lpstr>Nunito Sans</vt:lpstr>
      <vt:lpstr>David</vt:lpstr>
      <vt:lpstr>Quenching a Thirsty Planet Heb</vt:lpstr>
      <vt:lpstr>השקיית הכדור הצמא- פרק 3</vt:lpstr>
      <vt:lpstr>אילו פעולות צורכות מים? </vt:lpstr>
      <vt:lpstr>אילו פעולות צורכות מים?</vt:lpstr>
      <vt:lpstr>מה עם הפעולות האלה? </vt:lpstr>
      <vt:lpstr>3.1</vt:lpstr>
      <vt:lpstr>3.1</vt:lpstr>
      <vt:lpstr>חלוקת שימושי המים לפי סקטורים </vt:lpstr>
      <vt:lpstr>חלוקת שימושי המים לפי סקטורים </vt:lpstr>
      <vt:lpstr>חזרה למדי המים האישיים (המשך פעילות מפרק 1)</vt:lpstr>
      <vt:lpstr>חישוב צריכת מים אישית</vt:lpstr>
      <vt:lpstr>חישוב צריכת מים אישית</vt:lpstr>
      <vt:lpstr>צריכת מים משפחתית </vt:lpstr>
      <vt:lpstr>חישוב צריכת מים משפחתית</vt:lpstr>
      <vt:lpstr>חזרה - חלוקת שימושי המים לפי סקטורים </vt:lpstr>
      <vt:lpstr>הבדלים גלובליים בשימוש במים למטרות שונות</vt:lpstr>
      <vt:lpstr>3.2</vt:lpstr>
      <vt:lpstr>3.2</vt:lpstr>
      <vt:lpstr>PowerPoint Presentation</vt:lpstr>
      <vt:lpstr>3.3</vt:lpstr>
      <vt:lpstr>באיזה אופן גידול האוכלוסייה ישפיע על צריכת המים?  </vt:lpstr>
      <vt:lpstr>3.3</vt:lpstr>
      <vt:lpstr>3.3</vt:lpstr>
      <vt:lpstr>3.3</vt:lpstr>
      <vt:lpstr>באיזה אופן גידול האוכלוסייה ישפיע על מקורות המים?   </vt:lpstr>
      <vt:lpstr>השפעות האדם על מקורות המים - עיור</vt:lpstr>
      <vt:lpstr>השפעות האדם על מקורות המים- עיור - פתרונות</vt:lpstr>
      <vt:lpstr>השפעות האדם על מקורות המים- סכרים</vt:lpstr>
      <vt:lpstr>השפעות האדם על מקורות המים- סכרים- הרחבה</vt:lpstr>
      <vt:lpstr>השפעת האדם על מחזור המים - מודל תרשים זרימה</vt:lpstr>
      <vt:lpstr>גידול באוכלוסייה, שינויי אקלים ומחזור המים</vt:lpstr>
      <vt:lpstr>שאלות מנחות לצפייה</vt:lpstr>
      <vt:lpstr>מהו ענן</vt:lpstr>
      <vt:lpstr>השפעות על מחזור המים- השפעות טופוגרפיות</vt:lpstr>
      <vt:lpstr>השפעות על מחזור המים- השפעות טופוגרפיות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השקיית הכדור הצמא- פרק 3</dc:title>
  <dc:creator>Natasha Segal</dc:creator>
  <cp:lastModifiedBy>Keren Dalyot (Contractor)</cp:lastModifiedBy>
  <cp:revision>7</cp:revision>
  <dcterms:modified xsi:type="dcterms:W3CDTF">2024-06-18T12:46:25Z</dcterms:modified>
</cp:coreProperties>
</file>