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Black Han Sans" panose="020B0604020202020204" charset="-127"/>
      <p:regular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281D5C-4B59-D780-A7D1-E8E13E4A3589}" v="2" dt="2024-07-07T08:34:16.5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0" d="100"/>
          <a:sy n="200" d="100"/>
        </p:scale>
        <p:origin x="65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shutterstock.com/image-photo/caesarea-israel-may-6-2023-women-2301458967"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hutterstock.com/image-photo/tiberias-israel-november-15-2014-evening-555761773"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1e4e812b4c4_2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1e4e812b4c4_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8d55fd1393_2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8d55fd1393_2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8d55fd1393_2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8d55fd1393_2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8d55fd1393_2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28d55fd1393_2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https://www.shutterstock.com/image-photo/caesarea-israel-may-6-2023-women-2301458967</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8d55fd1393_2_1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8d55fd1393_2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8d55fd1393_2_1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8d55fd1393_2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8d55fd1393_2_1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8d55fd1393_2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8d55fd1393_1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8d55fd1393_1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932c6b0741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g2932c6b0741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התמונות והתיאורים הותאמו עבור הפעילות הזאת מ־Nature Lab Educator Resources.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932c6b0741_2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932c6b0741_2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8d55fd1393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8d55fd139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8d55fd1393_1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8d55fd1393_1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8d55fd1393_2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8d55fd1393_2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8d55fd1393_2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8d55fd1393_2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8d55fd1393_2_1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8d55fd1393_2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8d55fd1393_2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8d55fd1393_2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8d55fd1393_2_1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8d55fd1393_2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https://www.shutterstock.com/image-photo/tiberias-israel-november-15-2014-evening-555761773</a:t>
            </a: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8d55fd1393_2_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28d55fd1393_2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55"/>
        <p:cNvGrpSpPr/>
        <p:nvPr/>
      </p:nvGrpSpPr>
      <p:grpSpPr>
        <a:xfrm>
          <a:off x="0" y="0"/>
          <a:ext cx="0" cy="0"/>
          <a:chOff x="0" y="0"/>
          <a:chExt cx="0" cy="0"/>
        </a:xfrm>
      </p:grpSpPr>
      <p:sp>
        <p:nvSpPr>
          <p:cNvPr id="56" name="Google Shape;56;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57" name="Google Shape;57;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8" name="Google Shape;58;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pic>
        <p:nvPicPr>
          <p:cNvPr id="7" name="Google Shape;7;p1"/>
          <p:cNvPicPr preferRelativeResize="0"/>
          <p:nvPr/>
        </p:nvPicPr>
        <p:blipFill>
          <a:blip r:embed="rId15">
            <a:alphaModFix/>
          </a:blip>
          <a:stretch>
            <a:fillRect/>
          </a:stretch>
        </p:blipFill>
        <p:spPr>
          <a:xfrm flipH="1">
            <a:off x="0" y="72293"/>
            <a:ext cx="9144001" cy="677564"/>
          </a:xfrm>
          <a:prstGeom prst="rect">
            <a:avLst/>
          </a:prstGeom>
          <a:noFill/>
          <a:ln>
            <a:noFill/>
          </a:ln>
        </p:spPr>
      </p:pic>
      <p:sp>
        <p:nvSpPr>
          <p:cNvPr id="8" name="Google Shape;8;p1"/>
          <p:cNvSpPr txBox="1">
            <a:spLocks noGrp="1"/>
          </p:cNvSpPr>
          <p:nvPr>
            <p:ph type="title"/>
          </p:nvPr>
        </p:nvSpPr>
        <p:spPr>
          <a:xfrm>
            <a:off x="81075" y="124725"/>
            <a:ext cx="84339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1</a:t>
            </a:r>
            <a:endParaRPr/>
          </a:p>
        </p:txBody>
      </p:sp>
      <p:pic>
        <p:nvPicPr>
          <p:cNvPr id="10" name="Google Shape;10;p1"/>
          <p:cNvPicPr preferRelativeResize="0"/>
          <p:nvPr/>
        </p:nvPicPr>
        <p:blipFill>
          <a:blip r:embed="rId16">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5.jp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14.jpg"/><Relationship Id="rId17" Type="http://schemas.openxmlformats.org/officeDocument/2006/relationships/image" Target="../media/image13.jpg"/><Relationship Id="rId2" Type="http://schemas.openxmlformats.org/officeDocument/2006/relationships/notesSlide" Target="../notesSlides/notesSlide17.xml"/><Relationship Id="rId16" Type="http://schemas.openxmlformats.org/officeDocument/2006/relationships/image" Target="../media/image9.jpg"/><Relationship Id="rId1" Type="http://schemas.openxmlformats.org/officeDocument/2006/relationships/slideLayout" Target="../slideLayouts/slideLayout13.xml"/><Relationship Id="rId6" Type="http://schemas.openxmlformats.org/officeDocument/2006/relationships/image" Target="../media/image7.png"/><Relationship Id="rId11" Type="http://schemas.openxmlformats.org/officeDocument/2006/relationships/image" Target="../media/image11.jpg"/><Relationship Id="rId5" Type="http://schemas.openxmlformats.org/officeDocument/2006/relationships/image" Target="../media/image5.png"/><Relationship Id="rId15" Type="http://schemas.openxmlformats.org/officeDocument/2006/relationships/image" Target="../media/image17.png"/><Relationship Id="rId10" Type="http://schemas.openxmlformats.org/officeDocument/2006/relationships/image" Target="../media/image12.jpg"/><Relationship Id="rId4" Type="http://schemas.openxmlformats.org/officeDocument/2006/relationships/image" Target="../media/image4.png"/><Relationship Id="rId9" Type="http://schemas.openxmlformats.org/officeDocument/2006/relationships/image" Target="../media/image10.png"/><Relationship Id="rId14" Type="http://schemas.openxmlformats.org/officeDocument/2006/relationships/image" Target="../media/image16.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119925" y="124725"/>
            <a:ext cx="8375700" cy="572700"/>
          </a:xfrm>
          <a:prstGeom prst="rect">
            <a:avLst/>
          </a:prstGeom>
        </p:spPr>
        <p:txBody>
          <a:bodyPr spcFirstLastPara="1" wrap="square" lIns="91425" tIns="91425" rIns="91425" bIns="91425" anchor="ctr" anchorCtr="0">
            <a:normAutofit fontScale="90000"/>
          </a:bodyPr>
          <a:lstStyle/>
          <a:p>
            <a:pPr marL="0" lvl="0" indent="0" algn="r" rtl="1">
              <a:spcBef>
                <a:spcPts val="0"/>
              </a:spcBef>
              <a:spcAft>
                <a:spcPts val="0"/>
              </a:spcAft>
              <a:buNone/>
            </a:pPr>
            <a:r>
              <a:rPr lang="en"/>
              <a:t>משימת כיתה - "מערכת היחסים שלנו עם מים"</a:t>
            </a:r>
            <a:endParaRPr/>
          </a:p>
        </p:txBody>
      </p:sp>
      <p:sp>
        <p:nvSpPr>
          <p:cNvPr id="64" name="Google Shape;64;p1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fontScale="85000" lnSpcReduction="20000"/>
          </a:bodyPr>
          <a:lstStyle/>
          <a:p>
            <a:pPr marL="0" lvl="0" indent="0" algn="r" rtl="1">
              <a:spcBef>
                <a:spcPts val="0"/>
              </a:spcBef>
              <a:spcAft>
                <a:spcPts val="0"/>
              </a:spcAft>
              <a:buClr>
                <a:schemeClr val="dk1"/>
              </a:buClr>
              <a:buSzPct val="61111"/>
              <a:buFont typeface="Arial"/>
              <a:buNone/>
            </a:pPr>
            <a:r>
              <a:rPr lang="en"/>
              <a:t>השקפים שלהלן כוללים 15 תמונות עם כיתובים. עיינו בתמונות ובכיתובים ומיינו אותן לקבוצות. </a:t>
            </a:r>
            <a:br>
              <a:rPr lang="en"/>
            </a:br>
            <a:r>
              <a:rPr lang="en"/>
              <a:t>אתם צריכים לקבוע כיצד לחלק את הקבוצות, כמה תמונות יהיו בכל קבוצה, ומה ההגדרה של כל קבוצה.</a:t>
            </a:r>
            <a:endParaRPr/>
          </a:p>
          <a:p>
            <a:pPr marL="0" lvl="0" indent="0" algn="r" rtl="1">
              <a:spcBef>
                <a:spcPts val="1200"/>
              </a:spcBef>
              <a:spcAft>
                <a:spcPts val="0"/>
              </a:spcAft>
              <a:buClr>
                <a:schemeClr val="dk1"/>
              </a:buClr>
              <a:buSzPct val="61111"/>
              <a:buFont typeface="Arial"/>
              <a:buNone/>
            </a:pPr>
            <a:endParaRPr/>
          </a:p>
          <a:p>
            <a:pPr marL="0" lvl="0" indent="0" algn="r" rtl="1">
              <a:spcBef>
                <a:spcPts val="1200"/>
              </a:spcBef>
              <a:spcAft>
                <a:spcPts val="0"/>
              </a:spcAft>
              <a:buNone/>
            </a:pPr>
            <a:r>
              <a:rPr lang="en"/>
              <a:t>הסבירו במחברת:</a:t>
            </a:r>
            <a:endParaRPr/>
          </a:p>
          <a:p>
            <a:pPr marL="457200" lvl="0" indent="-325755" algn="r" rtl="1">
              <a:spcBef>
                <a:spcPts val="1200"/>
              </a:spcBef>
              <a:spcAft>
                <a:spcPts val="0"/>
              </a:spcAft>
              <a:buSzPct val="100000"/>
              <a:buAutoNum type="arabicPeriod"/>
            </a:pPr>
            <a:r>
              <a:rPr lang="en"/>
              <a:t>לפי מה מיינתם את התמונות?</a:t>
            </a:r>
            <a:endParaRPr/>
          </a:p>
          <a:p>
            <a:pPr marL="457200" lvl="0" indent="-325755" algn="r" rtl="1">
              <a:spcBef>
                <a:spcPts val="0"/>
              </a:spcBef>
              <a:spcAft>
                <a:spcPts val="0"/>
              </a:spcAft>
              <a:buSzPct val="100000"/>
              <a:buAutoNum type="arabicPeriod"/>
            </a:pPr>
            <a:r>
              <a:rPr lang="en"/>
              <a:t>למה החלטתם למיין אותם באופן הזה?</a:t>
            </a:r>
            <a:endParaRPr/>
          </a:p>
          <a:p>
            <a:pPr marL="457200" lvl="0" indent="-325755" algn="r" rtl="1">
              <a:spcBef>
                <a:spcPts val="0"/>
              </a:spcBef>
              <a:spcAft>
                <a:spcPts val="0"/>
              </a:spcAft>
              <a:buSzPct val="100000"/>
              <a:buAutoNum type="arabicPeriod"/>
            </a:pPr>
            <a:r>
              <a:rPr lang="en"/>
              <a:t>אילו תמונות היו קשות למיון?</a:t>
            </a:r>
            <a:endParaRPr/>
          </a:p>
          <a:p>
            <a:pPr marL="457200" lvl="0" indent="-325755" algn="r" rtl="1">
              <a:spcBef>
                <a:spcPts val="0"/>
              </a:spcBef>
              <a:spcAft>
                <a:spcPts val="0"/>
              </a:spcAft>
              <a:buSzPct val="100000"/>
              <a:buAutoNum type="arabicPeriod"/>
            </a:pPr>
            <a:r>
              <a:rPr lang="en"/>
              <a:t>האם כל התלמידים בקבוצה חשבו על אותה דרך מיון?</a:t>
            </a:r>
            <a:endParaRPr/>
          </a:p>
          <a:p>
            <a:pPr marL="457200" lvl="0" indent="-325755" algn="r" rtl="1">
              <a:spcBef>
                <a:spcPts val="0"/>
              </a:spcBef>
              <a:spcAft>
                <a:spcPts val="0"/>
              </a:spcAft>
              <a:buSzPct val="100000"/>
              <a:buAutoNum type="arabicPeriod"/>
            </a:pPr>
            <a:r>
              <a:rPr lang="en"/>
              <a:t>מה לדעתכם, השפיע על האופן שבו הבנתם את התמונות?</a:t>
            </a:r>
            <a:endParaRPr/>
          </a:p>
          <a:p>
            <a:pPr marL="0" lvl="0" indent="0" algn="r" rtl="1">
              <a:spcBef>
                <a:spcPts val="1200"/>
              </a:spcBef>
              <a:spcAft>
                <a:spcPts val="0"/>
              </a:spcAft>
              <a:buClr>
                <a:schemeClr val="dk1"/>
              </a:buClr>
              <a:buSzPct val="61111"/>
              <a:buFont typeface="Arial"/>
              <a:buNone/>
            </a:pPr>
            <a:endParaRPr/>
          </a:p>
          <a:p>
            <a:pPr marL="0" lvl="0" indent="0" algn="r" rtl="1">
              <a:spcBef>
                <a:spcPts val="1200"/>
              </a:spcBef>
              <a:spcAft>
                <a:spcPts val="1200"/>
              </a:spcAft>
              <a:buNone/>
            </a:pPr>
            <a:endParaRPr/>
          </a:p>
        </p:txBody>
      </p:sp>
      <p:sp>
        <p:nvSpPr>
          <p:cNvPr id="65" name="Google Shape;65;p1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a:t>
            </a:fld>
            <a:endParaRPr/>
          </a:p>
        </p:txBody>
      </p:sp>
      <p:sp>
        <p:nvSpPr>
          <p:cNvPr id="66" name="Google Shape;66;p15"/>
          <p:cNvSpPr txBox="1"/>
          <p:nvPr/>
        </p:nvSpPr>
        <p:spPr>
          <a:xfrm>
            <a:off x="8618750" y="124725"/>
            <a:ext cx="40620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300" b="1" dirty="0">
                <a:solidFill>
                  <a:srgbClr val="FFFFFF"/>
                </a:solidFill>
                <a:latin typeface="Calibri"/>
                <a:ea typeface="Calibri"/>
                <a:cs typeface="Calibri"/>
                <a:sym typeface="Calibri"/>
              </a:rPr>
              <a:t>1.3</a:t>
            </a:r>
            <a:endParaRPr sz="1100" b="1" dirty="0">
              <a:solidFill>
                <a:srgbClr val="FFFFF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endParaRPr sz="1400">
              <a:solidFill>
                <a:schemeClr val="dk1"/>
              </a:solidFill>
              <a:highlight>
                <a:schemeClr val="lt1"/>
              </a:highlight>
              <a:latin typeface="Arial"/>
              <a:ea typeface="Arial"/>
              <a:cs typeface="Arial"/>
              <a:sym typeface="Arial"/>
            </a:endParaRPr>
          </a:p>
          <a:p>
            <a:pPr marL="0" lvl="0" indent="0" algn="r" rtl="1">
              <a:spcBef>
                <a:spcPts val="0"/>
              </a:spcBef>
              <a:spcAft>
                <a:spcPts val="0"/>
              </a:spcAft>
              <a:buClr>
                <a:schemeClr val="dk1"/>
              </a:buClr>
              <a:buSzPts val="1100"/>
              <a:buFont typeface="Arial"/>
              <a:buNone/>
            </a:pPr>
            <a:r>
              <a:rPr lang="en" sz="2000"/>
              <a:t>אישה נושאת מים מנהר לביתה באפריקה שמדרום לסהרה</a:t>
            </a:r>
            <a:endParaRPr sz="2000"/>
          </a:p>
          <a:p>
            <a:pPr marL="0" lvl="0" indent="0" algn="r" rtl="1">
              <a:spcBef>
                <a:spcPts val="0"/>
              </a:spcBef>
              <a:spcAft>
                <a:spcPts val="0"/>
              </a:spcAft>
              <a:buSzPts val="990"/>
              <a:buNone/>
            </a:pPr>
            <a:endParaRPr sz="2000"/>
          </a:p>
        </p:txBody>
      </p:sp>
      <p:sp>
        <p:nvSpPr>
          <p:cNvPr id="136" name="Google Shape;136;p2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sp>
        <p:nvSpPr>
          <p:cNvPr id="137" name="Google Shape;137;p24"/>
          <p:cNvSpPr txBox="1"/>
          <p:nvPr/>
        </p:nvSpPr>
        <p:spPr>
          <a:xfrm>
            <a:off x="8652225" y="141675"/>
            <a:ext cx="392100" cy="538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a:solidFill>
                  <a:schemeClr val="lt1"/>
                </a:solidFill>
                <a:latin typeface="Calibri"/>
                <a:ea typeface="Calibri"/>
                <a:cs typeface="Calibri"/>
                <a:sym typeface="Calibri"/>
              </a:rPr>
              <a:t>9</a:t>
            </a:r>
            <a:endParaRPr sz="2300">
              <a:solidFill>
                <a:schemeClr val="lt1"/>
              </a:solidFill>
              <a:latin typeface="Calibri"/>
              <a:ea typeface="Calibri"/>
              <a:cs typeface="Calibri"/>
              <a:sym typeface="Calibri"/>
            </a:endParaRPr>
          </a:p>
        </p:txBody>
      </p:sp>
      <p:pic>
        <p:nvPicPr>
          <p:cNvPr id="138" name="Google Shape;138;p24"/>
          <p:cNvPicPr preferRelativeResize="0"/>
          <p:nvPr/>
        </p:nvPicPr>
        <p:blipFill rotWithShape="1">
          <a:blip r:embed="rId3">
            <a:alphaModFix/>
          </a:blip>
          <a:srcRect/>
          <a:stretch/>
        </p:blipFill>
        <p:spPr>
          <a:xfrm>
            <a:off x="3151250" y="804250"/>
            <a:ext cx="2975942" cy="396792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אישה שורכת את נעליה לפני שהיא יוצאת לריצת הבוקר שלה</a:t>
            </a:r>
            <a:endParaRPr sz="2000"/>
          </a:p>
        </p:txBody>
      </p:sp>
      <p:sp>
        <p:nvSpPr>
          <p:cNvPr id="144" name="Google Shape;144;p2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sp>
        <p:nvSpPr>
          <p:cNvPr id="145" name="Google Shape;145;p25"/>
          <p:cNvSpPr txBox="1"/>
          <p:nvPr/>
        </p:nvSpPr>
        <p:spPr>
          <a:xfrm>
            <a:off x="8575575" y="124725"/>
            <a:ext cx="5118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lt1"/>
                </a:solidFill>
                <a:latin typeface="Calibri"/>
                <a:ea typeface="Calibri"/>
                <a:cs typeface="Calibri"/>
                <a:sym typeface="Calibri"/>
              </a:rPr>
              <a:t>10</a:t>
            </a:r>
            <a:endParaRPr sz="2100">
              <a:solidFill>
                <a:schemeClr val="lt1"/>
              </a:solidFill>
              <a:latin typeface="Calibri"/>
              <a:ea typeface="Calibri"/>
              <a:cs typeface="Calibri"/>
              <a:sym typeface="Calibri"/>
            </a:endParaRPr>
          </a:p>
        </p:txBody>
      </p:sp>
      <p:pic>
        <p:nvPicPr>
          <p:cNvPr id="146" name="Google Shape;146;p25"/>
          <p:cNvPicPr preferRelativeResize="0"/>
          <p:nvPr/>
        </p:nvPicPr>
        <p:blipFill rotWithShape="1">
          <a:blip r:embed="rId3">
            <a:alphaModFix/>
          </a:blip>
          <a:srcRect/>
          <a:stretch/>
        </p:blipFill>
        <p:spPr>
          <a:xfrm>
            <a:off x="1187575" y="806650"/>
            <a:ext cx="6864901" cy="40148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שתי נשים מטיילות על חוף הים בקיסריה</a:t>
            </a:r>
            <a:endParaRPr sz="2000"/>
          </a:p>
        </p:txBody>
      </p:sp>
      <p:sp>
        <p:nvSpPr>
          <p:cNvPr id="152" name="Google Shape;152;p2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sp>
        <p:nvSpPr>
          <p:cNvPr id="153" name="Google Shape;153;p26"/>
          <p:cNvSpPr txBox="1"/>
          <p:nvPr/>
        </p:nvSpPr>
        <p:spPr>
          <a:xfrm>
            <a:off x="8575575" y="124725"/>
            <a:ext cx="5118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lt1"/>
                </a:solidFill>
                <a:latin typeface="Calibri"/>
                <a:ea typeface="Calibri"/>
                <a:cs typeface="Calibri"/>
                <a:sym typeface="Calibri"/>
              </a:rPr>
              <a:t>11</a:t>
            </a:r>
            <a:endParaRPr sz="2100">
              <a:solidFill>
                <a:schemeClr val="lt1"/>
              </a:solidFill>
              <a:latin typeface="Calibri"/>
              <a:ea typeface="Calibri"/>
              <a:cs typeface="Calibri"/>
              <a:sym typeface="Calibri"/>
            </a:endParaRPr>
          </a:p>
        </p:txBody>
      </p:sp>
      <p:pic>
        <p:nvPicPr>
          <p:cNvPr id="154" name="Google Shape;154;p26"/>
          <p:cNvPicPr preferRelativeResize="0"/>
          <p:nvPr/>
        </p:nvPicPr>
        <p:blipFill rotWithShape="1">
          <a:blip r:embed="rId3">
            <a:alphaModFix/>
          </a:blip>
          <a:srcRect l="700" r="700"/>
          <a:stretch/>
        </p:blipFill>
        <p:spPr>
          <a:xfrm>
            <a:off x="1961638" y="904275"/>
            <a:ext cx="5792364" cy="3915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כלב מתקלח אחרי ששיחק בחוץ</a:t>
            </a:r>
            <a:endParaRPr sz="2000"/>
          </a:p>
        </p:txBody>
      </p:sp>
      <p:sp>
        <p:nvSpPr>
          <p:cNvPr id="160" name="Google Shape;160;p2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sp>
        <p:nvSpPr>
          <p:cNvPr id="161" name="Google Shape;161;p27"/>
          <p:cNvSpPr txBox="1"/>
          <p:nvPr/>
        </p:nvSpPr>
        <p:spPr>
          <a:xfrm>
            <a:off x="8575575" y="124725"/>
            <a:ext cx="5118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lt1"/>
                </a:solidFill>
                <a:latin typeface="Calibri"/>
                <a:ea typeface="Calibri"/>
                <a:cs typeface="Calibri"/>
                <a:sym typeface="Calibri"/>
              </a:rPr>
              <a:t>12</a:t>
            </a:r>
            <a:endParaRPr sz="2100">
              <a:solidFill>
                <a:schemeClr val="lt1"/>
              </a:solidFill>
              <a:latin typeface="Calibri"/>
              <a:ea typeface="Calibri"/>
              <a:cs typeface="Calibri"/>
              <a:sym typeface="Calibri"/>
            </a:endParaRPr>
          </a:p>
        </p:txBody>
      </p:sp>
      <p:pic>
        <p:nvPicPr>
          <p:cNvPr id="162" name="Google Shape;162;p27"/>
          <p:cNvPicPr preferRelativeResize="0"/>
          <p:nvPr/>
        </p:nvPicPr>
        <p:blipFill rotWithShape="1">
          <a:blip r:embed="rId3">
            <a:alphaModFix/>
          </a:blip>
          <a:srcRect/>
          <a:stretch/>
        </p:blipFill>
        <p:spPr>
          <a:xfrm>
            <a:off x="1558825" y="746200"/>
            <a:ext cx="6141640" cy="409342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ילדה ילידת מאלי (מערב אפריקה) שמחה לקבל סוף סוף מים נקיים מברז של עמותה בכפר בבָּמאקוֹ, מאלי</a:t>
            </a:r>
            <a:endParaRPr sz="2000"/>
          </a:p>
        </p:txBody>
      </p:sp>
      <p:sp>
        <p:nvSpPr>
          <p:cNvPr id="168" name="Google Shape;168;p2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a:p>
        </p:txBody>
      </p:sp>
      <p:sp>
        <p:nvSpPr>
          <p:cNvPr id="169" name="Google Shape;169;p28"/>
          <p:cNvSpPr txBox="1"/>
          <p:nvPr/>
        </p:nvSpPr>
        <p:spPr>
          <a:xfrm>
            <a:off x="8575575" y="124725"/>
            <a:ext cx="5118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lt1"/>
                </a:solidFill>
                <a:latin typeface="Calibri"/>
                <a:ea typeface="Calibri"/>
                <a:cs typeface="Calibri"/>
                <a:sym typeface="Calibri"/>
              </a:rPr>
              <a:t>13</a:t>
            </a:r>
            <a:endParaRPr sz="2100">
              <a:solidFill>
                <a:schemeClr val="lt1"/>
              </a:solidFill>
              <a:latin typeface="Calibri"/>
              <a:ea typeface="Calibri"/>
              <a:cs typeface="Calibri"/>
              <a:sym typeface="Calibri"/>
            </a:endParaRPr>
          </a:p>
        </p:txBody>
      </p:sp>
      <p:pic>
        <p:nvPicPr>
          <p:cNvPr id="170" name="Google Shape;170;p28"/>
          <p:cNvPicPr preferRelativeResize="0"/>
          <p:nvPr/>
        </p:nvPicPr>
        <p:blipFill rotWithShape="1">
          <a:blip r:embed="rId3">
            <a:alphaModFix/>
          </a:blip>
          <a:srcRect/>
          <a:stretch/>
        </p:blipFill>
        <p:spPr>
          <a:xfrm>
            <a:off x="1613650" y="748600"/>
            <a:ext cx="6139448" cy="40919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אתר נופש טרופי בשקיעה</a:t>
            </a:r>
            <a:endParaRPr sz="2000"/>
          </a:p>
        </p:txBody>
      </p:sp>
      <p:sp>
        <p:nvSpPr>
          <p:cNvPr id="176" name="Google Shape;176;p2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177" name="Google Shape;177;p29"/>
          <p:cNvSpPr txBox="1"/>
          <p:nvPr/>
        </p:nvSpPr>
        <p:spPr>
          <a:xfrm>
            <a:off x="8575575" y="124725"/>
            <a:ext cx="5118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lt1"/>
                </a:solidFill>
                <a:latin typeface="Calibri"/>
                <a:ea typeface="Calibri"/>
                <a:cs typeface="Calibri"/>
                <a:sym typeface="Calibri"/>
              </a:rPr>
              <a:t>14</a:t>
            </a:r>
            <a:endParaRPr sz="2100">
              <a:solidFill>
                <a:schemeClr val="lt1"/>
              </a:solidFill>
              <a:latin typeface="Calibri"/>
              <a:ea typeface="Calibri"/>
              <a:cs typeface="Calibri"/>
              <a:sym typeface="Calibri"/>
            </a:endParaRPr>
          </a:p>
        </p:txBody>
      </p:sp>
      <p:pic>
        <p:nvPicPr>
          <p:cNvPr id="178" name="Google Shape;178;p29"/>
          <p:cNvPicPr preferRelativeResize="0"/>
          <p:nvPr/>
        </p:nvPicPr>
        <p:blipFill rotWithShape="1">
          <a:blip r:embed="rId3">
            <a:alphaModFix/>
          </a:blip>
          <a:srcRect l="19231" r="8795"/>
          <a:stretch/>
        </p:blipFill>
        <p:spPr>
          <a:xfrm>
            <a:off x="1711325" y="1019800"/>
            <a:ext cx="5871898" cy="35909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אישה נושאת דליים מלאים במים בכפר קטן בצפון הודו</a:t>
            </a:r>
            <a:endParaRPr sz="2000"/>
          </a:p>
        </p:txBody>
      </p:sp>
      <p:sp>
        <p:nvSpPr>
          <p:cNvPr id="184" name="Google Shape;184;p3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sp>
        <p:nvSpPr>
          <p:cNvPr id="185" name="Google Shape;185;p30"/>
          <p:cNvSpPr txBox="1"/>
          <p:nvPr/>
        </p:nvSpPr>
        <p:spPr>
          <a:xfrm>
            <a:off x="8575575" y="124725"/>
            <a:ext cx="511800" cy="5079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100">
                <a:solidFill>
                  <a:schemeClr val="lt1"/>
                </a:solidFill>
                <a:latin typeface="Calibri"/>
                <a:ea typeface="Calibri"/>
                <a:cs typeface="Calibri"/>
                <a:sym typeface="Calibri"/>
              </a:rPr>
              <a:t>15</a:t>
            </a:r>
            <a:endParaRPr sz="2100">
              <a:solidFill>
                <a:schemeClr val="lt1"/>
              </a:solidFill>
              <a:latin typeface="Calibri"/>
              <a:ea typeface="Calibri"/>
              <a:cs typeface="Calibri"/>
              <a:sym typeface="Calibri"/>
            </a:endParaRPr>
          </a:p>
        </p:txBody>
      </p:sp>
      <p:pic>
        <p:nvPicPr>
          <p:cNvPr id="186" name="Google Shape;186;p30"/>
          <p:cNvPicPr preferRelativeResize="0"/>
          <p:nvPr/>
        </p:nvPicPr>
        <p:blipFill rotWithShape="1">
          <a:blip r:embed="rId3">
            <a:alphaModFix/>
          </a:blip>
          <a:srcRect/>
          <a:stretch/>
        </p:blipFill>
        <p:spPr>
          <a:xfrm>
            <a:off x="1705250" y="863175"/>
            <a:ext cx="5867950" cy="39574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0"/>
        <p:cNvGrpSpPr/>
        <p:nvPr/>
      </p:nvGrpSpPr>
      <p:grpSpPr>
        <a:xfrm>
          <a:off x="0" y="0"/>
          <a:ext cx="0" cy="0"/>
          <a:chOff x="0" y="0"/>
          <a:chExt cx="0" cy="0"/>
        </a:xfrm>
      </p:grpSpPr>
      <p:grpSp>
        <p:nvGrpSpPr>
          <p:cNvPr id="191" name="Google Shape;191;p31"/>
          <p:cNvGrpSpPr/>
          <p:nvPr/>
        </p:nvGrpSpPr>
        <p:grpSpPr>
          <a:xfrm>
            <a:off x="132289" y="560"/>
            <a:ext cx="2313461" cy="1228909"/>
            <a:chOff x="4508626" y="540059"/>
            <a:chExt cx="2425520" cy="1429463"/>
          </a:xfrm>
        </p:grpSpPr>
        <p:pic>
          <p:nvPicPr>
            <p:cNvPr id="192" name="Google Shape;192;p31"/>
            <p:cNvPicPr preferRelativeResize="0"/>
            <p:nvPr/>
          </p:nvPicPr>
          <p:blipFill rotWithShape="1">
            <a:blip r:embed="rId3">
              <a:alphaModFix/>
            </a:blip>
            <a:srcRect/>
            <a:stretch/>
          </p:blipFill>
          <p:spPr>
            <a:xfrm>
              <a:off x="4508626" y="588397"/>
              <a:ext cx="2260945" cy="1381125"/>
            </a:xfrm>
            <a:prstGeom prst="rect">
              <a:avLst/>
            </a:prstGeom>
            <a:noFill/>
            <a:ln>
              <a:noFill/>
            </a:ln>
            <a:effectLst>
              <a:outerShdw blurRad="57150" dist="19050" dir="5400000" algn="bl" rotWithShape="0">
                <a:srgbClr val="000000">
                  <a:alpha val="49410"/>
                </a:srgbClr>
              </a:outerShdw>
            </a:effectLst>
          </p:spPr>
        </p:pic>
        <p:sp>
          <p:nvSpPr>
            <p:cNvPr id="193" name="Google Shape;193;p31"/>
            <p:cNvSpPr txBox="1"/>
            <p:nvPr/>
          </p:nvSpPr>
          <p:spPr>
            <a:xfrm>
              <a:off x="6116946" y="540059"/>
              <a:ext cx="817200" cy="8595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1 </a:t>
              </a:r>
              <a:endParaRPr sz="3600" b="0" i="0" u="none" strike="noStrike" cap="none">
                <a:solidFill>
                  <a:schemeClr val="lt1"/>
                </a:solidFill>
                <a:latin typeface="Black Han Sans"/>
                <a:ea typeface="Black Han Sans"/>
                <a:cs typeface="Black Han Sans"/>
                <a:sym typeface="Black Han Sans"/>
              </a:endParaRPr>
            </a:p>
          </p:txBody>
        </p:sp>
      </p:grpSp>
      <p:grpSp>
        <p:nvGrpSpPr>
          <p:cNvPr id="194" name="Google Shape;194;p31"/>
          <p:cNvGrpSpPr/>
          <p:nvPr/>
        </p:nvGrpSpPr>
        <p:grpSpPr>
          <a:xfrm>
            <a:off x="2331199" y="7703"/>
            <a:ext cx="2372412" cy="1228909"/>
            <a:chOff x="6897519" y="546809"/>
            <a:chExt cx="2374311" cy="1429462"/>
          </a:xfrm>
        </p:grpSpPr>
        <p:pic>
          <p:nvPicPr>
            <p:cNvPr id="195" name="Google Shape;195;p31"/>
            <p:cNvPicPr preferRelativeResize="0"/>
            <p:nvPr/>
          </p:nvPicPr>
          <p:blipFill rotWithShape="1">
            <a:blip r:embed="rId4">
              <a:alphaModFix/>
            </a:blip>
            <a:srcRect/>
            <a:stretch/>
          </p:blipFill>
          <p:spPr>
            <a:xfrm>
              <a:off x="6897519" y="595147"/>
              <a:ext cx="2165764" cy="1381124"/>
            </a:xfrm>
            <a:prstGeom prst="rect">
              <a:avLst/>
            </a:prstGeom>
            <a:noFill/>
            <a:ln>
              <a:noFill/>
            </a:ln>
            <a:effectLst>
              <a:outerShdw blurRad="57150" dist="19050" dir="5400000" algn="bl" rotWithShape="0">
                <a:srgbClr val="000000">
                  <a:alpha val="49800"/>
                </a:srgbClr>
              </a:outerShdw>
            </a:effectLst>
          </p:spPr>
        </p:pic>
        <p:sp>
          <p:nvSpPr>
            <p:cNvPr id="196" name="Google Shape;196;p31"/>
            <p:cNvSpPr txBox="1"/>
            <p:nvPr/>
          </p:nvSpPr>
          <p:spPr>
            <a:xfrm>
              <a:off x="8454630" y="546809"/>
              <a:ext cx="817200" cy="8595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2 </a:t>
              </a:r>
              <a:endParaRPr sz="3600" b="0" i="0" u="none" strike="noStrike" cap="none">
                <a:solidFill>
                  <a:schemeClr val="lt1"/>
                </a:solidFill>
                <a:latin typeface="Black Han Sans"/>
                <a:ea typeface="Black Han Sans"/>
                <a:cs typeface="Black Han Sans"/>
                <a:sym typeface="Black Han Sans"/>
              </a:endParaRPr>
            </a:p>
          </p:txBody>
        </p:sp>
      </p:grpSp>
      <p:grpSp>
        <p:nvGrpSpPr>
          <p:cNvPr id="197" name="Google Shape;197;p31"/>
          <p:cNvGrpSpPr/>
          <p:nvPr/>
        </p:nvGrpSpPr>
        <p:grpSpPr>
          <a:xfrm>
            <a:off x="4572139" y="7457"/>
            <a:ext cx="2388474" cy="1221546"/>
            <a:chOff x="4516393" y="2075289"/>
            <a:chExt cx="2505217" cy="1422387"/>
          </a:xfrm>
        </p:grpSpPr>
        <p:pic>
          <p:nvPicPr>
            <p:cNvPr id="198" name="Google Shape;198;p31"/>
            <p:cNvPicPr preferRelativeResize="0"/>
            <p:nvPr/>
          </p:nvPicPr>
          <p:blipFill rotWithShape="1">
            <a:blip r:embed="rId5">
              <a:alphaModFix/>
            </a:blip>
            <a:srcRect/>
            <a:stretch/>
          </p:blipFill>
          <p:spPr>
            <a:xfrm>
              <a:off x="4516393" y="2116551"/>
              <a:ext cx="2260943" cy="1381125"/>
            </a:xfrm>
            <a:prstGeom prst="rect">
              <a:avLst/>
            </a:prstGeom>
            <a:noFill/>
            <a:ln>
              <a:noFill/>
            </a:ln>
            <a:effectLst>
              <a:outerShdw blurRad="57150" dist="19050" dir="5400000" algn="bl" rotWithShape="0">
                <a:srgbClr val="000000">
                  <a:alpha val="49800"/>
                </a:srgbClr>
              </a:outerShdw>
            </a:effectLst>
          </p:spPr>
        </p:pic>
        <p:sp>
          <p:nvSpPr>
            <p:cNvPr id="199" name="Google Shape;199;p31"/>
            <p:cNvSpPr txBox="1"/>
            <p:nvPr/>
          </p:nvSpPr>
          <p:spPr>
            <a:xfrm>
              <a:off x="6204410" y="2075289"/>
              <a:ext cx="817200" cy="8604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3 </a:t>
              </a:r>
              <a:endParaRPr sz="3600" b="0" i="0" u="none" strike="noStrike" cap="none">
                <a:solidFill>
                  <a:schemeClr val="lt1"/>
                </a:solidFill>
                <a:latin typeface="Black Han Sans"/>
                <a:ea typeface="Black Han Sans"/>
                <a:cs typeface="Black Han Sans"/>
                <a:sym typeface="Black Han Sans"/>
              </a:endParaRPr>
            </a:p>
          </p:txBody>
        </p:sp>
      </p:grpSp>
      <p:grpSp>
        <p:nvGrpSpPr>
          <p:cNvPr id="200" name="Google Shape;200;p31"/>
          <p:cNvGrpSpPr/>
          <p:nvPr/>
        </p:nvGrpSpPr>
        <p:grpSpPr>
          <a:xfrm>
            <a:off x="132175" y="1324411"/>
            <a:ext cx="2436195" cy="1228909"/>
            <a:chOff x="132162" y="2650423"/>
            <a:chExt cx="2539026" cy="1429462"/>
          </a:xfrm>
        </p:grpSpPr>
        <p:pic>
          <p:nvPicPr>
            <p:cNvPr id="201" name="Google Shape;201;p31"/>
            <p:cNvPicPr preferRelativeResize="0"/>
            <p:nvPr/>
          </p:nvPicPr>
          <p:blipFill rotWithShape="1">
            <a:blip r:embed="rId6">
              <a:alphaModFix/>
            </a:blip>
            <a:srcRect/>
            <a:stretch/>
          </p:blipFill>
          <p:spPr>
            <a:xfrm>
              <a:off x="132162" y="2698760"/>
              <a:ext cx="2260942" cy="1381125"/>
            </a:xfrm>
            <a:prstGeom prst="rect">
              <a:avLst/>
            </a:prstGeom>
            <a:noFill/>
            <a:ln>
              <a:noFill/>
            </a:ln>
            <a:effectLst>
              <a:outerShdw blurRad="57150" dist="19050" dir="5400000" algn="bl" rotWithShape="0">
                <a:srgbClr val="000000">
                  <a:alpha val="49800"/>
                </a:srgbClr>
              </a:outerShdw>
            </a:effectLst>
          </p:spPr>
        </p:pic>
        <p:sp>
          <p:nvSpPr>
            <p:cNvPr id="202" name="Google Shape;202;p31"/>
            <p:cNvSpPr txBox="1"/>
            <p:nvPr/>
          </p:nvSpPr>
          <p:spPr>
            <a:xfrm>
              <a:off x="1853988" y="2650423"/>
              <a:ext cx="817200" cy="8595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5 </a:t>
              </a:r>
              <a:endParaRPr sz="3600" b="0" i="0" u="none" strike="noStrike" cap="none">
                <a:solidFill>
                  <a:schemeClr val="lt1"/>
                </a:solidFill>
                <a:latin typeface="Black Han Sans"/>
                <a:ea typeface="Black Han Sans"/>
                <a:cs typeface="Black Han Sans"/>
                <a:sym typeface="Black Han Sans"/>
              </a:endParaRPr>
            </a:p>
          </p:txBody>
        </p:sp>
      </p:grpSp>
      <p:grpSp>
        <p:nvGrpSpPr>
          <p:cNvPr id="203" name="Google Shape;203;p31"/>
          <p:cNvGrpSpPr/>
          <p:nvPr/>
        </p:nvGrpSpPr>
        <p:grpSpPr>
          <a:xfrm>
            <a:off x="2334100" y="1275377"/>
            <a:ext cx="2436602" cy="1278050"/>
            <a:chOff x="2334091" y="3493422"/>
            <a:chExt cx="2436602" cy="1436334"/>
          </a:xfrm>
        </p:grpSpPr>
        <p:pic>
          <p:nvPicPr>
            <p:cNvPr id="204" name="Google Shape;204;p31"/>
            <p:cNvPicPr preferRelativeResize="0"/>
            <p:nvPr/>
          </p:nvPicPr>
          <p:blipFill rotWithShape="1">
            <a:blip r:embed="rId7">
              <a:alphaModFix/>
            </a:blip>
            <a:srcRect/>
            <a:stretch/>
          </p:blipFill>
          <p:spPr>
            <a:xfrm>
              <a:off x="2334091" y="3595331"/>
              <a:ext cx="2169297" cy="1334425"/>
            </a:xfrm>
            <a:prstGeom prst="rect">
              <a:avLst/>
            </a:prstGeom>
            <a:noFill/>
            <a:ln>
              <a:noFill/>
            </a:ln>
            <a:effectLst>
              <a:outerShdw blurRad="57150" dist="19050" dir="5400000" algn="bl" rotWithShape="0">
                <a:srgbClr val="000000">
                  <a:alpha val="49800"/>
                </a:srgbClr>
              </a:outerShdw>
            </a:effectLst>
          </p:spPr>
        </p:pic>
        <p:sp>
          <p:nvSpPr>
            <p:cNvPr id="205" name="Google Shape;205;p31"/>
            <p:cNvSpPr txBox="1"/>
            <p:nvPr/>
          </p:nvSpPr>
          <p:spPr>
            <a:xfrm>
              <a:off x="3953493" y="3493422"/>
              <a:ext cx="817200" cy="8304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6 </a:t>
              </a:r>
              <a:endParaRPr sz="3600" b="0" i="0" u="none" strike="noStrike" cap="none">
                <a:solidFill>
                  <a:schemeClr val="lt1"/>
                </a:solidFill>
                <a:latin typeface="Black Han Sans"/>
                <a:ea typeface="Black Han Sans"/>
                <a:cs typeface="Black Han Sans"/>
                <a:sym typeface="Black Han Sans"/>
              </a:endParaRPr>
            </a:p>
          </p:txBody>
        </p:sp>
      </p:grpSp>
      <p:grpSp>
        <p:nvGrpSpPr>
          <p:cNvPr id="206" name="Google Shape;206;p31"/>
          <p:cNvGrpSpPr/>
          <p:nvPr/>
        </p:nvGrpSpPr>
        <p:grpSpPr>
          <a:xfrm>
            <a:off x="6803982" y="-22768"/>
            <a:ext cx="2451001" cy="1251323"/>
            <a:chOff x="6803973" y="2034504"/>
            <a:chExt cx="2451001" cy="1406297"/>
          </a:xfrm>
        </p:grpSpPr>
        <p:pic>
          <p:nvPicPr>
            <p:cNvPr id="207" name="Google Shape;207;p31"/>
            <p:cNvPicPr preferRelativeResize="0"/>
            <p:nvPr/>
          </p:nvPicPr>
          <p:blipFill rotWithShape="1">
            <a:blip r:embed="rId8">
              <a:alphaModFix/>
            </a:blip>
            <a:srcRect/>
            <a:stretch/>
          </p:blipFill>
          <p:spPr>
            <a:xfrm>
              <a:off x="6803973" y="2107536"/>
              <a:ext cx="2157999" cy="1333265"/>
            </a:xfrm>
            <a:prstGeom prst="rect">
              <a:avLst/>
            </a:prstGeom>
            <a:noFill/>
            <a:ln>
              <a:noFill/>
            </a:ln>
            <a:effectLst>
              <a:outerShdw blurRad="57150" dist="19050" dir="5400000" algn="bl" rotWithShape="0">
                <a:srgbClr val="000000">
                  <a:alpha val="49800"/>
                </a:srgbClr>
              </a:outerShdw>
            </a:effectLst>
          </p:spPr>
        </p:pic>
        <p:sp>
          <p:nvSpPr>
            <p:cNvPr id="208" name="Google Shape;208;p31"/>
            <p:cNvSpPr txBox="1"/>
            <p:nvPr/>
          </p:nvSpPr>
          <p:spPr>
            <a:xfrm>
              <a:off x="8437774" y="2034504"/>
              <a:ext cx="817200" cy="8304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4 </a:t>
              </a:r>
              <a:endParaRPr sz="3600" b="0" i="0" u="none" strike="noStrike" cap="none">
                <a:solidFill>
                  <a:schemeClr val="lt1"/>
                </a:solidFill>
                <a:latin typeface="Black Han Sans"/>
                <a:ea typeface="Black Han Sans"/>
                <a:cs typeface="Black Han Sans"/>
                <a:sym typeface="Black Han Sans"/>
              </a:endParaRPr>
            </a:p>
          </p:txBody>
        </p:sp>
      </p:grpSp>
      <p:sp>
        <p:nvSpPr>
          <p:cNvPr id="209" name="Google Shape;209;p31"/>
          <p:cNvSpPr txBox="1"/>
          <p:nvPr/>
        </p:nvSpPr>
        <p:spPr>
          <a:xfrm>
            <a:off x="6256226" y="1441659"/>
            <a:ext cx="8790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7 </a:t>
            </a:r>
            <a:endParaRPr sz="3600" b="0" i="0" u="none" strike="noStrike" cap="none">
              <a:solidFill>
                <a:schemeClr val="lt1"/>
              </a:solidFill>
              <a:latin typeface="Black Han Sans"/>
              <a:ea typeface="Black Han Sans"/>
              <a:cs typeface="Black Han Sans"/>
              <a:sym typeface="Black Han Sans"/>
            </a:endParaRPr>
          </a:p>
        </p:txBody>
      </p:sp>
      <p:pic>
        <p:nvPicPr>
          <p:cNvPr id="210" name="Google Shape;210;p31"/>
          <p:cNvPicPr preferRelativeResize="0"/>
          <p:nvPr/>
        </p:nvPicPr>
        <p:blipFill rotWithShape="1">
          <a:blip r:embed="rId9">
            <a:alphaModFix/>
          </a:blip>
          <a:srcRect/>
          <a:stretch/>
        </p:blipFill>
        <p:spPr>
          <a:xfrm>
            <a:off x="6803965" y="1363270"/>
            <a:ext cx="2169290" cy="1189855"/>
          </a:xfrm>
          <a:prstGeom prst="rect">
            <a:avLst/>
          </a:prstGeom>
          <a:noFill/>
          <a:ln>
            <a:noFill/>
          </a:ln>
          <a:effectLst>
            <a:outerShdw blurRad="57150" dist="19050" dir="5400000" algn="bl" rotWithShape="0">
              <a:srgbClr val="000000">
                <a:alpha val="49800"/>
              </a:srgbClr>
            </a:outerShdw>
          </a:effectLst>
        </p:spPr>
      </p:pic>
      <p:sp>
        <p:nvSpPr>
          <p:cNvPr id="211" name="Google Shape;211;p31"/>
          <p:cNvSpPr txBox="1"/>
          <p:nvPr/>
        </p:nvSpPr>
        <p:spPr>
          <a:xfrm>
            <a:off x="8445725" y="1322098"/>
            <a:ext cx="8790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8 </a:t>
            </a:r>
            <a:endParaRPr sz="3600" b="0" i="0" u="none" strike="noStrike" cap="none">
              <a:solidFill>
                <a:schemeClr val="lt1"/>
              </a:solidFill>
              <a:latin typeface="Black Han Sans"/>
              <a:ea typeface="Black Han Sans"/>
              <a:cs typeface="Black Han Sans"/>
              <a:sym typeface="Black Han Sans"/>
            </a:endParaRPr>
          </a:p>
        </p:txBody>
      </p:sp>
      <p:pic>
        <p:nvPicPr>
          <p:cNvPr id="212" name="Google Shape;212;p31"/>
          <p:cNvPicPr preferRelativeResize="0"/>
          <p:nvPr/>
        </p:nvPicPr>
        <p:blipFill rotWithShape="1">
          <a:blip r:embed="rId10">
            <a:alphaModFix/>
          </a:blip>
          <a:srcRect/>
          <a:stretch/>
        </p:blipFill>
        <p:spPr>
          <a:xfrm>
            <a:off x="2334095" y="2641038"/>
            <a:ext cx="2169298" cy="1202118"/>
          </a:xfrm>
          <a:prstGeom prst="rect">
            <a:avLst/>
          </a:prstGeom>
          <a:noFill/>
          <a:ln>
            <a:noFill/>
          </a:ln>
          <a:effectLst>
            <a:outerShdw blurRad="57150" dist="19050" dir="5400000" algn="bl" rotWithShape="0">
              <a:srgbClr val="000000">
                <a:alpha val="49800"/>
              </a:srgbClr>
            </a:outerShdw>
          </a:effectLst>
        </p:spPr>
      </p:pic>
      <p:pic>
        <p:nvPicPr>
          <p:cNvPr id="213" name="Google Shape;213;p31"/>
          <p:cNvPicPr preferRelativeResize="0"/>
          <p:nvPr/>
        </p:nvPicPr>
        <p:blipFill rotWithShape="1">
          <a:blip r:embed="rId11">
            <a:alphaModFix/>
          </a:blip>
          <a:srcRect b="14551"/>
          <a:stretch/>
        </p:blipFill>
        <p:spPr>
          <a:xfrm>
            <a:off x="96050" y="2648250"/>
            <a:ext cx="2169300" cy="2471572"/>
          </a:xfrm>
          <a:prstGeom prst="rect">
            <a:avLst/>
          </a:prstGeom>
          <a:noFill/>
          <a:ln>
            <a:noFill/>
          </a:ln>
          <a:effectLst>
            <a:outerShdw blurRad="57150" dist="19050" dir="5400000" algn="bl" rotWithShape="0">
              <a:srgbClr val="000000">
                <a:alpha val="49800"/>
              </a:srgbClr>
            </a:outerShdw>
          </a:effectLst>
        </p:spPr>
      </p:pic>
      <p:pic>
        <p:nvPicPr>
          <p:cNvPr id="214" name="Google Shape;214;p31"/>
          <p:cNvPicPr preferRelativeResize="0"/>
          <p:nvPr/>
        </p:nvPicPr>
        <p:blipFill rotWithShape="1">
          <a:blip r:embed="rId12">
            <a:alphaModFix/>
          </a:blip>
          <a:srcRect/>
          <a:stretch/>
        </p:blipFill>
        <p:spPr>
          <a:xfrm>
            <a:off x="6810189" y="2641038"/>
            <a:ext cx="2169298" cy="1189874"/>
          </a:xfrm>
          <a:prstGeom prst="rect">
            <a:avLst/>
          </a:prstGeom>
          <a:noFill/>
          <a:ln>
            <a:noFill/>
          </a:ln>
          <a:effectLst>
            <a:outerShdw blurRad="57150" dist="19050" dir="5400000" algn="bl" rotWithShape="0">
              <a:srgbClr val="000000">
                <a:alpha val="49800"/>
              </a:srgbClr>
            </a:outerShdw>
          </a:effectLst>
        </p:spPr>
      </p:pic>
      <p:pic>
        <p:nvPicPr>
          <p:cNvPr id="215" name="Google Shape;215;p31"/>
          <p:cNvPicPr preferRelativeResize="0"/>
          <p:nvPr/>
        </p:nvPicPr>
        <p:blipFill rotWithShape="1">
          <a:blip r:embed="rId13">
            <a:alphaModFix/>
          </a:blip>
          <a:srcRect/>
          <a:stretch/>
        </p:blipFill>
        <p:spPr>
          <a:xfrm>
            <a:off x="2334098" y="3930784"/>
            <a:ext cx="2169298" cy="1189867"/>
          </a:xfrm>
          <a:prstGeom prst="rect">
            <a:avLst/>
          </a:prstGeom>
          <a:noFill/>
          <a:ln>
            <a:noFill/>
          </a:ln>
          <a:effectLst>
            <a:outerShdw blurRad="57150" dist="19050" dir="5400000" algn="bl" rotWithShape="0">
              <a:srgbClr val="000000">
                <a:alpha val="49800"/>
              </a:srgbClr>
            </a:outerShdw>
          </a:effectLst>
        </p:spPr>
      </p:pic>
      <p:pic>
        <p:nvPicPr>
          <p:cNvPr id="216" name="Google Shape;216;p31"/>
          <p:cNvPicPr preferRelativeResize="0"/>
          <p:nvPr/>
        </p:nvPicPr>
        <p:blipFill rotWithShape="1">
          <a:blip r:embed="rId14">
            <a:alphaModFix/>
          </a:blip>
          <a:srcRect l="19231" r="8795" b="9387"/>
          <a:stretch/>
        </p:blipFill>
        <p:spPr>
          <a:xfrm>
            <a:off x="4572150" y="3921350"/>
            <a:ext cx="2169277" cy="1202101"/>
          </a:xfrm>
          <a:prstGeom prst="rect">
            <a:avLst/>
          </a:prstGeom>
          <a:noFill/>
          <a:ln>
            <a:noFill/>
          </a:ln>
          <a:effectLst>
            <a:outerShdw blurRad="57150" dist="19050" dir="5400000" algn="bl" rotWithShape="0">
              <a:srgbClr val="000000">
                <a:alpha val="49800"/>
              </a:srgbClr>
            </a:outerShdw>
          </a:effectLst>
        </p:spPr>
      </p:pic>
      <p:pic>
        <p:nvPicPr>
          <p:cNvPr id="217" name="Google Shape;217;p31"/>
          <p:cNvPicPr preferRelativeResize="0"/>
          <p:nvPr/>
        </p:nvPicPr>
        <p:blipFill rotWithShape="1">
          <a:blip r:embed="rId15">
            <a:alphaModFix/>
          </a:blip>
          <a:srcRect/>
          <a:stretch/>
        </p:blipFill>
        <p:spPr>
          <a:xfrm>
            <a:off x="6810175" y="3918825"/>
            <a:ext cx="2169275" cy="1189874"/>
          </a:xfrm>
          <a:prstGeom prst="rect">
            <a:avLst/>
          </a:prstGeom>
          <a:noFill/>
          <a:ln>
            <a:noFill/>
          </a:ln>
          <a:effectLst>
            <a:outerShdw blurRad="57150" dist="19050" dir="5400000" algn="bl" rotWithShape="0">
              <a:srgbClr val="000000">
                <a:alpha val="49800"/>
              </a:srgbClr>
            </a:outerShdw>
          </a:effectLst>
        </p:spPr>
      </p:pic>
      <p:sp>
        <p:nvSpPr>
          <p:cNvPr id="218" name="Google Shape;218;p31"/>
          <p:cNvSpPr txBox="1"/>
          <p:nvPr/>
        </p:nvSpPr>
        <p:spPr>
          <a:xfrm>
            <a:off x="1481142" y="2648260"/>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9 </a:t>
            </a:r>
            <a:endParaRPr sz="3600" b="0" i="0" u="none" strike="noStrike" cap="none">
              <a:solidFill>
                <a:schemeClr val="lt1"/>
              </a:solidFill>
              <a:latin typeface="Black Han Sans"/>
              <a:ea typeface="Black Han Sans"/>
              <a:cs typeface="Black Han Sans"/>
              <a:sym typeface="Black Han Sans"/>
            </a:endParaRPr>
          </a:p>
        </p:txBody>
      </p:sp>
      <p:sp>
        <p:nvSpPr>
          <p:cNvPr id="219" name="Google Shape;219;p31"/>
          <p:cNvSpPr txBox="1"/>
          <p:nvPr/>
        </p:nvSpPr>
        <p:spPr>
          <a:xfrm>
            <a:off x="6076917" y="2592210"/>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11 </a:t>
            </a:r>
            <a:endParaRPr sz="3600" b="0" i="0" u="none" strike="noStrike" cap="none">
              <a:solidFill>
                <a:schemeClr val="lt1"/>
              </a:solidFill>
              <a:latin typeface="Black Han Sans"/>
              <a:ea typeface="Black Han Sans"/>
              <a:cs typeface="Black Han Sans"/>
              <a:sym typeface="Black Han Sans"/>
            </a:endParaRPr>
          </a:p>
        </p:txBody>
      </p:sp>
      <p:sp>
        <p:nvSpPr>
          <p:cNvPr id="220" name="Google Shape;220;p31"/>
          <p:cNvSpPr txBox="1"/>
          <p:nvPr/>
        </p:nvSpPr>
        <p:spPr>
          <a:xfrm>
            <a:off x="8189042" y="2485898"/>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12 </a:t>
            </a:r>
            <a:endParaRPr sz="3600" b="0" i="0" u="none" strike="noStrike" cap="none">
              <a:solidFill>
                <a:schemeClr val="lt1"/>
              </a:solidFill>
              <a:latin typeface="Black Han Sans"/>
              <a:ea typeface="Black Han Sans"/>
              <a:cs typeface="Black Han Sans"/>
              <a:sym typeface="Black Han Sans"/>
            </a:endParaRPr>
          </a:p>
        </p:txBody>
      </p:sp>
      <p:sp>
        <p:nvSpPr>
          <p:cNvPr id="221" name="Google Shape;221;p31"/>
          <p:cNvSpPr txBox="1"/>
          <p:nvPr/>
        </p:nvSpPr>
        <p:spPr>
          <a:xfrm>
            <a:off x="3719192" y="2648260"/>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10 </a:t>
            </a:r>
            <a:endParaRPr sz="3600" b="0" i="0" u="none" strike="noStrike" cap="none">
              <a:solidFill>
                <a:schemeClr val="lt1"/>
              </a:solidFill>
              <a:latin typeface="Black Han Sans"/>
              <a:ea typeface="Black Han Sans"/>
              <a:cs typeface="Black Han Sans"/>
              <a:sym typeface="Black Han Sans"/>
            </a:endParaRPr>
          </a:p>
        </p:txBody>
      </p:sp>
      <p:sp>
        <p:nvSpPr>
          <p:cNvPr id="222" name="Google Shape;222;p31"/>
          <p:cNvSpPr txBox="1"/>
          <p:nvPr/>
        </p:nvSpPr>
        <p:spPr>
          <a:xfrm>
            <a:off x="3719192" y="3930785"/>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13 </a:t>
            </a:r>
            <a:endParaRPr sz="3600" b="0" i="0" u="none" strike="noStrike" cap="none">
              <a:solidFill>
                <a:schemeClr val="lt1"/>
              </a:solidFill>
              <a:latin typeface="Black Han Sans"/>
              <a:ea typeface="Black Han Sans"/>
              <a:cs typeface="Black Han Sans"/>
              <a:sym typeface="Black Han Sans"/>
            </a:endParaRPr>
          </a:p>
        </p:txBody>
      </p:sp>
      <p:sp>
        <p:nvSpPr>
          <p:cNvPr id="223" name="Google Shape;223;p31"/>
          <p:cNvSpPr txBox="1"/>
          <p:nvPr/>
        </p:nvSpPr>
        <p:spPr>
          <a:xfrm>
            <a:off x="5957092" y="3930785"/>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14 </a:t>
            </a:r>
            <a:endParaRPr sz="3600" b="0" i="0" u="none" strike="noStrike" cap="none">
              <a:solidFill>
                <a:schemeClr val="lt1"/>
              </a:solidFill>
              <a:latin typeface="Black Han Sans"/>
              <a:ea typeface="Black Han Sans"/>
              <a:cs typeface="Black Han Sans"/>
              <a:sym typeface="Black Han Sans"/>
            </a:endParaRPr>
          </a:p>
        </p:txBody>
      </p:sp>
      <p:sp>
        <p:nvSpPr>
          <p:cNvPr id="224" name="Google Shape;224;p31"/>
          <p:cNvSpPr txBox="1"/>
          <p:nvPr/>
        </p:nvSpPr>
        <p:spPr>
          <a:xfrm>
            <a:off x="8194992" y="3918835"/>
            <a:ext cx="784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3600"/>
              <a:buFont typeface="Arial"/>
              <a:buNone/>
            </a:pPr>
            <a:r>
              <a:rPr lang="en" sz="3600" b="0" i="0" u="none" strike="noStrike" cap="none">
                <a:solidFill>
                  <a:schemeClr val="lt1"/>
                </a:solidFill>
                <a:latin typeface="Black Han Sans"/>
                <a:ea typeface="Black Han Sans"/>
                <a:cs typeface="Black Han Sans"/>
                <a:sym typeface="Black Han Sans"/>
              </a:rPr>
              <a:t>15 </a:t>
            </a:r>
            <a:endParaRPr sz="3600" b="0" i="0" u="none" strike="noStrike" cap="none">
              <a:solidFill>
                <a:schemeClr val="lt1"/>
              </a:solidFill>
              <a:latin typeface="Black Han Sans"/>
              <a:ea typeface="Black Han Sans"/>
              <a:cs typeface="Black Han Sans"/>
              <a:sym typeface="Black Han Sans"/>
            </a:endParaRPr>
          </a:p>
        </p:txBody>
      </p:sp>
      <p:pic>
        <p:nvPicPr>
          <p:cNvPr id="225" name="Google Shape;225;p31"/>
          <p:cNvPicPr preferRelativeResize="0"/>
          <p:nvPr/>
        </p:nvPicPr>
        <p:blipFill rotWithShape="1">
          <a:blip r:embed="rId16">
            <a:alphaModFix/>
          </a:blip>
          <a:srcRect t="1124" b="1124"/>
          <a:stretch/>
        </p:blipFill>
        <p:spPr>
          <a:xfrm>
            <a:off x="4689975" y="1342550"/>
            <a:ext cx="1927716" cy="1251326"/>
          </a:xfrm>
          <a:prstGeom prst="rect">
            <a:avLst/>
          </a:prstGeom>
          <a:noFill/>
          <a:ln>
            <a:noFill/>
          </a:ln>
        </p:spPr>
      </p:pic>
      <p:pic>
        <p:nvPicPr>
          <p:cNvPr id="226" name="Google Shape;226;p31"/>
          <p:cNvPicPr preferRelativeResize="0"/>
          <p:nvPr/>
        </p:nvPicPr>
        <p:blipFill rotWithShape="1">
          <a:blip r:embed="rId17">
            <a:alphaModFix/>
          </a:blip>
          <a:srcRect l="700" r="700"/>
          <a:stretch/>
        </p:blipFill>
        <p:spPr>
          <a:xfrm>
            <a:off x="4704849" y="2627225"/>
            <a:ext cx="1890724" cy="1278050"/>
          </a:xfrm>
          <a:prstGeom prst="rect">
            <a:avLst/>
          </a:prstGeom>
          <a:noFill/>
          <a:ln>
            <a:noFill/>
          </a:ln>
        </p:spPr>
      </p:pic>
      <p:sp>
        <p:nvSpPr>
          <p:cNvPr id="227" name="Google Shape;227;p31"/>
          <p:cNvSpPr txBox="1"/>
          <p:nvPr/>
        </p:nvSpPr>
        <p:spPr>
          <a:xfrm>
            <a:off x="5778377" y="1363277"/>
            <a:ext cx="817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3600"/>
              <a:buFont typeface="Arial"/>
              <a:buNone/>
            </a:pPr>
            <a:r>
              <a:rPr lang="en" sz="3600">
                <a:solidFill>
                  <a:schemeClr val="lt1"/>
                </a:solidFill>
                <a:latin typeface="Black Han Sans"/>
                <a:ea typeface="Black Han Sans"/>
                <a:cs typeface="Black Han Sans"/>
                <a:sym typeface="Black Han Sans"/>
              </a:rPr>
              <a:t>7</a:t>
            </a:r>
            <a:endParaRPr sz="3600" b="0" i="0" u="none" strike="noStrike" cap="none">
              <a:solidFill>
                <a:schemeClr val="lt1"/>
              </a:solidFill>
              <a:latin typeface="Black Han Sans"/>
              <a:ea typeface="Black Han Sans"/>
              <a:cs typeface="Black Han Sans"/>
              <a:sym typeface="Black Han Sans"/>
            </a:endParaRPr>
          </a:p>
        </p:txBody>
      </p:sp>
      <p:sp>
        <p:nvSpPr>
          <p:cNvPr id="228" name="Google Shape;228;p31"/>
          <p:cNvSpPr txBox="1"/>
          <p:nvPr/>
        </p:nvSpPr>
        <p:spPr>
          <a:xfrm>
            <a:off x="5778377" y="2642315"/>
            <a:ext cx="817200" cy="738900"/>
          </a:xfrm>
          <a:prstGeom prst="rect">
            <a:avLst/>
          </a:prstGeom>
          <a:noFill/>
          <a:ln>
            <a:noFill/>
          </a:ln>
          <a:effectLst>
            <a:outerShdw blurRad="57150" dist="19050" dir="5400000" algn="bl" rotWithShape="0">
              <a:srgbClr val="000000">
                <a:alpha val="49800"/>
              </a:srgbClr>
            </a:outerShdw>
          </a:effectLst>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 sz="3600">
                <a:solidFill>
                  <a:schemeClr val="lt1"/>
                </a:solidFill>
                <a:latin typeface="Black Han Sans"/>
                <a:ea typeface="Black Han Sans"/>
                <a:cs typeface="Black Han Sans"/>
                <a:sym typeface="Black Han Sans"/>
              </a:rPr>
              <a:t>11</a:t>
            </a:r>
            <a:r>
              <a:rPr lang="en" sz="3600" b="0" i="0" u="none" strike="noStrike" cap="none">
                <a:solidFill>
                  <a:schemeClr val="lt1"/>
                </a:solidFill>
                <a:latin typeface="Black Han Sans"/>
                <a:ea typeface="Black Han Sans"/>
                <a:cs typeface="Black Han Sans"/>
                <a:sym typeface="Black Han Sans"/>
              </a:rPr>
              <a:t> </a:t>
            </a:r>
            <a:endParaRPr sz="3600" b="0" i="0" u="none" strike="noStrike" cap="none">
              <a:solidFill>
                <a:schemeClr val="lt1"/>
              </a:solidFill>
              <a:latin typeface="Black Han Sans"/>
              <a:ea typeface="Black Han Sans"/>
              <a:cs typeface="Black Han Sans"/>
              <a:sym typeface="Black Ha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2"/>
          <p:cNvSpPr txBox="1">
            <a:spLocks noGrp="1"/>
          </p:cNvSpPr>
          <p:nvPr>
            <p:ph type="ctrTitle"/>
          </p:nvPr>
        </p:nvSpPr>
        <p:spPr>
          <a:xfrm>
            <a:off x="311708" y="744575"/>
            <a:ext cx="8520600" cy="2052600"/>
          </a:xfrm>
          <a:prstGeom prst="rect">
            <a:avLst/>
          </a:prstGeom>
        </p:spPr>
        <p:txBody>
          <a:bodyPr spcFirstLastPara="1" wrap="square" lIns="91425" tIns="91425" rIns="91425" bIns="91425" anchor="t" anchorCtr="0">
            <a:noAutofit/>
          </a:bodyPr>
          <a:lstStyle/>
          <a:p>
            <a:pPr marL="457200" lvl="0" indent="-315595" algn="r" rtl="1">
              <a:spcBef>
                <a:spcPts val="0"/>
              </a:spcBef>
              <a:spcAft>
                <a:spcPts val="0"/>
              </a:spcAft>
              <a:buClr>
                <a:schemeClr val="dk1"/>
              </a:buClr>
              <a:buSzPts val="1370"/>
              <a:buAutoNum type="arabicPeriod"/>
            </a:pPr>
            <a:r>
              <a:rPr lang="en" sz="1370">
                <a:solidFill>
                  <a:schemeClr val="dk1"/>
                </a:solidFill>
              </a:rPr>
              <a:t>משאית מים פרטית שואבת מים מבאר מקומית ומובילה אותם לתושבי לה פלורידה, אזור 19, גואטמלה סיטי, גואטמלה.</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נהר וֶרדֶה באריזונה מספק מי השקיה לחקלאים ומי שתייה לכמעט שלושה מיליון איש באזור פניקס, וגם לקהילות הכפריות השוכנות על גדותיו. הביקוש למים ייבש כמעט לגמרי קטעים מסוימים בנהר. </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אישה מכבסת בגדים בנהר קהארה בקטמנדו שבנפאל. </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מכלי טיהור מים במתקן טיהור בברזיל שמספק חמישים אחוז ממי השתייה של סאו פאולו.</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גברים ממלאים מיכלי 20 ליטרים בתחנת מילוי מים בניירובי שבקניה. אחר כך הם יובילו את המים המתוקים לתושבים ולעסקים מכיוון שבניירובי אין מערכת הובלת מי שתייה מהימנה. </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אליזבת גריי אוספת מים בידיה, ערוץ נהר פוטומאק, מרילנד.</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סירה שמשיטה תיירים במי הכנרת הנקיים.</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עובדי שטח בודקים את המים גם לפני שהם נכנסים לביצת טיהור השפכים המלאכותית, וגם אחרי שהם עברו בה, בחָרָבָּקוֹאָה שברפובליקה הדומיניקנית.</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אישה נושאת מים מנהר לביתה באפריקה שמדרום לסהרה.</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אישה שורכת את נעליה לפני שהיא יוצאת לריצת הבוקר שלה.</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שתי נשים מטיילות על חוף הים בקיסריה.</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כלב מתקלח אחרי ששיחק בחוץ.</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ילדה ילידת מאלי (מערב אפריקה) שמחה לקבל סוף סוף מים נקיים מברז של עמותה בכפר בבָּמאקוֹ, מאלי.</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אתר נופש טרופי בשקיעה.</a:t>
            </a:r>
            <a:endParaRPr sz="1370">
              <a:solidFill>
                <a:schemeClr val="dk1"/>
              </a:solidFill>
            </a:endParaRPr>
          </a:p>
          <a:p>
            <a:pPr marL="457200" lvl="0" indent="-315595" algn="r" rtl="1">
              <a:spcBef>
                <a:spcPts val="0"/>
              </a:spcBef>
              <a:spcAft>
                <a:spcPts val="0"/>
              </a:spcAft>
              <a:buClr>
                <a:schemeClr val="dk1"/>
              </a:buClr>
              <a:buSzPts val="1370"/>
              <a:buAutoNum type="arabicPeriod"/>
            </a:pPr>
            <a:r>
              <a:rPr lang="en" sz="1370">
                <a:solidFill>
                  <a:schemeClr val="dk1"/>
                </a:solidFill>
              </a:rPr>
              <a:t>אישה נושאת דליים מלאים במים בכפר קטן בצפון הודו.</a:t>
            </a:r>
            <a:endParaRPr sz="1370">
              <a:solidFill>
                <a:schemeClr val="dk1"/>
              </a:solidFill>
            </a:endParaRPr>
          </a:p>
        </p:txBody>
      </p:sp>
      <p:sp>
        <p:nvSpPr>
          <p:cNvPr id="234" name="Google Shape;234;p32"/>
          <p:cNvSpPr txBox="1">
            <a:spLocks noGrp="1"/>
          </p:cNvSpPr>
          <p:nvPr>
            <p:ph type="title" idx="4294967295"/>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"מערכת היחסים שלנו עם מים" </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2000"/>
              <a:t>משאית מים פרטית שואבת מים מבאר מקומית ומובילה אותם </a:t>
            </a:r>
            <a:br>
              <a:rPr lang="en" sz="2000"/>
            </a:br>
            <a:r>
              <a:rPr lang="en" sz="2000"/>
              <a:t>לתושבי לה פלורידה, אזור 19, גואטמלה סיטי, גואטמלה</a:t>
            </a:r>
            <a:endParaRPr sz="2000"/>
          </a:p>
        </p:txBody>
      </p:sp>
      <p:sp>
        <p:nvSpPr>
          <p:cNvPr id="72" name="Google Shape;72;p1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pic>
        <p:nvPicPr>
          <p:cNvPr id="73" name="Google Shape;73;p16"/>
          <p:cNvPicPr preferRelativeResize="0"/>
          <p:nvPr/>
        </p:nvPicPr>
        <p:blipFill rotWithShape="1">
          <a:blip r:embed="rId3">
            <a:alphaModFix/>
          </a:blip>
          <a:srcRect/>
          <a:stretch/>
        </p:blipFill>
        <p:spPr>
          <a:xfrm>
            <a:off x="1633137" y="849752"/>
            <a:ext cx="5953125" cy="3971925"/>
          </a:xfrm>
          <a:prstGeom prst="rect">
            <a:avLst/>
          </a:prstGeom>
          <a:noFill/>
          <a:ln>
            <a:noFill/>
          </a:ln>
          <a:effectLst>
            <a:outerShdw blurRad="57150" dist="19050" dir="5400000" algn="bl" rotWithShape="0">
              <a:srgbClr val="000000">
                <a:alpha val="49410"/>
              </a:srgbClr>
            </a:outerShdw>
          </a:effectLst>
        </p:spPr>
      </p:pic>
      <p:sp>
        <p:nvSpPr>
          <p:cNvPr id="74" name="Google Shape;74;p16"/>
          <p:cNvSpPr txBox="1"/>
          <p:nvPr/>
        </p:nvSpPr>
        <p:spPr>
          <a:xfrm>
            <a:off x="8652225" y="141675"/>
            <a:ext cx="392100" cy="538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a:solidFill>
                  <a:schemeClr val="lt1"/>
                </a:solidFill>
                <a:latin typeface="Calibri"/>
                <a:ea typeface="Calibri"/>
                <a:cs typeface="Calibri"/>
                <a:sym typeface="Calibri"/>
              </a:rPr>
              <a:t>1</a:t>
            </a:r>
            <a:endParaRPr sz="23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1700"/>
              <a:t>נהר וֶרדֶה באריזונה מספק מי השקיה לחקלאים ומי שתייה לכמעט שלושה מיליון איש באזור פניקס, וגם לקהילות הכפריות השוכנות על גדותיו. הביקוש למים ייבש כמעט לגמרי קטעים מסוימים בנהר</a:t>
            </a:r>
            <a:endParaRPr sz="1700"/>
          </a:p>
        </p:txBody>
      </p:sp>
      <p:sp>
        <p:nvSpPr>
          <p:cNvPr id="80" name="Google Shape;80;p1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81" name="Google Shape;81;p17"/>
          <p:cNvSpPr txBox="1"/>
          <p:nvPr/>
        </p:nvSpPr>
        <p:spPr>
          <a:xfrm>
            <a:off x="8652225" y="141675"/>
            <a:ext cx="392100" cy="538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a:solidFill>
                  <a:schemeClr val="lt1"/>
                </a:solidFill>
                <a:latin typeface="Calibri"/>
                <a:ea typeface="Calibri"/>
                <a:cs typeface="Calibri"/>
                <a:sym typeface="Calibri"/>
              </a:rPr>
              <a:t>2</a:t>
            </a:r>
            <a:endParaRPr sz="2300">
              <a:solidFill>
                <a:schemeClr val="lt1"/>
              </a:solidFill>
              <a:latin typeface="Calibri"/>
              <a:ea typeface="Calibri"/>
              <a:cs typeface="Calibri"/>
              <a:sym typeface="Calibri"/>
            </a:endParaRPr>
          </a:p>
        </p:txBody>
      </p:sp>
      <p:pic>
        <p:nvPicPr>
          <p:cNvPr id="82" name="Google Shape;82;p17"/>
          <p:cNvPicPr preferRelativeResize="0"/>
          <p:nvPr/>
        </p:nvPicPr>
        <p:blipFill rotWithShape="1">
          <a:blip r:embed="rId3">
            <a:alphaModFix/>
          </a:blip>
          <a:srcRect/>
          <a:stretch/>
        </p:blipFill>
        <p:spPr>
          <a:xfrm>
            <a:off x="1427500" y="834350"/>
            <a:ext cx="6465050" cy="39679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אישה מכבסת בגדים בנהר קהארה בקטמנדו שבנפאל (ליד הודו)</a:t>
            </a:r>
            <a:endParaRPr sz="2000"/>
          </a:p>
        </p:txBody>
      </p:sp>
      <p:sp>
        <p:nvSpPr>
          <p:cNvPr id="88" name="Google Shape;88;p1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sp>
        <p:nvSpPr>
          <p:cNvPr id="89" name="Google Shape;89;p18"/>
          <p:cNvSpPr txBox="1"/>
          <p:nvPr/>
        </p:nvSpPr>
        <p:spPr>
          <a:xfrm>
            <a:off x="8652225" y="141675"/>
            <a:ext cx="392100" cy="538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a:solidFill>
                  <a:schemeClr val="lt1"/>
                </a:solidFill>
                <a:latin typeface="Calibri"/>
                <a:ea typeface="Calibri"/>
                <a:cs typeface="Calibri"/>
                <a:sym typeface="Calibri"/>
              </a:rPr>
              <a:t>3</a:t>
            </a:r>
            <a:endParaRPr sz="2300">
              <a:solidFill>
                <a:schemeClr val="lt1"/>
              </a:solidFill>
              <a:latin typeface="Calibri"/>
              <a:ea typeface="Calibri"/>
              <a:cs typeface="Calibri"/>
              <a:sym typeface="Calibri"/>
            </a:endParaRPr>
          </a:p>
        </p:txBody>
      </p:sp>
      <p:pic>
        <p:nvPicPr>
          <p:cNvPr id="90" name="Google Shape;90;p18"/>
          <p:cNvPicPr preferRelativeResize="0"/>
          <p:nvPr/>
        </p:nvPicPr>
        <p:blipFill rotWithShape="1">
          <a:blip r:embed="rId3">
            <a:alphaModFix/>
          </a:blip>
          <a:srcRect/>
          <a:stretch/>
        </p:blipFill>
        <p:spPr>
          <a:xfrm>
            <a:off x="1658025" y="823076"/>
            <a:ext cx="5948984" cy="39679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מכלי טיהור מים במתקן טיהור בברזיל שמספק חמישים אחוז ממי השתייה של סאו פאולו</a:t>
            </a:r>
            <a:endParaRPr sz="2000"/>
          </a:p>
        </p:txBody>
      </p:sp>
      <p:sp>
        <p:nvSpPr>
          <p:cNvPr id="96" name="Google Shape;96;p1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sp>
        <p:nvSpPr>
          <p:cNvPr id="97" name="Google Shape;97;p19"/>
          <p:cNvSpPr txBox="1"/>
          <p:nvPr/>
        </p:nvSpPr>
        <p:spPr>
          <a:xfrm>
            <a:off x="8652225" y="141675"/>
            <a:ext cx="392100" cy="538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a:solidFill>
                  <a:schemeClr val="lt1"/>
                </a:solidFill>
                <a:latin typeface="Calibri"/>
                <a:ea typeface="Calibri"/>
                <a:cs typeface="Calibri"/>
                <a:sym typeface="Calibri"/>
              </a:rPr>
              <a:t>4</a:t>
            </a:r>
            <a:endParaRPr sz="2300">
              <a:solidFill>
                <a:schemeClr val="lt1"/>
              </a:solidFill>
              <a:latin typeface="Calibri"/>
              <a:ea typeface="Calibri"/>
              <a:cs typeface="Calibri"/>
              <a:sym typeface="Calibri"/>
            </a:endParaRPr>
          </a:p>
        </p:txBody>
      </p:sp>
      <p:pic>
        <p:nvPicPr>
          <p:cNvPr id="98" name="Google Shape;98;p19"/>
          <p:cNvPicPr preferRelativeResize="0"/>
          <p:nvPr/>
        </p:nvPicPr>
        <p:blipFill rotWithShape="1">
          <a:blip r:embed="rId3">
            <a:alphaModFix/>
          </a:blip>
          <a:srcRect/>
          <a:stretch/>
        </p:blipFill>
        <p:spPr>
          <a:xfrm>
            <a:off x="1686649" y="841501"/>
            <a:ext cx="5943600" cy="39528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גברים ממלאים מיכלי 20 ליטרים בתחנת מילוי מים בניירובי שבקניה. אחר כך הם יובילו את המים המתוקים לתושבים ולעסקים מכיוון שבניירובי אין מערכת הובלת מי שתייה מהימנה</a:t>
            </a:r>
            <a:endParaRPr sz="2000"/>
          </a:p>
        </p:txBody>
      </p:sp>
      <p:sp>
        <p:nvSpPr>
          <p:cNvPr id="104" name="Google Shape;104;p2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sp>
        <p:nvSpPr>
          <p:cNvPr id="105" name="Google Shape;105;p20"/>
          <p:cNvSpPr txBox="1"/>
          <p:nvPr/>
        </p:nvSpPr>
        <p:spPr>
          <a:xfrm>
            <a:off x="8652225" y="141675"/>
            <a:ext cx="392100" cy="538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a:solidFill>
                  <a:schemeClr val="lt1"/>
                </a:solidFill>
                <a:latin typeface="Calibri"/>
                <a:ea typeface="Calibri"/>
                <a:cs typeface="Calibri"/>
                <a:sym typeface="Calibri"/>
              </a:rPr>
              <a:t>5</a:t>
            </a:r>
            <a:endParaRPr sz="2300">
              <a:solidFill>
                <a:schemeClr val="lt1"/>
              </a:solidFill>
              <a:latin typeface="Calibri"/>
              <a:ea typeface="Calibri"/>
              <a:cs typeface="Calibri"/>
              <a:sym typeface="Calibri"/>
            </a:endParaRPr>
          </a:p>
        </p:txBody>
      </p:sp>
      <p:pic>
        <p:nvPicPr>
          <p:cNvPr id="106" name="Google Shape;106;p20"/>
          <p:cNvPicPr preferRelativeResize="0"/>
          <p:nvPr/>
        </p:nvPicPr>
        <p:blipFill rotWithShape="1">
          <a:blip r:embed="rId3">
            <a:alphaModFix/>
          </a:blip>
          <a:srcRect/>
          <a:stretch/>
        </p:blipFill>
        <p:spPr>
          <a:xfrm>
            <a:off x="1655275" y="852575"/>
            <a:ext cx="5943599" cy="3933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2000"/>
              <a:t>אליזבת גריי אוספת מים בידיה, ערוץ נהר פוטומאק, מרילנד</a:t>
            </a:r>
            <a:endParaRPr sz="2000"/>
          </a:p>
        </p:txBody>
      </p:sp>
      <p:sp>
        <p:nvSpPr>
          <p:cNvPr id="112" name="Google Shape;112;p2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sp>
        <p:nvSpPr>
          <p:cNvPr id="113" name="Google Shape;113;p21"/>
          <p:cNvSpPr txBox="1"/>
          <p:nvPr/>
        </p:nvSpPr>
        <p:spPr>
          <a:xfrm>
            <a:off x="8652225" y="141675"/>
            <a:ext cx="392100" cy="538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a:solidFill>
                  <a:schemeClr val="lt1"/>
                </a:solidFill>
                <a:latin typeface="Calibri"/>
                <a:ea typeface="Calibri"/>
                <a:cs typeface="Calibri"/>
                <a:sym typeface="Calibri"/>
              </a:rPr>
              <a:t>6</a:t>
            </a:r>
            <a:endParaRPr sz="2300">
              <a:solidFill>
                <a:schemeClr val="lt1"/>
              </a:solidFill>
              <a:latin typeface="Calibri"/>
              <a:ea typeface="Calibri"/>
              <a:cs typeface="Calibri"/>
              <a:sym typeface="Calibri"/>
            </a:endParaRPr>
          </a:p>
        </p:txBody>
      </p:sp>
      <p:pic>
        <p:nvPicPr>
          <p:cNvPr id="114" name="Google Shape;114;p21"/>
          <p:cNvPicPr preferRelativeResize="0"/>
          <p:nvPr/>
        </p:nvPicPr>
        <p:blipFill rotWithShape="1">
          <a:blip r:embed="rId3">
            <a:alphaModFix/>
          </a:blip>
          <a:srcRect/>
          <a:stretch/>
        </p:blipFill>
        <p:spPr>
          <a:xfrm>
            <a:off x="1657825" y="841575"/>
            <a:ext cx="5943600" cy="3962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2"/>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סירה משיטה תיירים במי הכנרת הנקיים</a:t>
            </a:r>
            <a:endParaRPr sz="2000"/>
          </a:p>
        </p:txBody>
      </p:sp>
      <p:sp>
        <p:nvSpPr>
          <p:cNvPr id="120" name="Google Shape;120;p2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sp>
        <p:nvSpPr>
          <p:cNvPr id="121" name="Google Shape;121;p22"/>
          <p:cNvSpPr txBox="1"/>
          <p:nvPr/>
        </p:nvSpPr>
        <p:spPr>
          <a:xfrm>
            <a:off x="8652225" y="141675"/>
            <a:ext cx="392100" cy="538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a:solidFill>
                  <a:schemeClr val="lt1"/>
                </a:solidFill>
                <a:latin typeface="Calibri"/>
                <a:ea typeface="Calibri"/>
                <a:cs typeface="Calibri"/>
                <a:sym typeface="Calibri"/>
              </a:rPr>
              <a:t>7</a:t>
            </a:r>
            <a:endParaRPr sz="2300">
              <a:solidFill>
                <a:schemeClr val="lt1"/>
              </a:solidFill>
              <a:latin typeface="Calibri"/>
              <a:ea typeface="Calibri"/>
              <a:cs typeface="Calibri"/>
              <a:sym typeface="Calibri"/>
            </a:endParaRPr>
          </a:p>
        </p:txBody>
      </p:sp>
      <p:pic>
        <p:nvPicPr>
          <p:cNvPr id="122" name="Google Shape;122;p22"/>
          <p:cNvPicPr preferRelativeResize="0"/>
          <p:nvPr/>
        </p:nvPicPr>
        <p:blipFill rotWithShape="1">
          <a:blip r:embed="rId3">
            <a:alphaModFix/>
          </a:blip>
          <a:srcRect t="1124" b="1124"/>
          <a:stretch/>
        </p:blipFill>
        <p:spPr>
          <a:xfrm>
            <a:off x="1946775" y="1339425"/>
            <a:ext cx="5102024" cy="33118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3"/>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2000"/>
              <a:t>עובדי שטח בודקים את המים גם לפני שהם נכנסים לביצת טיהור השפכים המלאכותית, וגם אחרי שהם עברו בה, בחָרָבָּקוֹאָה שברפובליקה הדומיניקנית</a:t>
            </a:r>
            <a:endParaRPr sz="2000"/>
          </a:p>
        </p:txBody>
      </p:sp>
      <p:sp>
        <p:nvSpPr>
          <p:cNvPr id="128" name="Google Shape;128;p2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129" name="Google Shape;129;p23"/>
          <p:cNvSpPr txBox="1"/>
          <p:nvPr/>
        </p:nvSpPr>
        <p:spPr>
          <a:xfrm>
            <a:off x="8652225" y="141675"/>
            <a:ext cx="392100" cy="538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a:solidFill>
                  <a:schemeClr val="lt1"/>
                </a:solidFill>
                <a:latin typeface="Calibri"/>
                <a:ea typeface="Calibri"/>
                <a:cs typeface="Calibri"/>
                <a:sym typeface="Calibri"/>
              </a:rPr>
              <a:t>8</a:t>
            </a:r>
            <a:endParaRPr sz="2300">
              <a:solidFill>
                <a:schemeClr val="lt1"/>
              </a:solidFill>
              <a:latin typeface="Calibri"/>
              <a:ea typeface="Calibri"/>
              <a:cs typeface="Calibri"/>
              <a:sym typeface="Calibri"/>
            </a:endParaRPr>
          </a:p>
        </p:txBody>
      </p:sp>
      <p:pic>
        <p:nvPicPr>
          <p:cNvPr id="130" name="Google Shape;130;p23"/>
          <p:cNvPicPr preferRelativeResize="0"/>
          <p:nvPr/>
        </p:nvPicPr>
        <p:blipFill rotWithShape="1">
          <a:blip r:embed="rId3">
            <a:alphaModFix/>
          </a:blip>
          <a:srcRect/>
          <a:stretch/>
        </p:blipFill>
        <p:spPr>
          <a:xfrm>
            <a:off x="1667450" y="842975"/>
            <a:ext cx="5943599" cy="3933825"/>
          </a:xfrm>
          <a:prstGeom prst="rect">
            <a:avLst/>
          </a:prstGeom>
          <a:noFill/>
          <a:ln>
            <a:noFill/>
          </a:ln>
        </p:spPr>
      </p:pic>
    </p:spTree>
  </p:cSld>
  <p:clrMapOvr>
    <a:masterClrMapping/>
  </p:clrMapOvr>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606</Words>
  <Application>Microsoft Office PowerPoint</Application>
  <PresentationFormat>‫הצגה על המסך (16:9)</PresentationFormat>
  <Paragraphs>93</Paragraphs>
  <Slides>18</Slides>
  <Notes>18</Notes>
  <HiddenSlides>0</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18</vt:i4>
      </vt:variant>
    </vt:vector>
  </HeadingPairs>
  <TitlesOfParts>
    <vt:vector size="22" baseType="lpstr">
      <vt:lpstr>Black Han Sans</vt:lpstr>
      <vt:lpstr>Arial</vt:lpstr>
      <vt:lpstr>Calibri</vt:lpstr>
      <vt:lpstr>Quenching a Thirsty Planet Heb</vt:lpstr>
      <vt:lpstr>משימת כיתה - "מערכת היחסים שלנו עם מים"</vt:lpstr>
      <vt:lpstr>משאית מים פרטית שואבת מים מבאר מקומית ומובילה אותם  לתושבי לה פלורידה, אזור 19, גואטמלה סיטי, גואטמלה</vt:lpstr>
      <vt:lpstr>נהר וֶרדֶה באריזונה מספק מי השקיה לחקלאים ומי שתייה לכמעט שלושה מיליון איש באזור פניקס, וגם לקהילות הכפריות השוכנות על גדותיו. הביקוש למים ייבש כמעט לגמרי קטעים מסוימים בנהר</vt:lpstr>
      <vt:lpstr>אישה מכבסת בגדים בנהר קהארה בקטמנדו שבנפאל (ליד הודו)</vt:lpstr>
      <vt:lpstr>מכלי טיהור מים במתקן טיהור בברזיל שמספק חמישים אחוז ממי השתייה של סאו פאולו</vt:lpstr>
      <vt:lpstr>גברים ממלאים מיכלי 20 ליטרים בתחנת מילוי מים בניירובי שבקניה. אחר כך הם יובילו את המים המתוקים לתושבים ולעסקים מכיוון שבניירובי אין מערכת הובלת מי שתייה מהימנה</vt:lpstr>
      <vt:lpstr>אליזבת גריי אוספת מים בידיה, ערוץ נהר פוטומאק, מרילנד</vt:lpstr>
      <vt:lpstr>סירה משיטה תיירים במי הכנרת הנקיים</vt:lpstr>
      <vt:lpstr>עובדי שטח בודקים את המים גם לפני שהם נכנסים לביצת טיהור השפכים המלאכותית, וגם אחרי שהם עברו בה, בחָרָבָּקוֹאָה שברפובליקה הדומיניקנית</vt:lpstr>
      <vt:lpstr> אישה נושאת מים מנהר לביתה באפריקה שמדרום לסהרה </vt:lpstr>
      <vt:lpstr>אישה שורכת את נעליה לפני שהיא יוצאת לריצת הבוקר שלה</vt:lpstr>
      <vt:lpstr>שתי נשים מטיילות על חוף הים בקיסריה</vt:lpstr>
      <vt:lpstr>כלב מתקלח אחרי ששיחק בחוץ</vt:lpstr>
      <vt:lpstr>ילדה ילידת מאלי (מערב אפריקה) שמחה לקבל סוף סוף מים נקיים מברז של עמותה בכפר בבָּמאקוֹ, מאלי</vt:lpstr>
      <vt:lpstr>אתר נופש טרופי בשקיעה</vt:lpstr>
      <vt:lpstr>אישה נושאת דליים מלאים במים בכפר קטן בצפון הודו</vt:lpstr>
      <vt:lpstr>מצגת של PowerPoint‏</vt:lpstr>
      <vt:lpstr>משאית מים פרטית שואבת מים מבאר מקומית ומובילה אותם לתושבי לה פלורידה, אזור 19, גואטמלה סיטי, גואטמלה. נהר וֶרדֶה באריזונה מספק מי השקיה לחקלאים ומי שתייה לכמעט שלושה מיליון איש באזור פניקס, וגם לקהילות הכפריות השוכנות על גדותיו. הביקוש למים ייבש כמעט לגמרי קטעים מסוימים בנהר.  אישה מכבסת בגדים בנהר קהארה בקטמנדו שבנפאל.  מכלי טיהור מים במתקן טיהור בברזיל שמספק חמישים אחוז ממי השתייה של סאו פאולו. גברים ממלאים מיכלי 20 ליטרים בתחנת מילוי מים בניירובי שבקניה. אחר כך הם יובילו את המים המתוקים לתושבים ולעסקים מכיוון שבניירובי אין מערכת הובלת מי שתייה מהימנה.  אליזבת גריי אוספת מים בידיה, ערוץ נהר פוטומאק, מרילנד. סירה שמשיטה תיירים במי הכנרת הנקיים. עובדי שטח בודקים את המים גם לפני שהם נכנסים לביצת טיהור השפכים המלאכותית, וגם אחרי שהם עברו בה, בחָרָבָּקוֹאָה שברפובליקה הדומיניקנית. אישה נושאת מים מנהר לביתה באפריקה שמדרום לסהרה. אישה שורכת את נעליה לפני שהיא יוצאת לריצת הבוקר שלה. שתי נשים מטיילות על חוף הים בקיסריה. כלב מתקלח אחרי ששיחק בחוץ. ילדה ילידת מאלי (מערב אפריקה) שמחה לקבל סוף סוף מים נקיים מברז של עמותה בכפר בבָּמאקוֹ, מאלי. אתר נופש טרופי בשקיעה. אישה נושאת דליים מלאים במים בכפר קטן בצפון הודו.</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משימת כיתה - "מערכת היחסים שלנו עם מים"</dc:title>
  <dc:creator>Natasha Segal</dc:creator>
  <cp:lastModifiedBy>Gal Farber</cp:lastModifiedBy>
  <cp:revision>5</cp:revision>
  <dcterms:modified xsi:type="dcterms:W3CDTF">2024-07-18T13:36:10Z</dcterms:modified>
</cp:coreProperties>
</file>