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"/>
  </p:notesMasterIdLst>
  <p:sldIdLst>
    <p:sldId id="261" r:id="rId2"/>
    <p:sldId id="258" r:id="rId3"/>
    <p:sldId id="265" r:id="rId4"/>
    <p:sldId id="266" r:id="rId5"/>
    <p:sldId id="272" r:id="rId6"/>
    <p:sldId id="267" r:id="rId7"/>
    <p:sldId id="270" r:id="rId8"/>
    <p:sldId id="271" r:id="rId9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91B697-9064-93B9-A4AA-38A64DA95B2E}" v="44" dt="2024-08-05T11:39:37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65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9DCA7-B8C9-493A-8907-0EB3D87A5643}" type="datetimeFigureOut">
              <a:rPr lang="en-US" smtClean="0"/>
              <a:t>8/11/2024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4F514-48BA-4820-B403-2D75A96E2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66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4890b67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4890b67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 rtl="1"/>
            <a:r>
              <a:rPr lang="en-US"/>
              <a:t>20 עותקים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6099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4890b67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4890b67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180633" y="166300"/>
            <a:ext cx="1117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333" b="0"/>
            </a:lvl1pPr>
            <a:lvl2pPr lvl="1" rtl="0">
              <a:buNone/>
              <a:defRPr sz="1333" b="0"/>
            </a:lvl2pPr>
            <a:lvl3pPr lvl="2" rtl="0">
              <a:buNone/>
              <a:defRPr sz="1333" b="0"/>
            </a:lvl3pPr>
            <a:lvl4pPr lvl="3" rtl="0">
              <a:buNone/>
              <a:defRPr sz="1333" b="0"/>
            </a:lvl4pPr>
            <a:lvl5pPr lvl="4" rtl="0">
              <a:buNone/>
              <a:defRPr sz="1333" b="0"/>
            </a:lvl5pPr>
            <a:lvl6pPr lvl="5" rtl="0">
              <a:buNone/>
              <a:defRPr sz="1333" b="0"/>
            </a:lvl6pPr>
            <a:lvl7pPr lvl="6" rtl="0">
              <a:buNone/>
              <a:defRPr sz="1333" b="0"/>
            </a:lvl7pPr>
            <a:lvl8pPr lvl="7" rtl="0">
              <a:buNone/>
              <a:defRPr sz="1333" b="0"/>
            </a:lvl8pPr>
            <a:lvl9pPr lvl="8" rtl="0">
              <a:buNone/>
              <a:defRPr sz="1333" b="0"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7537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7334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21486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415600" y="2232067"/>
            <a:ext cx="11360800" cy="33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1593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88187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1250167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2"/>
          </p:nvPr>
        </p:nvSpPr>
        <p:spPr>
          <a:xfrm>
            <a:off x="4645796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3"/>
          </p:nvPr>
        </p:nvSpPr>
        <p:spPr>
          <a:xfrm>
            <a:off x="8041433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4"/>
          </p:nvPr>
        </p:nvSpPr>
        <p:spPr>
          <a:xfrm>
            <a:off x="1250167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5"/>
          </p:nvPr>
        </p:nvSpPr>
        <p:spPr>
          <a:xfrm>
            <a:off x="4645800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6"/>
          </p:nvPr>
        </p:nvSpPr>
        <p:spPr>
          <a:xfrm>
            <a:off x="8041433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22290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1862600" y="540867"/>
            <a:ext cx="8466800" cy="36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3076900" y="4164067"/>
            <a:ext cx="6038400" cy="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7610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ubTitle" idx="1"/>
          </p:nvPr>
        </p:nvSpPr>
        <p:spPr>
          <a:xfrm>
            <a:off x="1250167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2"/>
          </p:nvPr>
        </p:nvSpPr>
        <p:spPr>
          <a:xfrm>
            <a:off x="4645796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3"/>
          </p:nvPr>
        </p:nvSpPr>
        <p:spPr>
          <a:xfrm>
            <a:off x="8041433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4"/>
          </p:nvPr>
        </p:nvSpPr>
        <p:spPr>
          <a:xfrm>
            <a:off x="1250167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subTitle" idx="5"/>
          </p:nvPr>
        </p:nvSpPr>
        <p:spPr>
          <a:xfrm>
            <a:off x="4645800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6"/>
          </p:nvPr>
        </p:nvSpPr>
        <p:spPr>
          <a:xfrm>
            <a:off x="8041433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07706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ctrTitle"/>
          </p:nvPr>
        </p:nvSpPr>
        <p:spPr>
          <a:xfrm>
            <a:off x="1862600" y="540867"/>
            <a:ext cx="8466800" cy="36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3076900" y="4164067"/>
            <a:ext cx="6038400" cy="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3304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960000" y="5124367"/>
            <a:ext cx="10272000" cy="9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11924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 slid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>
          <a:xfrm>
            <a:off x="1862600" y="540867"/>
            <a:ext cx="8466800" cy="36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ubTitle" idx="1"/>
          </p:nvPr>
        </p:nvSpPr>
        <p:spPr>
          <a:xfrm>
            <a:off x="3153767" y="2415967"/>
            <a:ext cx="6038400" cy="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>
                <a:solidFill>
                  <a:srgbClr val="E76A28"/>
                </a:solidFill>
                <a:latin typeface="David"/>
                <a:ea typeface="David"/>
                <a:cs typeface="David"/>
                <a:sym typeface="Davi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0108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ubTitle" idx="1"/>
          </p:nvPr>
        </p:nvSpPr>
        <p:spPr>
          <a:xfrm>
            <a:off x="1250167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ubTitle" idx="2"/>
          </p:nvPr>
        </p:nvSpPr>
        <p:spPr>
          <a:xfrm>
            <a:off x="4645796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3"/>
          </p:nvPr>
        </p:nvSpPr>
        <p:spPr>
          <a:xfrm>
            <a:off x="8041433" y="3550899"/>
            <a:ext cx="2900400" cy="1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4"/>
          </p:nvPr>
        </p:nvSpPr>
        <p:spPr>
          <a:xfrm>
            <a:off x="1250167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ubTitle" idx="5"/>
          </p:nvPr>
        </p:nvSpPr>
        <p:spPr>
          <a:xfrm>
            <a:off x="4645800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ubTitle" idx="6"/>
          </p:nvPr>
        </p:nvSpPr>
        <p:spPr>
          <a:xfrm>
            <a:off x="8041433" y="2944804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933" b="1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733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1847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פריסה מותאמת אישית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1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90400" y="6534883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43406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 slide 3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7192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4">
  <p:cSld name="Title slide 4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7066"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7462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48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493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167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15600" y="1207200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333" b="0"/>
            </a:lvl1pPr>
            <a:lvl2pPr lvl="1" rtl="0">
              <a:buNone/>
              <a:defRPr sz="1333" b="0"/>
            </a:lvl2pPr>
            <a:lvl3pPr lvl="2" rtl="0">
              <a:buNone/>
              <a:defRPr sz="1333" b="0"/>
            </a:lvl3pPr>
            <a:lvl4pPr lvl="3" rtl="0">
              <a:buNone/>
              <a:defRPr sz="1333" b="0"/>
            </a:lvl4pPr>
            <a:lvl5pPr lvl="4" rtl="0">
              <a:buNone/>
              <a:defRPr sz="1333" b="0"/>
            </a:lvl5pPr>
            <a:lvl6pPr lvl="5" rtl="0">
              <a:buNone/>
              <a:defRPr sz="1333" b="0"/>
            </a:lvl6pPr>
            <a:lvl7pPr lvl="6" rtl="0">
              <a:buNone/>
              <a:defRPr sz="1333" b="0"/>
            </a:lvl7pPr>
            <a:lvl8pPr lvl="7" rtl="0">
              <a:buNone/>
              <a:defRPr sz="1333" b="0"/>
            </a:lvl8pPr>
            <a:lvl9pPr lvl="8" rtl="0">
              <a:buNone/>
              <a:defRPr sz="1333" b="0"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9178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6767" y="166300"/>
            <a:ext cx="11206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415600" y="1357467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6443200" y="1357467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36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146767" y="166300"/>
            <a:ext cx="11206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450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29567" y="153833"/>
            <a:ext cx="103864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15600" y="1198600"/>
            <a:ext cx="4972000" cy="48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7355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74000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64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488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0" y="-167"/>
            <a:ext cx="6096000" cy="65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63872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5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1"/>
          </p:nvPr>
        </p:nvSpPr>
        <p:spPr>
          <a:xfrm>
            <a:off x="63872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490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11327500" y="6555267"/>
            <a:ext cx="731600" cy="3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9856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415600" y="1837400"/>
            <a:ext cx="11360800" cy="4555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 flipH="1">
            <a:off x="-67736" y="96400"/>
            <a:ext cx="12259736" cy="90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46767" y="166300"/>
            <a:ext cx="11206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542200" y="299900"/>
            <a:ext cx="428000" cy="4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37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"/>
              <a:t>2</a:t>
            </a:r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9200" y="6503265"/>
            <a:ext cx="12201200" cy="3660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2"/>
          </p:nvPr>
        </p:nvSpPr>
        <p:spPr>
          <a:xfrm>
            <a:off x="11390400" y="6534883"/>
            <a:ext cx="731600" cy="3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33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99306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400089" y="2946076"/>
            <a:ext cx="111728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he-IL" sz="13800">
                <a:solidFill>
                  <a:schemeClr val="tx1"/>
                </a:solidFill>
              </a:rPr>
              <a:t>תחנה 1</a:t>
            </a:r>
            <a:br>
              <a:rPr lang="en-US" sz="13800">
                <a:solidFill>
                  <a:schemeClr val="tx1"/>
                </a:solidFill>
              </a:rPr>
            </a:br>
            <a:r>
              <a:rPr lang="he-IL" sz="5400" b="0" i="0">
                <a:solidFill>
                  <a:srgbClr val="000000"/>
                </a:solidFill>
                <a:effectLst/>
                <a:cs typeface="WordVisi_MSFontService"/>
              </a:rPr>
              <a:t>אילו פעולות צורכות מים?</a:t>
            </a:r>
            <a:endParaRPr sz="13800"/>
          </a:p>
        </p:txBody>
      </p:sp>
      <p:sp>
        <p:nvSpPr>
          <p:cNvPr id="130" name="Google Shape;130;p25"/>
          <p:cNvSpPr/>
          <p:nvPr/>
        </p:nvSpPr>
        <p:spPr>
          <a:xfrm flipH="1">
            <a:off x="5720853" y="1082352"/>
            <a:ext cx="932148" cy="276397"/>
          </a:xfrm>
          <a:custGeom>
            <a:avLst/>
            <a:gdLst/>
            <a:ahLst/>
            <a:cxnLst/>
            <a:rect l="l" t="t" r="r" b="b"/>
            <a:pathLst>
              <a:path w="23975" h="7109" extrusionOk="0">
                <a:moveTo>
                  <a:pt x="16774" y="0"/>
                </a:moveTo>
                <a:cubicBezTo>
                  <a:pt x="15688" y="0"/>
                  <a:pt x="14543" y="629"/>
                  <a:pt x="13713" y="1930"/>
                </a:cubicBezTo>
                <a:cubicBezTo>
                  <a:pt x="12684" y="752"/>
                  <a:pt x="11258" y="96"/>
                  <a:pt x="9863" y="96"/>
                </a:cubicBezTo>
                <a:cubicBezTo>
                  <a:pt x="7944" y="96"/>
                  <a:pt x="6082" y="1336"/>
                  <a:pt x="5386" y="4167"/>
                </a:cubicBezTo>
                <a:cubicBezTo>
                  <a:pt x="4619" y="3792"/>
                  <a:pt x="3915" y="3600"/>
                  <a:pt x="3279" y="3600"/>
                </a:cubicBezTo>
                <a:cubicBezTo>
                  <a:pt x="1805" y="3600"/>
                  <a:pt x="695" y="4633"/>
                  <a:pt x="1" y="6818"/>
                </a:cubicBezTo>
                <a:lnTo>
                  <a:pt x="23615" y="7108"/>
                </a:lnTo>
                <a:cubicBezTo>
                  <a:pt x="23974" y="5290"/>
                  <a:pt x="22569" y="3646"/>
                  <a:pt x="20568" y="3646"/>
                </a:cubicBezTo>
                <a:cubicBezTo>
                  <a:pt x="20380" y="3646"/>
                  <a:pt x="20187" y="3660"/>
                  <a:pt x="19990" y="3690"/>
                </a:cubicBezTo>
                <a:cubicBezTo>
                  <a:pt x="19746" y="1271"/>
                  <a:pt x="18319" y="0"/>
                  <a:pt x="167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 txBox="1"/>
          <p:nvPr/>
        </p:nvSpPr>
        <p:spPr>
          <a:xfrm>
            <a:off x="0" y="1358734"/>
            <a:ext cx="4379600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 defTabSz="1219170" rtl="1">
              <a:lnSpc>
                <a:spcPct val="200000"/>
              </a:lnSpc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 descr="Underwater bubble">
            <a:extLst>
              <a:ext uri="{FF2B5EF4-FFF2-40B4-BE49-F238E27FC236}">
                <a16:creationId xmlns:a16="http://schemas.microsoft.com/office/drawing/2014/main" id="{332ABC63-EF48-4B42-0109-24C70A636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89" y="4676814"/>
            <a:ext cx="2467356" cy="1644904"/>
          </a:xfrm>
          <a:prstGeom prst="rect">
            <a:avLst/>
          </a:prstGeom>
        </p:spPr>
      </p:pic>
      <p:pic>
        <p:nvPicPr>
          <p:cNvPr id="12" name="Picture 11" descr="River rocks">
            <a:extLst>
              <a:ext uri="{FF2B5EF4-FFF2-40B4-BE49-F238E27FC236}">
                <a16:creationId xmlns:a16="http://schemas.microsoft.com/office/drawing/2014/main" id="{D2A08D4D-A2FD-E9E3-FB83-E66A18ADE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99" y="1119264"/>
            <a:ext cx="3043432" cy="1743887"/>
          </a:xfrm>
          <a:prstGeom prst="rect">
            <a:avLst/>
          </a:prstGeom>
        </p:spPr>
      </p:pic>
      <p:pic>
        <p:nvPicPr>
          <p:cNvPr id="14" name="Picture 13" descr="Ripples on water">
            <a:extLst>
              <a:ext uri="{FF2B5EF4-FFF2-40B4-BE49-F238E27FC236}">
                <a16:creationId xmlns:a16="http://schemas.microsoft.com/office/drawing/2014/main" id="{1E792794-6592-5B32-32EB-251F2ABE79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23" y="1082352"/>
            <a:ext cx="2806549" cy="186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14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180633" y="166300"/>
            <a:ext cx="111728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he-IL" sz="4800" b="1" dirty="0"/>
              <a:t>תחנה 2 - היכן מסתתרים המים? </a:t>
            </a:r>
            <a:endParaRPr sz="4800" b="1" dirty="0"/>
          </a:p>
        </p:txBody>
      </p:sp>
      <p:sp>
        <p:nvSpPr>
          <p:cNvPr id="130" name="Google Shape;130;p25"/>
          <p:cNvSpPr/>
          <p:nvPr/>
        </p:nvSpPr>
        <p:spPr>
          <a:xfrm flipH="1">
            <a:off x="5720853" y="1082352"/>
            <a:ext cx="932148" cy="276397"/>
          </a:xfrm>
          <a:custGeom>
            <a:avLst/>
            <a:gdLst/>
            <a:ahLst/>
            <a:cxnLst/>
            <a:rect l="l" t="t" r="r" b="b"/>
            <a:pathLst>
              <a:path w="23975" h="7109" extrusionOk="0">
                <a:moveTo>
                  <a:pt x="16774" y="0"/>
                </a:moveTo>
                <a:cubicBezTo>
                  <a:pt x="15688" y="0"/>
                  <a:pt x="14543" y="629"/>
                  <a:pt x="13713" y="1930"/>
                </a:cubicBezTo>
                <a:cubicBezTo>
                  <a:pt x="12684" y="752"/>
                  <a:pt x="11258" y="96"/>
                  <a:pt x="9863" y="96"/>
                </a:cubicBezTo>
                <a:cubicBezTo>
                  <a:pt x="7944" y="96"/>
                  <a:pt x="6082" y="1336"/>
                  <a:pt x="5386" y="4167"/>
                </a:cubicBezTo>
                <a:cubicBezTo>
                  <a:pt x="4619" y="3792"/>
                  <a:pt x="3915" y="3600"/>
                  <a:pt x="3279" y="3600"/>
                </a:cubicBezTo>
                <a:cubicBezTo>
                  <a:pt x="1805" y="3600"/>
                  <a:pt x="695" y="4633"/>
                  <a:pt x="1" y="6818"/>
                </a:cubicBezTo>
                <a:lnTo>
                  <a:pt x="23615" y="7108"/>
                </a:lnTo>
                <a:cubicBezTo>
                  <a:pt x="23974" y="5290"/>
                  <a:pt x="22569" y="3646"/>
                  <a:pt x="20568" y="3646"/>
                </a:cubicBezTo>
                <a:cubicBezTo>
                  <a:pt x="20380" y="3646"/>
                  <a:pt x="20187" y="3660"/>
                  <a:pt x="19990" y="3690"/>
                </a:cubicBezTo>
                <a:cubicBezTo>
                  <a:pt x="19746" y="1271"/>
                  <a:pt x="18319" y="0"/>
                  <a:pt x="167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 txBox="1"/>
          <p:nvPr/>
        </p:nvSpPr>
        <p:spPr>
          <a:xfrm>
            <a:off x="0" y="1358734"/>
            <a:ext cx="4379600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 defTabSz="1219170" rtl="1">
              <a:lnSpc>
                <a:spcPct val="200000"/>
              </a:lnSpc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02F10E-1C04-53FF-1192-410286081FB3}"/>
              </a:ext>
            </a:extLst>
          </p:cNvPr>
          <p:cNvGrpSpPr/>
          <p:nvPr/>
        </p:nvGrpSpPr>
        <p:grpSpPr>
          <a:xfrm>
            <a:off x="743574" y="1173119"/>
            <a:ext cx="10583926" cy="5138928"/>
            <a:chOff x="743574" y="1173119"/>
            <a:chExt cx="10583926" cy="51389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C433FBC-2E57-7473-C10E-F7E54FD47538}"/>
                </a:ext>
              </a:extLst>
            </p:cNvPr>
            <p:cNvGrpSpPr/>
            <p:nvPr/>
          </p:nvGrpSpPr>
          <p:grpSpPr>
            <a:xfrm>
              <a:off x="743574" y="1173119"/>
              <a:ext cx="10583926" cy="5138928"/>
              <a:chOff x="682805" y="612475"/>
              <a:chExt cx="11007545" cy="5706029"/>
            </a:xfrm>
          </p:grpSpPr>
          <p:pic>
            <p:nvPicPr>
              <p:cNvPr id="3" name="Google Shape;138;p26">
                <a:extLst>
                  <a:ext uri="{FF2B5EF4-FFF2-40B4-BE49-F238E27FC236}">
                    <a16:creationId xmlns:a16="http://schemas.microsoft.com/office/drawing/2014/main" id="{86F7E6A8-4E68-12F5-F1AD-438349D78A7E}"/>
                  </a:ext>
                </a:extLst>
              </p:cNvPr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82805" y="612475"/>
                <a:ext cx="3056649" cy="257306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" name="Google Shape;139;p26">
                <a:extLst>
                  <a:ext uri="{FF2B5EF4-FFF2-40B4-BE49-F238E27FC236}">
                    <a16:creationId xmlns:a16="http://schemas.microsoft.com/office/drawing/2014/main" id="{C479BBE9-489B-AAC9-0D28-FD65B67FB599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638667" y="980511"/>
                <a:ext cx="3358020" cy="197624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" name="Google Shape;141;p26">
                <a:extLst>
                  <a:ext uri="{FF2B5EF4-FFF2-40B4-BE49-F238E27FC236}">
                    <a16:creationId xmlns:a16="http://schemas.microsoft.com/office/drawing/2014/main" id="{DBB014C5-197C-56A9-7CC9-AF1227168250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732520" y="3346104"/>
                <a:ext cx="2776675" cy="2972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" name="Google Shape;145;p26">
                <a:extLst>
                  <a:ext uri="{FF2B5EF4-FFF2-40B4-BE49-F238E27FC236}">
                    <a16:creationId xmlns:a16="http://schemas.microsoft.com/office/drawing/2014/main" id="{EB56CCF5-4EF2-9C04-3CDE-CF313CF6A656}"/>
                  </a:ext>
                </a:extLst>
              </p:cNvPr>
              <p:cNvPicPr preferRelativeResize="0"/>
              <p:nvPr/>
            </p:nvPicPr>
            <p:blipFill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2805" y="3757684"/>
                <a:ext cx="3592886" cy="2432438"/>
              </a:xfrm>
              <a:prstGeom prst="rect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7" name="Google Shape;146;p26">
                <a:extLst>
                  <a:ext uri="{FF2B5EF4-FFF2-40B4-BE49-F238E27FC236}">
                    <a16:creationId xmlns:a16="http://schemas.microsoft.com/office/drawing/2014/main" id="{B69D4AE2-7F14-EEBE-1C33-D50B8974C1E9}"/>
                  </a:ext>
                </a:extLst>
              </p:cNvPr>
              <p:cNvPicPr preferRelativeResize="0"/>
              <p:nvPr/>
            </p:nvPicPr>
            <p:blipFill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33701" y="828137"/>
                <a:ext cx="3056649" cy="219086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" name="Picture 8" descr="A glass cup of coffee&#10;&#10;Description automatically generated">
              <a:extLst>
                <a:ext uri="{FF2B5EF4-FFF2-40B4-BE49-F238E27FC236}">
                  <a16:creationId xmlns:a16="http://schemas.microsoft.com/office/drawing/2014/main" id="{491BFBBE-05B8-BA66-4012-F18A4CF85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517" y="3687989"/>
              <a:ext cx="2508435" cy="25084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A3229-CC6E-07CA-F3F9-25A15613B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he-IL" sz="4400" b="1" dirty="0">
                <a:solidFill>
                  <a:schemeClr val="bg1"/>
                </a:solidFill>
              </a:rPr>
              <a:t>סירקו את הקוד כדי לגלות אם מיינתם נכון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30D4E5-FB93-44DB-5C65-B8B6B8D0D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587" y="1783080"/>
            <a:ext cx="3558673" cy="3589338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0AE27D14-536A-7353-0EB8-B51BEEDB6938}"/>
              </a:ext>
            </a:extLst>
          </p:cNvPr>
          <p:cNvSpPr txBox="1"/>
          <p:nvPr/>
        </p:nvSpPr>
        <p:spPr>
          <a:xfrm>
            <a:off x="11308916" y="201668"/>
            <a:ext cx="88340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e-IL" sz="2000" b="1">
                <a:solidFill>
                  <a:schemeClr val="bg1"/>
                </a:solidFill>
                <a:latin typeface="Calibri"/>
                <a:cs typeface="Calibri"/>
                <a:sym typeface="Calibri"/>
              </a:rPr>
              <a:t>תחנה</a:t>
            </a:r>
            <a:r>
              <a:rPr lang="he-IL" sz="1000">
                <a:cs typeface="Arial"/>
              </a:rPr>
              <a:t> </a:t>
            </a:r>
            <a:r>
              <a:rPr lang="he-IL" sz="2000" b="1">
                <a:solidFill>
                  <a:schemeClr val="bg1"/>
                </a:solidFill>
                <a:latin typeface="Calibri"/>
                <a:cs typeface="Calibri"/>
              </a:rPr>
              <a:t>2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972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8;p25">
            <a:extLst>
              <a:ext uri="{FF2B5EF4-FFF2-40B4-BE49-F238E27FC236}">
                <a16:creationId xmlns:a16="http://schemas.microsoft.com/office/drawing/2014/main" id="{C5A2FE07-0054-48E3-B393-9439574CD910}"/>
              </a:ext>
            </a:extLst>
          </p:cNvPr>
          <p:cNvSpPr txBox="1">
            <a:spLocks/>
          </p:cNvSpPr>
          <p:nvPr/>
        </p:nvSpPr>
        <p:spPr>
          <a:xfrm>
            <a:off x="180633" y="166300"/>
            <a:ext cx="11172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lnSpc>
                <a:spcPct val="115000"/>
              </a:lnSpc>
            </a:pPr>
            <a:r>
              <a:rPr lang="he-IL" sz="4800" b="1" kern="0" dirty="0"/>
              <a:t>תחנה 3 - מי הם צרכני המים העיקריים?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B778C-9951-5FC4-756F-3DD8F40E1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502" y="1360023"/>
            <a:ext cx="8590384" cy="460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9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3A5E-ED22-B428-E14F-E1358135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he-IL" sz="4000" b="1"/>
              <a:t>סירקו לקבלת רמז לשימושי המים לפי תחומים</a:t>
            </a:r>
            <a:endParaRPr lang="en-US" sz="4000" b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2C9BF7-67DD-4EDF-C33A-BDC1E7A1F9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8613EB-F89D-9DFE-B0C1-EA4FAF6E6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713" y="1642668"/>
            <a:ext cx="3755697" cy="3763722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B7C3E9C-F0CC-8B4B-6638-3C30D4A9B552}"/>
              </a:ext>
            </a:extLst>
          </p:cNvPr>
          <p:cNvSpPr txBox="1"/>
          <p:nvPr/>
        </p:nvSpPr>
        <p:spPr>
          <a:xfrm>
            <a:off x="11308916" y="201668"/>
            <a:ext cx="88340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e-IL" sz="2000" b="1">
                <a:solidFill>
                  <a:schemeClr val="bg1"/>
                </a:solidFill>
                <a:latin typeface="Calibri"/>
                <a:cs typeface="Calibri"/>
                <a:sym typeface="Calibri"/>
              </a:rPr>
              <a:t>תחנה</a:t>
            </a:r>
            <a:endParaRPr lang="he-IL">
              <a:solidFill>
                <a:schemeClr val="bg1"/>
              </a:solidFill>
              <a:latin typeface="Arial"/>
              <a:cs typeface="Arial" panose="020B0604020202020204" pitchFamily="34" charset="0"/>
            </a:endParaRPr>
          </a:p>
          <a:p>
            <a:pPr algn="ctr"/>
            <a:r>
              <a:rPr lang="he-IL" sz="2000" b="1">
                <a:solidFill>
                  <a:schemeClr val="bg1"/>
                </a:solidFill>
                <a:latin typeface="Calibri"/>
                <a:cs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8771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9FE67-748B-27FD-088C-E768F2A2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he-IL" sz="4400" b="1" dirty="0"/>
              <a:t>תחנה 4 - אוכלוסיית העולם במהלך השנים </a:t>
            </a:r>
            <a:endParaRPr lang="en-US" sz="44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D209C2-A374-F3F6-23C9-10A751C2EF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77EF74E-8AD2-B7DC-39EE-3A412A456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0"/>
          <a:stretch/>
        </p:blipFill>
        <p:spPr bwMode="auto">
          <a:xfrm>
            <a:off x="1543048" y="1360170"/>
            <a:ext cx="8929263" cy="494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23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653DE-8E6F-37DD-CCFC-22A754153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00" y="166300"/>
            <a:ext cx="11268560" cy="763600"/>
          </a:xfrm>
        </p:spPr>
        <p:txBody>
          <a:bodyPr>
            <a:noAutofit/>
          </a:bodyPr>
          <a:lstStyle/>
          <a:p>
            <a:pPr algn="r"/>
            <a:r>
              <a:rPr lang="he-IL" sz="4400" b="1" dirty="0"/>
              <a:t>תחנה 5 - כיצד מודדים צריכת מים משפחתית ואישית? </a:t>
            </a:r>
            <a:endParaRPr lang="en-US" sz="44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0A8585-8249-E0F9-9D00-E36E5803F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84685"/>
              </p:ext>
            </p:extLst>
          </p:nvPr>
        </p:nvGraphicFramePr>
        <p:xfrm>
          <a:off x="1874520" y="1360170"/>
          <a:ext cx="7943850" cy="4914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5846">
                  <a:extLst>
                    <a:ext uri="{9D8B030D-6E8A-4147-A177-3AD203B41FA5}">
                      <a16:colId xmlns:a16="http://schemas.microsoft.com/office/drawing/2014/main" val="3554828868"/>
                    </a:ext>
                  </a:extLst>
                </a:gridCol>
                <a:gridCol w="4018004">
                  <a:extLst>
                    <a:ext uri="{9D8B030D-6E8A-4147-A177-3AD203B41FA5}">
                      <a16:colId xmlns:a16="http://schemas.microsoft.com/office/drawing/2014/main" val="3245918909"/>
                    </a:ext>
                  </a:extLst>
                </a:gridCol>
              </a:tblGrid>
              <a:tr h="884998">
                <a:tc>
                  <a:txBody>
                    <a:bodyPr/>
                    <a:lstStyle/>
                    <a:p>
                      <a:pPr marL="0" marR="0" algn="ctr" rtl="1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e-IL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מדידה שניה בתאריך</a:t>
                      </a:r>
                      <a:r>
                        <a:rPr lang="en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 31.8 </a:t>
                      </a:r>
                      <a:r>
                        <a:rPr lang="en-US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​</a:t>
                      </a:r>
                      <a:endParaRPr lang="en-IL" sz="16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he-IL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מדידה ראשונה </a:t>
                      </a:r>
                      <a:r>
                        <a:rPr lang="en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he-IL" sz="2000" dirty="0">
                          <a:solidFill>
                            <a:sysClr val="windowText" lastClr="000000"/>
                          </a:solidFill>
                          <a:effectLst/>
                        </a:rPr>
                        <a:t>בתאריך 1.8 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​</a:t>
                      </a:r>
                      <a:endParaRPr lang="en-IL" sz="1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045596"/>
                  </a:ext>
                </a:extLst>
              </a:tr>
              <a:tr h="4029901">
                <a:tc>
                  <a:txBody>
                    <a:bodyPr/>
                    <a:lstStyle/>
                    <a:p>
                      <a:pPr marL="0" marR="0" algn="ctr" rtl="1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​</a:t>
                      </a:r>
                      <a:endParaRPr lang="en-I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​</a:t>
                      </a:r>
                      <a:r>
                        <a:rPr lang="he-IL" sz="1100" dirty="0">
                          <a:effectLst/>
                        </a:rPr>
                        <a:t> </a:t>
                      </a:r>
                      <a:endParaRPr lang="en-I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401375"/>
                  </a:ext>
                </a:extLst>
              </a:tr>
            </a:tbl>
          </a:graphicData>
        </a:graphic>
      </p:graphicFrame>
      <p:pic>
        <p:nvPicPr>
          <p:cNvPr id="6" name="Picture 5" descr="A close up of a blue device&#10;&#10;Description automatically generated">
            <a:extLst>
              <a:ext uri="{FF2B5EF4-FFF2-40B4-BE49-F238E27FC236}">
                <a16:creationId xmlns:a16="http://schemas.microsoft.com/office/drawing/2014/main" id="{A5B8BDDB-90E0-978F-D679-A7C3E4CC8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383608" y="2496015"/>
            <a:ext cx="2556418" cy="3417849"/>
          </a:xfrm>
          <a:prstGeom prst="rect">
            <a:avLst/>
          </a:prstGeom>
        </p:spPr>
      </p:pic>
      <p:pic>
        <p:nvPicPr>
          <p:cNvPr id="4" name="Picture 3" descr="A blue device with a screen&#10;&#10;Description automatically generated">
            <a:extLst>
              <a:ext uri="{FF2B5EF4-FFF2-40B4-BE49-F238E27FC236}">
                <a16:creationId xmlns:a16="http://schemas.microsoft.com/office/drawing/2014/main" id="{7DC122BF-2C6D-D535-6824-06A8DC935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343" y="2499732"/>
            <a:ext cx="3040608" cy="34104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CC4D9B-5E40-7603-D9E4-FEC4A624C634}"/>
              </a:ext>
            </a:extLst>
          </p:cNvPr>
          <p:cNvSpPr txBox="1"/>
          <p:nvPr/>
        </p:nvSpPr>
        <p:spPr>
          <a:xfrm>
            <a:off x="9431655" y="3537704"/>
            <a:ext cx="24813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מד המים של משפחת אתגרי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0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9A2D9-2B53-0161-6709-B3D7DD6A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94" y="1151324"/>
            <a:ext cx="6514830" cy="763600"/>
          </a:xfrm>
        </p:spPr>
        <p:txBody>
          <a:bodyPr>
            <a:normAutofit/>
          </a:bodyPr>
          <a:lstStyle/>
          <a:p>
            <a:pPr algn="r"/>
            <a:r>
              <a:rPr lang="he-IL" sz="3200" b="1" dirty="0">
                <a:solidFill>
                  <a:schemeClr val="tx1"/>
                </a:solidFill>
              </a:rPr>
              <a:t>אזור תעשיה בגוש דן מוצף בעקבות גשמים 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5" name="Google Shape;406;p47">
            <a:extLst>
              <a:ext uri="{FF2B5EF4-FFF2-40B4-BE49-F238E27FC236}">
                <a16:creationId xmlns:a16="http://schemas.microsoft.com/office/drawing/2014/main" id="{B48DDE51-F59B-18F7-77C8-90067515470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49000" y="1916505"/>
            <a:ext cx="3503010" cy="30249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3EDB49-169E-2258-893B-1AD89DE12E30}"/>
              </a:ext>
            </a:extLst>
          </p:cNvPr>
          <p:cNvSpPr txBox="1"/>
          <p:nvPr/>
        </p:nvSpPr>
        <p:spPr>
          <a:xfrm>
            <a:off x="5772150" y="2644170"/>
            <a:ext cx="4797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he-IL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מה זה עיור?</a:t>
            </a:r>
          </a:p>
          <a:p>
            <a:pPr algn="r" rtl="1"/>
            <a:r>
              <a:rPr lang="he-IL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העיור, או הזרימה אל הערים, הוא תהליך גלובלי שבו עוברים המונים של אנשים מהכפר אל הערים הגדולות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F5D5A2-26A1-8AF0-CB13-B262A2BC212A}"/>
              </a:ext>
            </a:extLst>
          </p:cNvPr>
          <p:cNvSpPr txBox="1"/>
          <p:nvPr/>
        </p:nvSpPr>
        <p:spPr>
          <a:xfrm>
            <a:off x="0" y="141005"/>
            <a:ext cx="1122630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he-IL" sz="4800" b="1" dirty="0">
                <a:solidFill>
                  <a:schemeClr val="bg1"/>
                </a:solidFill>
                <a:latin typeface="Calibri"/>
                <a:cs typeface="Calibri"/>
              </a:rPr>
              <a:t>תחנה 6 -השפעת האדם על מים עיור</a:t>
            </a:r>
            <a:endParaRPr lang="en-US" sz="4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865142"/>
      </p:ext>
    </p:extLst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מסך רחב</PresentationFormat>
  <Paragraphs>22</Paragraphs>
  <Slides>8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7" baseType="lpstr">
      <vt:lpstr>Aptos</vt:lpstr>
      <vt:lpstr>Arial</vt:lpstr>
      <vt:lpstr>Bebas Neue</vt:lpstr>
      <vt:lpstr>Calibri</vt:lpstr>
      <vt:lpstr>David</vt:lpstr>
      <vt:lpstr>Nunito Sans</vt:lpstr>
      <vt:lpstr>Poppins</vt:lpstr>
      <vt:lpstr>WordVisi_MSFontService</vt:lpstr>
      <vt:lpstr>Quenching a Thirsty Planet Heb</vt:lpstr>
      <vt:lpstr>תחנה 1 אילו פעולות צורכות מים?</vt:lpstr>
      <vt:lpstr>תחנה 2 - היכן מסתתרים המים? </vt:lpstr>
      <vt:lpstr>סירקו את הקוד כדי לגלות אם מיינתם נכון</vt:lpstr>
      <vt:lpstr>מצגת של PowerPoint‏</vt:lpstr>
      <vt:lpstr>סירקו לקבלת רמז לשימושי המים לפי תחומים</vt:lpstr>
      <vt:lpstr>תחנה 4 - אוכלוסיית העולם במהלך השנים </vt:lpstr>
      <vt:lpstr>תחנה 5 - כיצד מודדים צריכת מים משפחתית ואישית? </vt:lpstr>
      <vt:lpstr>אזור תעשיה בגוש דן מוצף בעקבות גשמים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תחנה 1 אילו פעולות צורכות מים?</dc:title>
  <dc:creator>Keren Dalyot</dc:creator>
  <cp:lastModifiedBy>Gal Farber</cp:lastModifiedBy>
  <cp:revision>6</cp:revision>
  <dcterms:created xsi:type="dcterms:W3CDTF">2024-07-08T06:55:20Z</dcterms:created>
  <dcterms:modified xsi:type="dcterms:W3CDTF">2024-08-11T07:21:11Z</dcterms:modified>
</cp:coreProperties>
</file>