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Bebas Neue" panose="020B0606020202050201" pitchFamily="34" charset="0"/>
      <p:regular r:id="rId19"/>
    </p:embeddedFont>
    <p:embeddedFont>
      <p:font typeface="David" panose="020E0502060401010101" pitchFamily="34" charset="-79"/>
      <p:regular r:id="rId20"/>
      <p:bold r:id="rId21"/>
    </p:embeddedFont>
    <p:embeddedFont>
      <p:font typeface="Nunito Sans" pitchFamily="2" charset="0"/>
      <p:regular r:id="rId22"/>
    </p:embeddedFont>
    <p:embeddedFont>
      <p:font typeface="Poppins" panose="00000500000000000000" pitchFamily="2" charset="0"/>
      <p:regular r:id="rId23"/>
      <p:bold r:id="rId24"/>
      <p:italic r:id="rId25"/>
      <p:boldItalic r:id="rId26"/>
    </p:embeddedFont>
    <p:embeddedFont>
      <p:font typeface="Tahoma" panose="020B0604030504040204" pitchFamily="34" charset="0"/>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C07D6D-A504-0834-65AA-653297813977}" v="1" dt="2024-09-04T11:31:44.586"/>
  </p1510:revLst>
</p1510:revInfo>
</file>

<file path=ppt/tableStyles.xml><?xml version="1.0" encoding="utf-8"?>
<a:tblStyleLst xmlns:a="http://schemas.openxmlformats.org/drawingml/2006/main" def="{1E3CDDD4-F072-4ACA-B55E-B3D9CD7BC4BC}">
  <a:tblStyle styleId="{1E3CDDD4-F072-4ACA-B55E-B3D9CD7BC4B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400"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il/he/departments/guides/use_of_effluent_water?chapterIndex=2"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zavit.org.il/%d7%9e%d7%a9%d7%aa%d7%9f-%d7%9c%d7%93%d7%a9%d7%9f/"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sanitation360.se/our-product/" TargetMode="External"/><Relationship Id="rId4" Type="http://schemas.openxmlformats.org/officeDocument/2006/relationships/hyperlink" Target="https://www.zavit.org.il/%D7%9E%D7%A9%D7%AA%D7%9F-%D7%9C%D7%93%D7%A9%D7%9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pelleg.co.il/article/%D7%92%D7%92%D7%95%D7%AA-%D7%99%D7%A8%D7%95%D7%A7%D7%99%D7%9D-%D7%95%D7%92%D7%92-%D7%9B%D7%97%D7%95%D7%9C-%D7%A2%D7%AA%D7%99%D7%93-%D7%94%D7%90%D7%93%D7%A8%D7%99%D7%9B%D7%9C%D7%95%D7%AA/"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shakuf.co.il/25399"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researchgate.net/figure/A-map-of-desalination-plants-around-the-world-by-size-and-technology-Reproduced-with_fig31_34842555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eb.nli.org.il/sites/nli/hebrew/digitallibrary/pages/viewer.aspx?docid=NNL03_EDUSP4265&amp;presentorid=NLI_EDU"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designarchive.shenkar.ac.il/items/143924" TargetMode="External"/><Relationship Id="rId4" Type="http://schemas.openxmlformats.org/officeDocument/2006/relationships/hyperlink" Target="https://www.mei-ziona.co.il/?CategoryID=204&amp;ArticleID=337"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680a13724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680a13724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762e97e72b_0_1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g2762e97e72b_0_19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15000"/>
              </a:lnSpc>
              <a:spcBef>
                <a:spcPts val="0"/>
              </a:spcBef>
              <a:spcAft>
                <a:spcPts val="0"/>
              </a:spcAft>
              <a:buClr>
                <a:schemeClr val="dk1"/>
              </a:buClr>
              <a:buSzPts val="1400"/>
              <a:buFont typeface="Arial"/>
              <a:buNone/>
            </a:pPr>
            <a:r>
              <a:rPr lang="en">
                <a:solidFill>
                  <a:schemeClr val="dk1"/>
                </a:solidFill>
              </a:rPr>
              <a:t>ב-1964 ענף החקלאות בארץ צרך 80% מהמים של המדינה. לישראל לא היו מספיק מים מתוקים כדי לעמוד בביקוש של החקלאים ושל משקי הבית יחד. ב-1959 החלו שמחה בלאס ובנו ישעיהו לפתח טכנולוגיה של השקיה בטפטוף. הרעיון שלהם היה להשקות את הגידולים החקלאיים לאט באמצעות טפטוף מים בסמוך לשורשים. </a:t>
            </a:r>
            <a:endParaRPr>
              <a:solidFill>
                <a:schemeClr val="dk1"/>
              </a:solidFill>
            </a:endParaRPr>
          </a:p>
          <a:p>
            <a:pPr marL="0" lvl="0" indent="0" algn="r" rtl="1">
              <a:lnSpc>
                <a:spcPct val="115000"/>
              </a:lnSpc>
              <a:spcBef>
                <a:spcPts val="0"/>
              </a:spcBef>
              <a:spcAft>
                <a:spcPts val="0"/>
              </a:spcAft>
              <a:buSzPts val="1400"/>
              <a:buNone/>
            </a:pPr>
            <a:r>
              <a:rPr lang="en">
                <a:solidFill>
                  <a:schemeClr val="dk1"/>
                </a:solidFill>
              </a:rPr>
              <a:t>שיטת ההשקיה הזאת מונעת מרוב המים להתאדות, וכך הצמח סופג הרבה יותר מים. השיטה הזאת יעילה הרבה יותר מהשקיה בתעלות או בהצפה. עד שנת 1965 אומצה טכנולוגיית הטפטפות בכל רחבי הארץ. כיום 75% מהגידולים בארץ מושקים בטפטפות. למרבה הצער, רק 5% מהמשקים החקלאיים ברחבי העולם משתמשים בטפטפות כיום, בעיקר בגלל חסמים כלכליים.</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762e97e72b_0_19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g2762e97e72b_0_19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u="sng">
                <a:solidFill>
                  <a:schemeClr val="hlink"/>
                </a:solidFill>
                <a:hlinkClick r:id="rId3"/>
              </a:rPr>
              <a:t>https://www.gov.il/he/departments/guides/use_of_effluent_water?chapterIndex=2</a:t>
            </a:r>
            <a:r>
              <a:rPr lang="en"/>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1e995ac98ea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1e995ac98ea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dirty="0" err="1"/>
              <a:t>לכתבה</a:t>
            </a:r>
            <a:r>
              <a:rPr lang="en" u="sng" dirty="0">
                <a:solidFill>
                  <a:schemeClr val="hlink"/>
                </a:solidFill>
                <a:hlinkClick r:id="rId3"/>
              </a:rPr>
              <a:t> באתר זוית</a:t>
            </a:r>
            <a:r>
              <a:rPr lang="en" dirty="0"/>
              <a:t> - </a:t>
            </a:r>
            <a:r>
              <a:rPr lang="en-US" dirty="0">
                <a:hlinkClick r:id="rId4"/>
              </a:rPr>
              <a:t>https://www.zavit.org.il/%D7%9E%D7%A9%D7%AA%D7%9F-%D7%9C%D7%93%D7%A9%D7%9F/</a:t>
            </a:r>
            <a:r>
              <a:rPr lang="en-US" dirty="0"/>
              <a:t> </a:t>
            </a:r>
            <a:endParaRPr dirty="0"/>
          </a:p>
          <a:p>
            <a:pPr marL="0" indent="0" algn="r" rtl="1">
              <a:buNone/>
            </a:pPr>
            <a:r>
              <a:rPr lang="en" dirty="0"/>
              <a:t>ל</a:t>
            </a:r>
            <a:r>
              <a:rPr lang="en" u="sng" dirty="0">
                <a:solidFill>
                  <a:schemeClr val="hlink"/>
                </a:solidFill>
                <a:hlinkClick r:id="rId5"/>
              </a:rPr>
              <a:t>אתר החברה</a:t>
            </a:r>
            <a:r>
              <a:rPr lang="en" dirty="0"/>
              <a:t> - </a:t>
            </a:r>
            <a:r>
              <a:rPr lang="en-US" dirty="0">
                <a:hlinkClick r:id="rId5"/>
              </a:rPr>
              <a:t>https://sanitation360.se/our-product/</a:t>
            </a:r>
            <a:endParaRPr lang="en-US" dirty="0"/>
          </a:p>
          <a:p>
            <a:pPr marL="0" indent="0" algn="r" rtl="1">
              <a:buNone/>
            </a:pP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e995ac98ea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1e995ac98e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u="sng" dirty="0">
                <a:solidFill>
                  <a:schemeClr val="hlink"/>
                </a:solidFill>
                <a:hlinkClick r:id="rId3"/>
              </a:rPr>
              <a:t>למידע נוסף</a:t>
            </a:r>
            <a:r>
              <a:rPr lang="en"/>
              <a:t> ,https://pelleg.co.il/article/%D7%92%D7%92%D7%95%D7%AA-%D7%99%D7%A8%D7%95%D7%A7%D7%99%D7%9D-%D7%95%D7%92%D7%92-%D7%9B%D7%97%D7%95%D7%9C-%D7%A2%D7%AA%D7%99%D7%93-%D7%94%D7%90%D7%93%D7%A8%D7%99%D7%9B%D7%9C%D7%95%D7%AA/  </a:t>
            </a:r>
            <a:r>
              <a:rPr lang="en" err="1"/>
              <a:t>וכתבה</a:t>
            </a:r>
            <a:r>
              <a:rPr lang="en"/>
              <a:t> ב</a:t>
            </a:r>
            <a:r>
              <a:rPr lang="en" u="sng" dirty="0">
                <a:solidFill>
                  <a:schemeClr val="hlink"/>
                </a:solidFill>
                <a:hlinkClick r:id="rId4"/>
              </a:rPr>
              <a:t>אתר שקוף</a:t>
            </a:r>
            <a:r>
              <a:rPr lang="en" dirty="0"/>
              <a:t> </a:t>
            </a:r>
            <a:r>
              <a:rPr lang="en-US" dirty="0">
                <a:hlinkClick r:id="rId4"/>
              </a:rPr>
              <a:t>https://shakuf.co.il/25399</a:t>
            </a:r>
            <a:r>
              <a:rPr lang="en-US" dirty="0"/>
              <a:t> </a:t>
            </a:r>
            <a:endParaRPr dirty="0"/>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762e97e72b_0_19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g2762e97e72b_0_19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u="sng">
                <a:solidFill>
                  <a:schemeClr val="hlink"/>
                </a:solidFill>
                <a:hlinkClick r:id="rId3"/>
              </a:rPr>
              <a:t>https://www.researchgate.net/figure/A-map-of-desalination-plants-around-the-world-by-size-and-technology-Reproduced-with_fig31_348425553</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762e97e72b_0_2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762e97e72b_0_2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sz="1200" dirty="0" err="1">
                <a:solidFill>
                  <a:schemeClr val="dk1"/>
                </a:solidFill>
                <a:latin typeface="Calibri"/>
                <a:ea typeface="Calibri"/>
                <a:cs typeface="Calibri"/>
                <a:sym typeface="Calibri"/>
              </a:rPr>
              <a:t>ראו</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באתר</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את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המדריך</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לתלמיד</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מחוון</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והרחבה</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למורה</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התלמידים</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מקבלים</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רק</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את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העמוד</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האחרון</a:t>
            </a:r>
            <a:r>
              <a:rPr lang="en"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20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381000" y="685800"/>
            <a:ext cx="6096000" cy="3429000"/>
          </a:xfrm>
        </p:spPr>
      </p:sp>
      <p:sp>
        <p:nvSpPr>
          <p:cNvPr id="3" name="מציין מיקום של הערות 2"/>
          <p:cNvSpPr>
            <a:spLocks noGrp="1"/>
          </p:cNvSpPr>
          <p:nvPr>
            <p:ph type="body" idx="1"/>
          </p:nvPr>
        </p:nvSpPr>
        <p:spPr/>
        <p:txBody>
          <a:bodyPr/>
          <a:lstStyle/>
          <a:p>
            <a:pPr marL="158750" indent="0" algn="r">
              <a:buNone/>
            </a:pPr>
            <a:r>
              <a:rPr lang="he-IL" sz="1200" dirty="0">
                <a:solidFill>
                  <a:schemeClr val="dk1"/>
                </a:solidFill>
                <a:latin typeface="Calibri"/>
                <a:cs typeface="Calibri"/>
              </a:rPr>
              <a:t>חלק א': זיהוי ההמלצה/ות שאנו רוצים לקדם  (40 נקודות)</a:t>
            </a:r>
            <a:endParaRPr lang="he-IL"/>
          </a:p>
          <a:p>
            <a:pPr marL="158750" indent="0" algn="r">
              <a:buNone/>
            </a:pPr>
            <a:r>
              <a:rPr lang="he-IL" sz="1200" dirty="0">
                <a:solidFill>
                  <a:schemeClr val="dk1"/>
                </a:solidFill>
                <a:latin typeface="Calibri"/>
                <a:cs typeface="Calibri"/>
              </a:rPr>
              <a:t>החלו בכתיבת תשובות מפורטות לשלושת השאלות מטה, בססו את </a:t>
            </a:r>
            <a:r>
              <a:rPr lang="he-IL" sz="1200" dirty="0" err="1">
                <a:solidFill>
                  <a:schemeClr val="dk1"/>
                </a:solidFill>
                <a:latin typeface="Calibri"/>
                <a:cs typeface="Calibri"/>
              </a:rPr>
              <a:t>תשובותכם</a:t>
            </a:r>
            <a:r>
              <a:rPr lang="he-IL" sz="1200" dirty="0">
                <a:solidFill>
                  <a:schemeClr val="dk1"/>
                </a:solidFill>
                <a:latin typeface="Calibri"/>
                <a:cs typeface="Calibri"/>
              </a:rPr>
              <a:t> על מידע רלוונטי ממצגות היחידה ומקורות נוספים שהוצגו לכם.* הקפידו לשמור על רשימה של החומרים/קישורים בהם אתם משתמשים</a:t>
            </a:r>
          </a:p>
          <a:p>
            <a:pPr marL="158750" indent="0" algn="r">
              <a:buNone/>
            </a:pPr>
            <a:r>
              <a:rPr lang="he-IL" sz="1200" dirty="0">
                <a:solidFill>
                  <a:schemeClr val="dk1"/>
                </a:solidFill>
                <a:latin typeface="Calibri"/>
                <a:cs typeface="Calibri"/>
              </a:rPr>
              <a:t>מה הבעיה הספציפית אליה תרצו להתייחס? התייחסו להיבטים חברתיים, כלכליים ומדעיים</a:t>
            </a:r>
          </a:p>
          <a:p>
            <a:pPr marL="158750" indent="0" algn="r">
              <a:buNone/>
            </a:pPr>
            <a:r>
              <a:rPr lang="he-IL" sz="1200" dirty="0">
                <a:solidFill>
                  <a:schemeClr val="dk1"/>
                </a:solidFill>
                <a:latin typeface="Calibri"/>
                <a:cs typeface="Calibri"/>
              </a:rPr>
              <a:t>מה הפתרון שאתם מציעים? אנא הסבירו בפירוט</a:t>
            </a:r>
            <a:br>
              <a:rPr lang="he-IL" sz="1200" dirty="0">
                <a:latin typeface="Calibri"/>
                <a:cs typeface="Calibri"/>
              </a:rPr>
            </a:br>
            <a:r>
              <a:rPr lang="he-IL" sz="1200" dirty="0">
                <a:solidFill>
                  <a:schemeClr val="dk1"/>
                </a:solidFill>
                <a:latin typeface="Calibri"/>
                <a:cs typeface="Calibri"/>
              </a:rPr>
              <a:t> וכיצד הפתרון שלכם פותר או עונה על הבעיה? אנא הסבירו כיצד הפתרון מתייחס להיבטים השונים מסעיף 1. </a:t>
            </a:r>
            <a:endParaRPr lang="he-IL" dirty="0"/>
          </a:p>
          <a:p>
            <a:pPr marL="158750" indent="0" algn="r">
              <a:buNone/>
            </a:pPr>
            <a:r>
              <a:rPr lang="he-IL" sz="1200" dirty="0">
                <a:solidFill>
                  <a:schemeClr val="dk1"/>
                </a:solidFill>
                <a:latin typeface="Calibri"/>
                <a:cs typeface="Calibri"/>
              </a:rPr>
              <a:t> </a:t>
            </a:r>
          </a:p>
          <a:p>
            <a:pPr marL="158750" indent="0" algn="r">
              <a:buNone/>
            </a:pPr>
            <a:r>
              <a:rPr lang="he-IL" sz="1200" dirty="0">
                <a:solidFill>
                  <a:schemeClr val="dk1"/>
                </a:solidFill>
                <a:latin typeface="Calibri"/>
                <a:cs typeface="Calibri"/>
              </a:rPr>
              <a:t>חלק ב': עיצוב ויצירת התמונה שלכם (35 נקודות)</a:t>
            </a:r>
          </a:p>
          <a:p>
            <a:pPr marL="158750" indent="0" algn="r">
              <a:buNone/>
            </a:pPr>
            <a:r>
              <a:rPr lang="he-IL" sz="1200" dirty="0">
                <a:solidFill>
                  <a:schemeClr val="dk1"/>
                </a:solidFill>
                <a:latin typeface="Calibri"/>
                <a:cs typeface="Calibri"/>
              </a:rPr>
              <a:t>התמונה צריכה להכיל בתוכה את הבעיה ושתי פתרונות אפשריים לבעיה</a:t>
            </a:r>
            <a:br>
              <a:rPr lang="he-IL" sz="1200" dirty="0">
                <a:solidFill>
                  <a:schemeClr val="dk1"/>
                </a:solidFill>
                <a:latin typeface="Calibri"/>
                <a:cs typeface="Calibri"/>
              </a:rPr>
            </a:br>
            <a:r>
              <a:rPr lang="he-IL" sz="1200" dirty="0">
                <a:solidFill>
                  <a:schemeClr val="dk1"/>
                </a:solidFill>
                <a:latin typeface="Calibri"/>
                <a:cs typeface="Calibri"/>
              </a:rPr>
              <a:t> דגשים</a:t>
            </a:r>
            <a:endParaRPr lang="he-IL" dirty="0"/>
          </a:p>
          <a:p>
            <a:pPr marL="158750" indent="0" algn="r">
              <a:buNone/>
            </a:pPr>
            <a:r>
              <a:rPr lang="he-IL" sz="1200" dirty="0">
                <a:solidFill>
                  <a:schemeClr val="dk1"/>
                </a:solidFill>
                <a:latin typeface="Calibri"/>
                <a:cs typeface="Calibri"/>
              </a:rPr>
              <a:t>חשבו על הקהל שלכם - מי יקרא את התמונה? </a:t>
            </a:r>
            <a:endParaRPr lang="he-IL" dirty="0"/>
          </a:p>
          <a:p>
            <a:pPr marL="158750" indent="0" algn="r">
              <a:buNone/>
            </a:pPr>
            <a:r>
              <a:rPr lang="he-IL" sz="1200" dirty="0">
                <a:solidFill>
                  <a:schemeClr val="dk1"/>
                </a:solidFill>
                <a:latin typeface="Calibri"/>
                <a:cs typeface="Calibri"/>
              </a:rPr>
              <a:t>חישבו על המסר שלכם - מה אתם רוצים שהקהל ייקח </a:t>
            </a:r>
            <a:r>
              <a:rPr lang="he-IL" sz="1200" dirty="0" err="1">
                <a:solidFill>
                  <a:schemeClr val="dk1"/>
                </a:solidFill>
                <a:latin typeface="Calibri"/>
                <a:cs typeface="Calibri"/>
              </a:rPr>
              <a:t>איתו</a:t>
            </a:r>
            <a:r>
              <a:rPr lang="he-IL" sz="1200" dirty="0">
                <a:solidFill>
                  <a:schemeClr val="dk1"/>
                </a:solidFill>
                <a:latin typeface="Calibri"/>
                <a:cs typeface="Calibri"/>
              </a:rPr>
              <a:t> אחרי שיראו את התמונה?</a:t>
            </a:r>
          </a:p>
          <a:p>
            <a:pPr marL="158750" indent="0" algn="r">
              <a:buNone/>
            </a:pPr>
            <a:r>
              <a:rPr lang="he-IL" sz="1200" dirty="0">
                <a:solidFill>
                  <a:schemeClr val="dk1"/>
                </a:solidFill>
                <a:latin typeface="Calibri"/>
                <a:cs typeface="Calibri"/>
              </a:rPr>
              <a:t>השתמשו בתמונה שתייצר לכם AI או שלבו תמונות קשורות ורלוונטיות (היזהרו מזכויות יוצרים). ניתן למצוא כמה משאבים זמינים ב-</a:t>
            </a:r>
            <a:r>
              <a:rPr lang="he-IL" sz="1200" dirty="0" err="1">
                <a:solidFill>
                  <a:schemeClr val="dk1"/>
                </a:solidFill>
                <a:latin typeface="Calibri"/>
                <a:cs typeface="Calibri"/>
              </a:rPr>
              <a:t>Canva</a:t>
            </a:r>
            <a:r>
              <a:rPr lang="he-IL" sz="1200" dirty="0">
                <a:solidFill>
                  <a:schemeClr val="dk1"/>
                </a:solidFill>
                <a:latin typeface="Calibri"/>
                <a:cs typeface="Calibri"/>
              </a:rPr>
              <a:t>, ב-</a:t>
            </a:r>
            <a:r>
              <a:rPr lang="he-IL" sz="1200" dirty="0" err="1">
                <a:solidFill>
                  <a:schemeClr val="dk1"/>
                </a:solidFill>
                <a:latin typeface="Calibri"/>
                <a:cs typeface="Calibri"/>
              </a:rPr>
              <a:t>Pixabay</a:t>
            </a:r>
            <a:r>
              <a:rPr lang="he-IL" sz="1200" dirty="0">
                <a:solidFill>
                  <a:schemeClr val="dk1"/>
                </a:solidFill>
                <a:latin typeface="Calibri"/>
                <a:cs typeface="Calibri"/>
              </a:rPr>
              <a:t> ובמצלמת הטלפון שלכם.</a:t>
            </a:r>
          </a:p>
          <a:p>
            <a:pPr marL="158750" indent="0" algn="r">
              <a:buNone/>
            </a:pPr>
            <a:r>
              <a:rPr lang="he-IL" sz="1200" dirty="0">
                <a:solidFill>
                  <a:schemeClr val="dk1"/>
                </a:solidFill>
                <a:latin typeface="Calibri"/>
                <a:cs typeface="Calibri"/>
              </a:rPr>
              <a:t>הוסיפו לפחות קישור אחד (אפשר בעזרת קוד QR) למשאב טוב שאתם רוצים להמליץ עליו, להרחבת הידע בנושא.</a:t>
            </a:r>
            <a:br>
              <a:rPr lang="he-IL" sz="1200" dirty="0">
                <a:solidFill>
                  <a:schemeClr val="dk1"/>
                </a:solidFill>
                <a:latin typeface="Calibri"/>
                <a:cs typeface="Calibri"/>
              </a:rPr>
            </a:br>
            <a:endParaRPr lang="he-IL" sz="1200">
              <a:solidFill>
                <a:schemeClr val="dk1"/>
              </a:solidFill>
              <a:latin typeface="Calibri"/>
              <a:cs typeface="Calibri"/>
            </a:endParaRPr>
          </a:p>
          <a:p>
            <a:pPr marL="158750" indent="0" algn="r">
              <a:buNone/>
            </a:pPr>
            <a:r>
              <a:rPr lang="he-IL" sz="1200" dirty="0">
                <a:solidFill>
                  <a:schemeClr val="dk1"/>
                </a:solidFill>
                <a:latin typeface="Calibri"/>
                <a:cs typeface="Calibri"/>
              </a:rPr>
              <a:t>חלק ג' (25 נקודות)</a:t>
            </a:r>
            <a:endParaRPr lang="he-IL" dirty="0"/>
          </a:p>
          <a:p>
            <a:pPr marL="158750" indent="0" algn="r">
              <a:buNone/>
            </a:pPr>
            <a:r>
              <a:rPr lang="he-IL" sz="1200" dirty="0">
                <a:solidFill>
                  <a:schemeClr val="dk1"/>
                </a:solidFill>
                <a:latin typeface="Calibri"/>
                <a:cs typeface="Calibri"/>
              </a:rPr>
              <a:t>פרט את התפקיד/ים שלך בתוך העבודה הקבוצתית במהלך הכנת התמונה.</a:t>
            </a:r>
          </a:p>
          <a:p>
            <a:pPr marL="158750" indent="0" algn="r">
              <a:buNone/>
            </a:pPr>
            <a:r>
              <a:rPr lang="he-IL" sz="1200" dirty="0">
                <a:solidFill>
                  <a:schemeClr val="dk1"/>
                </a:solidFill>
                <a:latin typeface="Calibri"/>
                <a:cs typeface="Calibri"/>
              </a:rPr>
              <a:t>פרט - מה למדת תוך כדי הכנת העבודה</a:t>
            </a:r>
          </a:p>
          <a:p>
            <a:pPr marL="158750" indent="0" algn="r">
              <a:buNone/>
            </a:pPr>
            <a:r>
              <a:rPr lang="he-IL" sz="1200" dirty="0">
                <a:solidFill>
                  <a:schemeClr val="dk1"/>
                </a:solidFill>
                <a:latin typeface="Calibri"/>
                <a:cs typeface="Calibri"/>
              </a:rPr>
              <a:t>פרט - מה אהבת במשימה ומה היית משנה?    </a:t>
            </a:r>
          </a:p>
          <a:p>
            <a:pPr marL="158750" indent="0" algn="r">
              <a:buNone/>
            </a:pPr>
            <a:endParaRPr lang="he-IL" dirty="0"/>
          </a:p>
        </p:txBody>
      </p:sp>
    </p:spTree>
    <p:extLst>
      <p:ext uri="{BB962C8B-B14F-4D97-AF65-F5344CB8AC3E}">
        <p14:creationId xmlns:p14="http://schemas.microsoft.com/office/powerpoint/2010/main" val="3307182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762e97e72b_0_1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2762e97e72b_0_17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הציגו לתלמידים את הציטוט הבא מהפרק בסדרה התיעודית של נטפליקס: "עלינו לדעת להעריך משאב יקר מפז ובו בזמן להבטיח שלכולם תהיה גישה אליו".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חלקו את התלמידים לקבוצות של 4–5.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כל קבוצה תדון במשמעות הציטוט ותחשוב איך אנחנו יכולים ליישם את מה שנאמר בו.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להלן שיטה אחת לניהול דיון פורה בקבוצות קטנות.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אסטרטגיית דיון זו חושפת את התלמידים לרעיונות של חבריהם ומונעת מקרים שבהם הדיון נעצר כי בין חברי הקבוצה אין כימיה טובה.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הכיתה תתחלק לקבוצות של 4–6 תלמידים. כל קבוצה תקבל שאלה לדיון. משעבר די זמן כדי לאפשר לדיון להתפתח, העבירו תלמיד או שניים מכל קבוצה לקבוצה אחרת.</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762e97e72b_0_17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g2762e97e72b_0_17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אחרי הדיון בקבוצות על התלמידים לחשוב עצמאית על פתרונות: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"מה לדעתכם צריך לעשות כדי לפתור את משבר המים?" על התלמידים לכתוב על הפתקיות הדביקות שלוש תשובות </a:t>
            </a:r>
            <a:r>
              <a:rPr lang="en" sz="1200" b="1" i="0" u="none">
                <a:solidFill>
                  <a:schemeClr val="dk1"/>
                </a:solidFill>
                <a:latin typeface="Calibri"/>
                <a:ea typeface="Calibri"/>
                <a:cs typeface="Calibri"/>
                <a:sym typeface="Calibri"/>
              </a:rPr>
              <a:t>שונות</a:t>
            </a:r>
            <a:r>
              <a:rPr lang="en" sz="1200" b="0" i="0" u="none">
                <a:solidFill>
                  <a:schemeClr val="dk1"/>
                </a:solidFill>
                <a:latin typeface="Calibri"/>
                <a:ea typeface="Calibri"/>
                <a:cs typeface="Calibri"/>
                <a:sym typeface="Calibri"/>
              </a:rPr>
              <a:t> לשאלה ולהחזיר את הפתקיות עם התשובות למורה. אפשר לחלק עוד פתקיות לתלמידים שיש להם הרבה רעיונות. כך הפעילות תהיה פורה יותר.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הפעילות הבאה נקראת "מיפוי רעיוני". חלקו את הפתקיות של התלמידים לערמות. ערמה אחת לכל קבוצה. כשכל הקבוצות יסיימו לעבוד ויעבירו לכם את הפתקיות שלהן, חלקו לכל קבוצה </a:t>
            </a:r>
            <a:r>
              <a:rPr lang="en" sz="1200">
                <a:solidFill>
                  <a:schemeClr val="dk1"/>
                </a:solidFill>
                <a:latin typeface="Calibri"/>
                <a:ea typeface="Calibri"/>
                <a:cs typeface="Calibri"/>
                <a:sym typeface="Calibri"/>
              </a:rPr>
              <a:t>ערימת</a:t>
            </a:r>
            <a:r>
              <a:rPr lang="en" sz="1200" b="0" i="0" u="none">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פתקיות</a:t>
            </a:r>
            <a:r>
              <a:rPr lang="en" sz="1200" b="0" i="0" u="none">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בקשו מכל קבוצה למיין את הפתרונות שעל שולחנה לשלוש קטגוריות: מדיניות ממשלתית, החלטות אישיות וחדשנות טכנולוגית.</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Clr>
                <a:schemeClr val="dk1"/>
              </a:buClr>
              <a:buSzPts val="1100"/>
              <a:buFont typeface="Arial"/>
              <a:buNone/>
            </a:pPr>
            <a:r>
              <a:rPr lang="en" sz="1200" b="0" i="0" u="none">
                <a:solidFill>
                  <a:schemeClr val="dk1"/>
                </a:solidFill>
                <a:latin typeface="Calibri"/>
                <a:ea typeface="Calibri"/>
                <a:cs typeface="Calibri"/>
                <a:sym typeface="Calibri"/>
              </a:rPr>
              <a:t>במקרים מסוימים אפשר לתת לתלמידים ליצור קטגוריות משלהם. תנו לתלמידים הוראות לפי שיקול דעתכם.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762e97e72b_0_1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g2762e97e72b_0_17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הנחייה לתלמידים: העתיקו למחברת את הטבלה ואת הרעיונות תחת כל קטגוריה.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762e97e72b_0_2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2762e97e72b_0_20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r>
              <a:rPr lang="en"/>
              <a:t>התחילו את השיעור עם השקופית האחרונה בשיעור הקודם בה מיינתם את הפתרונות לפי החלטות אישיות, מדיניות ממשלה, וחדשנות טכנולוגית.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u="sng">
                <a:solidFill>
                  <a:schemeClr val="hlink"/>
                </a:solidFill>
                <a:hlinkClick r:id="rId3"/>
              </a:rPr>
              <a:t>https://web.nli.org.il/sites/nli/hebrew/digitallibrary/pages/viewer.aspx?docid=NNL03_EDUSP4265&amp;presentorid=NLI_EDU</a:t>
            </a:r>
            <a:endParaRPr/>
          </a:p>
          <a:p>
            <a:pPr marL="0" lvl="0" indent="0" algn="l" rtl="0">
              <a:lnSpc>
                <a:spcPct val="100000"/>
              </a:lnSpc>
              <a:spcBef>
                <a:spcPts val="0"/>
              </a:spcBef>
              <a:spcAft>
                <a:spcPts val="0"/>
              </a:spcAft>
              <a:buSzPts val="1100"/>
              <a:buNone/>
            </a:pPr>
            <a:r>
              <a:rPr lang="en" u="sng">
                <a:solidFill>
                  <a:schemeClr val="hlink"/>
                </a:solidFill>
                <a:hlinkClick r:id="rId4"/>
              </a:rPr>
              <a:t>https://www.mei-ziona.co.il/?CategoryID=204&amp;ArticleID=337</a:t>
            </a:r>
            <a:endParaRPr/>
          </a:p>
          <a:p>
            <a:pPr marL="0" lvl="0" indent="0" algn="l" rtl="0">
              <a:lnSpc>
                <a:spcPct val="100000"/>
              </a:lnSpc>
              <a:spcBef>
                <a:spcPts val="0"/>
              </a:spcBef>
              <a:spcAft>
                <a:spcPts val="0"/>
              </a:spcAft>
              <a:buSzPts val="1100"/>
              <a:buNone/>
            </a:pPr>
            <a:r>
              <a:rPr lang="en" u="sng">
                <a:solidFill>
                  <a:schemeClr val="hlink"/>
                </a:solidFill>
                <a:hlinkClick r:id="rId5"/>
              </a:rPr>
              <a:t>https://designarchive.shenkar.ac.il/items/143924</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762e97e72b_0_20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g2762e97e72b_0_20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הוסיפו כאן רעיונות שהתלמידים העלו בשיעור הקודם. המטרה היא לספק סקירה קצרה על האפשרויות ועל דרכים להתמודד עם המשבר. </a:t>
            </a:r>
            <a:endParaRPr>
              <a:solidFill>
                <a:schemeClr val="dk1"/>
              </a:solidFill>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762e97e72b_0_19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g2762e97e72b_0_19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762e97e72b_0_1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g2762e97e72b_0_17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r" rtl="1">
              <a:lnSpc>
                <a:spcPct val="100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דברו עם התלמידים על כך</a:t>
            </a:r>
            <a:r>
              <a:rPr lang="en" sz="1200" b="0" i="0" u="none">
                <a:solidFill>
                  <a:schemeClr val="dk1"/>
                </a:solidFill>
                <a:latin typeface="Calibri"/>
                <a:ea typeface="Calibri"/>
                <a:cs typeface="Calibri"/>
                <a:sym typeface="Calibri"/>
              </a:rPr>
              <a:t> שבמשבר המים לממשלות ולרשויות מקומיות יש כוח. יש מקומות בהם יש איסור על השקיית מדשאות, על מילוי בריכות שחייה.</a:t>
            </a:r>
            <a:endParaRPr sz="1200">
              <a:solidFill>
                <a:schemeClr val="dk1"/>
              </a:solidFill>
              <a:latin typeface="Calibri"/>
              <a:ea typeface="Calibri"/>
              <a:cs typeface="Calibri"/>
              <a:sym typeface="Calibri"/>
            </a:endParaRPr>
          </a:p>
          <a:p>
            <a:pPr marL="0" lvl="0" indent="0" algn="r" rtl="1">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762e97e72b_0_20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0" name="Google Shape;200;g2762e97e72b_0_20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194725" y="124725"/>
            <a:ext cx="83202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57" name="Google Shape;57;p14"/>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8" name="Google Shape;58;p14"/>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9" name="Google Shape;59;p14"/>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 name="Google Shape;60;p14"/>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1" name="Google Shape;61;p14"/>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2" name="Google Shape;62;p14"/>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63" name="Google Shape;63;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_1">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66" name="Google Shape;66;p15"/>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67" name="Google Shape;67;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2">
  <p:cSld name="CUSTOM_6_2">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70" name="Google Shape;70;p16"/>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1" name="Google Shape;71;p16"/>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2" name="Google Shape;72;p16"/>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3" name="Google Shape;73;p16"/>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4" name="Google Shape;74;p16"/>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5" name="Google Shape;75;p16"/>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6" name="Google Shape;76;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79" name="Google Shape;79;p17"/>
          <p:cNvSpPr txBox="1">
            <a:spLocks noGrp="1"/>
          </p:cNvSpPr>
          <p:nvPr>
            <p:ph type="subTitle" idx="1"/>
          </p:nvPr>
        </p:nvSpPr>
        <p:spPr>
          <a:xfrm>
            <a:off x="2307675" y="3123050"/>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latin typeface="Nunito Sans"/>
                <a:ea typeface="Nunito Sans"/>
                <a:cs typeface="Nunito Sans"/>
                <a:sym typeface="Nunito Sans"/>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720000" y="3843275"/>
            <a:ext cx="7704000" cy="744000"/>
          </a:xfrm>
          <a:prstGeom prst="rect">
            <a:avLst/>
          </a:prstGeom>
          <a:solidFill>
            <a:schemeClr val="accent3"/>
          </a:solid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sz="3000">
                <a:solidFill>
                  <a:schemeClr val="lt1"/>
                </a:solidFill>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83" name="Google Shape;83;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2">
  <p:cSld name="TITLE_3">
    <p:spTree>
      <p:nvGrpSpPr>
        <p:cNvPr id="1" name="Shape 84"/>
        <p:cNvGrpSpPr/>
        <p:nvPr/>
      </p:nvGrpSpPr>
      <p:grpSpPr>
        <a:xfrm>
          <a:off x="0" y="0"/>
          <a:ext cx="0" cy="0"/>
          <a:chOff x="0" y="0"/>
          <a:chExt cx="0" cy="0"/>
        </a:xfrm>
      </p:grpSpPr>
      <p:sp>
        <p:nvSpPr>
          <p:cNvPr id="85" name="Google Shape;85;p19"/>
          <p:cNvSpPr txBox="1">
            <a:spLocks noGrp="1"/>
          </p:cNvSpPr>
          <p:nvPr>
            <p:ph type="ctrTitle"/>
          </p:nvPr>
        </p:nvSpPr>
        <p:spPr>
          <a:xfrm>
            <a:off x="1396950" y="405650"/>
            <a:ext cx="6350100" cy="27174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rgbClr val="191919"/>
              </a:buClr>
              <a:buSzPts val="5200"/>
              <a:buNone/>
              <a:defRPr sz="6300"/>
            </a:lvl1pPr>
            <a:lvl2pPr lvl="1" algn="ctr" rtl="0">
              <a:lnSpc>
                <a:spcPct val="100000"/>
              </a:lnSpc>
              <a:spcBef>
                <a:spcPts val="0"/>
              </a:spcBef>
              <a:spcAft>
                <a:spcPts val="0"/>
              </a:spcAft>
              <a:buClr>
                <a:srgbClr val="191919"/>
              </a:buClr>
              <a:buSzPts val="5200"/>
              <a:buNone/>
              <a:defRPr sz="5200">
                <a:solidFill>
                  <a:srgbClr val="191919"/>
                </a:solidFill>
              </a:defRPr>
            </a:lvl2pPr>
            <a:lvl3pPr lvl="2" algn="ctr" rtl="0">
              <a:lnSpc>
                <a:spcPct val="100000"/>
              </a:lnSpc>
              <a:spcBef>
                <a:spcPts val="0"/>
              </a:spcBef>
              <a:spcAft>
                <a:spcPts val="0"/>
              </a:spcAft>
              <a:buClr>
                <a:srgbClr val="191919"/>
              </a:buClr>
              <a:buSzPts val="5200"/>
              <a:buNone/>
              <a:defRPr sz="5200">
                <a:solidFill>
                  <a:srgbClr val="191919"/>
                </a:solidFill>
              </a:defRPr>
            </a:lvl3pPr>
            <a:lvl4pPr lvl="3" algn="ctr" rtl="0">
              <a:lnSpc>
                <a:spcPct val="100000"/>
              </a:lnSpc>
              <a:spcBef>
                <a:spcPts val="0"/>
              </a:spcBef>
              <a:spcAft>
                <a:spcPts val="0"/>
              </a:spcAft>
              <a:buClr>
                <a:srgbClr val="191919"/>
              </a:buClr>
              <a:buSzPts val="5200"/>
              <a:buNone/>
              <a:defRPr sz="5200">
                <a:solidFill>
                  <a:srgbClr val="191919"/>
                </a:solidFill>
              </a:defRPr>
            </a:lvl4pPr>
            <a:lvl5pPr lvl="4" algn="ctr" rtl="0">
              <a:lnSpc>
                <a:spcPct val="100000"/>
              </a:lnSpc>
              <a:spcBef>
                <a:spcPts val="0"/>
              </a:spcBef>
              <a:spcAft>
                <a:spcPts val="0"/>
              </a:spcAft>
              <a:buClr>
                <a:srgbClr val="191919"/>
              </a:buClr>
              <a:buSzPts val="5200"/>
              <a:buNone/>
              <a:defRPr sz="5200">
                <a:solidFill>
                  <a:srgbClr val="191919"/>
                </a:solidFill>
              </a:defRPr>
            </a:lvl5pPr>
            <a:lvl6pPr lvl="5" algn="ctr" rtl="0">
              <a:lnSpc>
                <a:spcPct val="100000"/>
              </a:lnSpc>
              <a:spcBef>
                <a:spcPts val="0"/>
              </a:spcBef>
              <a:spcAft>
                <a:spcPts val="0"/>
              </a:spcAft>
              <a:buClr>
                <a:srgbClr val="191919"/>
              </a:buClr>
              <a:buSzPts val="5200"/>
              <a:buNone/>
              <a:defRPr sz="5200">
                <a:solidFill>
                  <a:srgbClr val="191919"/>
                </a:solidFill>
              </a:defRPr>
            </a:lvl6pPr>
            <a:lvl7pPr lvl="6" algn="ctr" rtl="0">
              <a:lnSpc>
                <a:spcPct val="100000"/>
              </a:lnSpc>
              <a:spcBef>
                <a:spcPts val="0"/>
              </a:spcBef>
              <a:spcAft>
                <a:spcPts val="0"/>
              </a:spcAft>
              <a:buClr>
                <a:srgbClr val="191919"/>
              </a:buClr>
              <a:buSzPts val="5200"/>
              <a:buNone/>
              <a:defRPr sz="5200">
                <a:solidFill>
                  <a:srgbClr val="191919"/>
                </a:solidFill>
              </a:defRPr>
            </a:lvl7pPr>
            <a:lvl8pPr lvl="7" algn="ctr" rtl="0">
              <a:lnSpc>
                <a:spcPct val="100000"/>
              </a:lnSpc>
              <a:spcBef>
                <a:spcPts val="0"/>
              </a:spcBef>
              <a:spcAft>
                <a:spcPts val="0"/>
              </a:spcAft>
              <a:buClr>
                <a:srgbClr val="191919"/>
              </a:buClr>
              <a:buSzPts val="5200"/>
              <a:buNone/>
              <a:defRPr sz="5200">
                <a:solidFill>
                  <a:srgbClr val="191919"/>
                </a:solidFill>
              </a:defRPr>
            </a:lvl8pPr>
            <a:lvl9pPr lvl="8" algn="ctr" rtl="0">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86" name="Google Shape;86;p19"/>
          <p:cNvSpPr txBox="1">
            <a:spLocks noGrp="1"/>
          </p:cNvSpPr>
          <p:nvPr>
            <p:ph type="subTitle" idx="1"/>
          </p:nvPr>
        </p:nvSpPr>
        <p:spPr>
          <a:xfrm>
            <a:off x="2365325" y="1811975"/>
            <a:ext cx="4528800" cy="475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3000" b="1">
                <a:solidFill>
                  <a:srgbClr val="E76A28"/>
                </a:solidFill>
                <a:latin typeface="David"/>
                <a:ea typeface="David"/>
                <a:cs typeface="David"/>
                <a:sym typeface="David"/>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7" name="Google Shape;87;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1">
  <p:cSld name="CUSTOM_6_3">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3500"/>
              <a:buNone/>
              <a:defRPr/>
            </a:lvl1pPr>
            <a:lvl2pPr lvl="1" algn="ctr" rtl="0">
              <a:lnSpc>
                <a:spcPct val="100000"/>
              </a:lnSpc>
              <a:spcBef>
                <a:spcPts val="0"/>
              </a:spcBef>
              <a:spcAft>
                <a:spcPts val="0"/>
              </a:spcAft>
              <a:buSzPts val="3500"/>
              <a:buNone/>
              <a:defRPr/>
            </a:lvl2pPr>
            <a:lvl3pPr lvl="2" algn="ctr" rtl="0">
              <a:lnSpc>
                <a:spcPct val="100000"/>
              </a:lnSpc>
              <a:spcBef>
                <a:spcPts val="0"/>
              </a:spcBef>
              <a:spcAft>
                <a:spcPts val="0"/>
              </a:spcAft>
              <a:buSzPts val="3500"/>
              <a:buNone/>
              <a:defRPr/>
            </a:lvl3pPr>
            <a:lvl4pPr lvl="3" algn="ctr" rtl="0">
              <a:lnSpc>
                <a:spcPct val="100000"/>
              </a:lnSpc>
              <a:spcBef>
                <a:spcPts val="0"/>
              </a:spcBef>
              <a:spcAft>
                <a:spcPts val="0"/>
              </a:spcAft>
              <a:buSzPts val="3500"/>
              <a:buNone/>
              <a:defRPr/>
            </a:lvl4pPr>
            <a:lvl5pPr lvl="4" algn="ctr" rtl="0">
              <a:lnSpc>
                <a:spcPct val="100000"/>
              </a:lnSpc>
              <a:spcBef>
                <a:spcPts val="0"/>
              </a:spcBef>
              <a:spcAft>
                <a:spcPts val="0"/>
              </a:spcAft>
              <a:buSzPts val="3500"/>
              <a:buNone/>
              <a:defRPr/>
            </a:lvl5pPr>
            <a:lvl6pPr lvl="5" algn="ctr" rtl="0">
              <a:lnSpc>
                <a:spcPct val="100000"/>
              </a:lnSpc>
              <a:spcBef>
                <a:spcPts val="0"/>
              </a:spcBef>
              <a:spcAft>
                <a:spcPts val="0"/>
              </a:spcAft>
              <a:buSzPts val="3500"/>
              <a:buNone/>
              <a:defRPr/>
            </a:lvl6pPr>
            <a:lvl7pPr lvl="6" algn="ctr" rtl="0">
              <a:lnSpc>
                <a:spcPct val="100000"/>
              </a:lnSpc>
              <a:spcBef>
                <a:spcPts val="0"/>
              </a:spcBef>
              <a:spcAft>
                <a:spcPts val="0"/>
              </a:spcAft>
              <a:buSzPts val="3500"/>
              <a:buNone/>
              <a:defRPr/>
            </a:lvl7pPr>
            <a:lvl8pPr lvl="7" algn="ctr" rtl="0">
              <a:lnSpc>
                <a:spcPct val="100000"/>
              </a:lnSpc>
              <a:spcBef>
                <a:spcPts val="0"/>
              </a:spcBef>
              <a:spcAft>
                <a:spcPts val="0"/>
              </a:spcAft>
              <a:buSzPts val="3500"/>
              <a:buNone/>
              <a:defRPr/>
            </a:lvl8pPr>
            <a:lvl9pPr lvl="8" algn="ctr" rtl="0">
              <a:lnSpc>
                <a:spcPct val="100000"/>
              </a:lnSpc>
              <a:spcBef>
                <a:spcPts val="0"/>
              </a:spcBef>
              <a:spcAft>
                <a:spcPts val="0"/>
              </a:spcAft>
              <a:buSzPts val="3500"/>
              <a:buNone/>
              <a:defRPr/>
            </a:lvl9pPr>
          </a:lstStyle>
          <a:p>
            <a:endParaRPr/>
          </a:p>
        </p:txBody>
      </p:sp>
      <p:sp>
        <p:nvSpPr>
          <p:cNvPr id="90" name="Google Shape;90;p20"/>
          <p:cNvSpPr txBox="1">
            <a:spLocks noGrp="1"/>
          </p:cNvSpPr>
          <p:nvPr>
            <p:ph type="subTitle" idx="1"/>
          </p:nvPr>
        </p:nvSpPr>
        <p:spPr>
          <a:xfrm>
            <a:off x="93762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 name="Google Shape;91;p20"/>
          <p:cNvSpPr txBox="1">
            <a:spLocks noGrp="1"/>
          </p:cNvSpPr>
          <p:nvPr>
            <p:ph type="subTitle" idx="2"/>
          </p:nvPr>
        </p:nvSpPr>
        <p:spPr>
          <a:xfrm>
            <a:off x="3484347"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2" name="Google Shape;92;p20"/>
          <p:cNvSpPr txBox="1">
            <a:spLocks noGrp="1"/>
          </p:cNvSpPr>
          <p:nvPr>
            <p:ph type="subTitle" idx="3"/>
          </p:nvPr>
        </p:nvSpPr>
        <p:spPr>
          <a:xfrm>
            <a:off x="6031075" y="2663174"/>
            <a:ext cx="2175300" cy="1056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3" name="Google Shape;93;p20"/>
          <p:cNvSpPr txBox="1">
            <a:spLocks noGrp="1"/>
          </p:cNvSpPr>
          <p:nvPr>
            <p:ph type="subTitle" idx="4"/>
          </p:nvPr>
        </p:nvSpPr>
        <p:spPr>
          <a:xfrm>
            <a:off x="93762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4" name="Google Shape;94;p20"/>
          <p:cNvSpPr txBox="1">
            <a:spLocks noGrp="1"/>
          </p:cNvSpPr>
          <p:nvPr>
            <p:ph type="subTitle" idx="5"/>
          </p:nvPr>
        </p:nvSpPr>
        <p:spPr>
          <a:xfrm>
            <a:off x="3484350"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5" name="Google Shape;95;p20"/>
          <p:cNvSpPr txBox="1">
            <a:spLocks noGrp="1"/>
          </p:cNvSpPr>
          <p:nvPr>
            <p:ph type="subTitle" idx="6"/>
          </p:nvPr>
        </p:nvSpPr>
        <p:spPr>
          <a:xfrm>
            <a:off x="6031075" y="2208603"/>
            <a:ext cx="2175300" cy="5277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b="1">
                <a:solidFill>
                  <a:schemeClr val="accent4"/>
                </a:solidFill>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6" name="Google Shape;96;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3">
  <p:cSld name="TITLE_4">
    <p:spTree>
      <p:nvGrpSpPr>
        <p:cNvPr id="1" name="Shape 97"/>
        <p:cNvGrpSpPr/>
        <p:nvPr/>
      </p:nvGrpSpPr>
      <p:grpSpPr>
        <a:xfrm>
          <a:off x="0" y="0"/>
          <a:ext cx="0" cy="0"/>
          <a:chOff x="0" y="0"/>
          <a:chExt cx="0" cy="0"/>
        </a:xfrm>
      </p:grpSpPr>
      <p:sp>
        <p:nvSpPr>
          <p:cNvPr id="98" name="Google Shape;98;p2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99" name="Google Shape;99;p2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00" name="Google Shape;100;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4">
  <p:cSld name="TITLE_5">
    <p:spTree>
      <p:nvGrpSpPr>
        <p:cNvPr id="1" name="Shape 101"/>
        <p:cNvGrpSpPr/>
        <p:nvPr/>
      </p:nvGrpSpPr>
      <p:grpSpPr>
        <a:xfrm>
          <a:off x="0" y="0"/>
          <a:ext cx="0" cy="0"/>
          <a:chOff x="0" y="0"/>
          <a:chExt cx="0" cy="0"/>
        </a:xfrm>
      </p:grpSpPr>
      <p:sp>
        <p:nvSpPr>
          <p:cNvPr id="102" name="Google Shape;102;p22"/>
          <p:cNvSpPr txBox="1">
            <a:spLocks noGrp="1"/>
          </p:cNvSpPr>
          <p:nvPr>
            <p:ph type="ctrTitle"/>
          </p:nvPr>
        </p:nvSpPr>
        <p:spPr>
          <a:xfrm>
            <a:off x="311708" y="744575"/>
            <a:ext cx="8520600" cy="2052600"/>
          </a:xfrm>
          <a:prstGeom prst="rect">
            <a:avLst/>
          </a:prstGeom>
          <a:noFill/>
          <a:ln>
            <a:noFill/>
          </a:ln>
        </p:spPr>
        <p:txBody>
          <a:bodyPr spcFirstLastPara="1" wrap="square" lIns="93500" tIns="93500" rIns="93500" bIns="93500" anchor="b" anchorCtr="0">
            <a:normAutofit/>
          </a:bodyPr>
          <a:lstStyle>
            <a:lvl1pPr lvl="0" algn="ctr" rtl="0">
              <a:lnSpc>
                <a:spcPct val="100000"/>
              </a:lnSpc>
              <a:spcBef>
                <a:spcPts val="0"/>
              </a:spcBef>
              <a:spcAft>
                <a:spcPts val="0"/>
              </a:spcAft>
              <a:buSzPts val="5300"/>
              <a:buNone/>
              <a:defRPr sz="5300"/>
            </a:lvl1pPr>
            <a:lvl2pPr lvl="1" algn="ctr" rtl="0">
              <a:lnSpc>
                <a:spcPct val="100000"/>
              </a:lnSpc>
              <a:spcBef>
                <a:spcPts val="0"/>
              </a:spcBef>
              <a:spcAft>
                <a:spcPts val="0"/>
              </a:spcAft>
              <a:buSzPts val="5300"/>
              <a:buNone/>
              <a:defRPr sz="5300"/>
            </a:lvl2pPr>
            <a:lvl3pPr lvl="2" algn="ctr" rtl="0">
              <a:lnSpc>
                <a:spcPct val="100000"/>
              </a:lnSpc>
              <a:spcBef>
                <a:spcPts val="0"/>
              </a:spcBef>
              <a:spcAft>
                <a:spcPts val="0"/>
              </a:spcAft>
              <a:buSzPts val="5300"/>
              <a:buNone/>
              <a:defRPr sz="5300"/>
            </a:lvl3pPr>
            <a:lvl4pPr lvl="3" algn="ctr" rtl="0">
              <a:lnSpc>
                <a:spcPct val="100000"/>
              </a:lnSpc>
              <a:spcBef>
                <a:spcPts val="0"/>
              </a:spcBef>
              <a:spcAft>
                <a:spcPts val="0"/>
              </a:spcAft>
              <a:buSzPts val="5300"/>
              <a:buNone/>
              <a:defRPr sz="5300"/>
            </a:lvl4pPr>
            <a:lvl5pPr lvl="4" algn="ctr" rtl="0">
              <a:lnSpc>
                <a:spcPct val="100000"/>
              </a:lnSpc>
              <a:spcBef>
                <a:spcPts val="0"/>
              </a:spcBef>
              <a:spcAft>
                <a:spcPts val="0"/>
              </a:spcAft>
              <a:buSzPts val="5300"/>
              <a:buNone/>
              <a:defRPr sz="5300"/>
            </a:lvl5pPr>
            <a:lvl6pPr lvl="5" algn="ctr" rtl="0">
              <a:lnSpc>
                <a:spcPct val="100000"/>
              </a:lnSpc>
              <a:spcBef>
                <a:spcPts val="0"/>
              </a:spcBef>
              <a:spcAft>
                <a:spcPts val="0"/>
              </a:spcAft>
              <a:buSzPts val="5300"/>
              <a:buNone/>
              <a:defRPr sz="5300"/>
            </a:lvl6pPr>
            <a:lvl7pPr lvl="6" algn="ctr" rtl="0">
              <a:lnSpc>
                <a:spcPct val="100000"/>
              </a:lnSpc>
              <a:spcBef>
                <a:spcPts val="0"/>
              </a:spcBef>
              <a:spcAft>
                <a:spcPts val="0"/>
              </a:spcAft>
              <a:buSzPts val="5300"/>
              <a:buNone/>
              <a:defRPr sz="5300"/>
            </a:lvl7pPr>
            <a:lvl8pPr lvl="7" algn="ctr" rtl="0">
              <a:lnSpc>
                <a:spcPct val="100000"/>
              </a:lnSpc>
              <a:spcBef>
                <a:spcPts val="0"/>
              </a:spcBef>
              <a:spcAft>
                <a:spcPts val="0"/>
              </a:spcAft>
              <a:buSzPts val="5300"/>
              <a:buNone/>
              <a:defRPr sz="5300"/>
            </a:lvl8pPr>
            <a:lvl9pPr lvl="8" algn="ctr" rtl="0">
              <a:lnSpc>
                <a:spcPct val="100000"/>
              </a:lnSpc>
              <a:spcBef>
                <a:spcPts val="0"/>
              </a:spcBef>
              <a:spcAft>
                <a:spcPts val="0"/>
              </a:spcAft>
              <a:buSzPts val="5300"/>
              <a:buNone/>
              <a:defRPr sz="5300"/>
            </a:lvl9pPr>
          </a:lstStyle>
          <a:p>
            <a:endParaRPr/>
          </a:p>
        </p:txBody>
      </p:sp>
      <p:sp>
        <p:nvSpPr>
          <p:cNvPr id="103" name="Google Shape;103;p22"/>
          <p:cNvSpPr txBox="1">
            <a:spLocks noGrp="1"/>
          </p:cNvSpPr>
          <p:nvPr>
            <p:ph type="subTitle" idx="1"/>
          </p:nvPr>
        </p:nvSpPr>
        <p:spPr>
          <a:xfrm>
            <a:off x="311700" y="2834125"/>
            <a:ext cx="8520600" cy="792600"/>
          </a:xfrm>
          <a:prstGeom prst="rect">
            <a:avLst/>
          </a:prstGeom>
          <a:noFill/>
          <a:ln>
            <a:noFill/>
          </a:ln>
        </p:spPr>
        <p:txBody>
          <a:bodyPr spcFirstLastPara="1" wrap="square" lIns="93500" tIns="93500" rIns="93500" bIns="93500" anchor="t" anchorCtr="0">
            <a:normAutofit/>
          </a:bodyPr>
          <a:lstStyle>
            <a:lvl1pPr lvl="0" algn="ctr" rtl="0">
              <a:lnSpc>
                <a:spcPct val="100000"/>
              </a:lnSpc>
              <a:spcBef>
                <a:spcPts val="0"/>
              </a:spcBef>
              <a:spcAft>
                <a:spcPts val="0"/>
              </a:spcAft>
              <a:buSzPts val="2900"/>
              <a:buNone/>
              <a:defRPr sz="2900"/>
            </a:lvl1pPr>
            <a:lvl2pPr lvl="1" algn="ctr" rtl="0">
              <a:lnSpc>
                <a:spcPct val="100000"/>
              </a:lnSpc>
              <a:spcBef>
                <a:spcPts val="0"/>
              </a:spcBef>
              <a:spcAft>
                <a:spcPts val="0"/>
              </a:spcAft>
              <a:buSzPts val="2900"/>
              <a:buNone/>
              <a:defRPr sz="2900"/>
            </a:lvl2pPr>
            <a:lvl3pPr lvl="2" algn="ctr" rtl="0">
              <a:lnSpc>
                <a:spcPct val="100000"/>
              </a:lnSpc>
              <a:spcBef>
                <a:spcPts val="0"/>
              </a:spcBef>
              <a:spcAft>
                <a:spcPts val="0"/>
              </a:spcAft>
              <a:buSzPts val="2900"/>
              <a:buNone/>
              <a:defRPr sz="2900"/>
            </a:lvl3pPr>
            <a:lvl4pPr lvl="3" algn="ctr" rtl="0">
              <a:lnSpc>
                <a:spcPct val="100000"/>
              </a:lnSpc>
              <a:spcBef>
                <a:spcPts val="0"/>
              </a:spcBef>
              <a:spcAft>
                <a:spcPts val="0"/>
              </a:spcAft>
              <a:buSzPts val="2900"/>
              <a:buNone/>
              <a:defRPr sz="2900"/>
            </a:lvl4pPr>
            <a:lvl5pPr lvl="4" algn="ctr" rtl="0">
              <a:lnSpc>
                <a:spcPct val="100000"/>
              </a:lnSpc>
              <a:spcBef>
                <a:spcPts val="0"/>
              </a:spcBef>
              <a:spcAft>
                <a:spcPts val="0"/>
              </a:spcAft>
              <a:buSzPts val="2900"/>
              <a:buNone/>
              <a:defRPr sz="2900"/>
            </a:lvl5pPr>
            <a:lvl6pPr lvl="5" algn="ctr" rtl="0">
              <a:lnSpc>
                <a:spcPct val="100000"/>
              </a:lnSpc>
              <a:spcBef>
                <a:spcPts val="0"/>
              </a:spcBef>
              <a:spcAft>
                <a:spcPts val="0"/>
              </a:spcAft>
              <a:buSzPts val="2900"/>
              <a:buNone/>
              <a:defRPr sz="2900"/>
            </a:lvl6pPr>
            <a:lvl7pPr lvl="6" algn="ctr" rtl="0">
              <a:lnSpc>
                <a:spcPct val="100000"/>
              </a:lnSpc>
              <a:spcBef>
                <a:spcPts val="0"/>
              </a:spcBef>
              <a:spcAft>
                <a:spcPts val="0"/>
              </a:spcAft>
              <a:buSzPts val="2900"/>
              <a:buNone/>
              <a:defRPr sz="2900"/>
            </a:lvl7pPr>
            <a:lvl8pPr lvl="7" algn="ctr" rtl="0">
              <a:lnSpc>
                <a:spcPct val="100000"/>
              </a:lnSpc>
              <a:spcBef>
                <a:spcPts val="0"/>
              </a:spcBef>
              <a:spcAft>
                <a:spcPts val="0"/>
              </a:spcAft>
              <a:buSzPts val="2900"/>
              <a:buNone/>
              <a:defRPr sz="2900"/>
            </a:lvl8pPr>
            <a:lvl9pPr lvl="8" algn="ctr" rtl="0">
              <a:lnSpc>
                <a:spcPct val="100000"/>
              </a:lnSpc>
              <a:spcBef>
                <a:spcPts val="0"/>
              </a:spcBef>
              <a:spcAft>
                <a:spcPts val="0"/>
              </a:spcAft>
              <a:buSzPts val="2900"/>
              <a:buNone/>
              <a:defRPr sz="2900"/>
            </a:lvl9pPr>
          </a:lstStyle>
          <a:p>
            <a:endParaRPr/>
          </a:p>
        </p:txBody>
      </p:sp>
      <p:sp>
        <p:nvSpPr>
          <p:cNvPr id="104" name="Google Shape;104;p22"/>
          <p:cNvSpPr txBox="1">
            <a:spLocks noGrp="1"/>
          </p:cNvSpPr>
          <p:nvPr>
            <p:ph type="sldNum" idx="12"/>
          </p:nvPr>
        </p:nvSpPr>
        <p:spPr>
          <a:xfrm>
            <a:off x="8472458" y="4663217"/>
            <a:ext cx="548700" cy="393600"/>
          </a:xfrm>
          <a:prstGeom prst="rect">
            <a:avLst/>
          </a:prstGeom>
          <a:noFill/>
          <a:ln>
            <a:noFill/>
          </a:ln>
        </p:spPr>
        <p:txBody>
          <a:bodyPr spcFirstLastPara="1" wrap="square" lIns="93500" tIns="93500" rIns="93500" bIns="93500"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5">
  <p:cSld name="TITLE_6">
    <p:spTree>
      <p:nvGrpSpPr>
        <p:cNvPr id="1" name="Shape 105"/>
        <p:cNvGrpSpPr/>
        <p:nvPr/>
      </p:nvGrpSpPr>
      <p:grpSpPr>
        <a:xfrm>
          <a:off x="0" y="0"/>
          <a:ext cx="0" cy="0"/>
          <a:chOff x="0" y="0"/>
          <a:chExt cx="0" cy="0"/>
        </a:xfrm>
      </p:grpSpPr>
      <p:sp>
        <p:nvSpPr>
          <p:cNvPr id="106" name="Google Shape;106;p2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07" name="Google Shape;107;p2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08" name="Google Shape;108;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6">
  <p:cSld name="TITLE_7">
    <p:spTree>
      <p:nvGrpSpPr>
        <p:cNvPr id="1" name="Shape 109"/>
        <p:cNvGrpSpPr/>
        <p:nvPr/>
      </p:nvGrpSpPr>
      <p:grpSpPr>
        <a:xfrm>
          <a:off x="0" y="0"/>
          <a:ext cx="0" cy="0"/>
          <a:chOff x="0" y="0"/>
          <a:chExt cx="0" cy="0"/>
        </a:xfrm>
      </p:grpSpPr>
      <p:sp>
        <p:nvSpPr>
          <p:cNvPr id="110" name="Google Shape;110;p2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11" name="Google Shape;111;p2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2" name="Google Shape;112;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7">
  <p:cSld name="TITLE_8">
    <p:spTree>
      <p:nvGrpSpPr>
        <p:cNvPr id="1" name="Shape 113"/>
        <p:cNvGrpSpPr/>
        <p:nvPr/>
      </p:nvGrpSpPr>
      <p:grpSpPr>
        <a:xfrm>
          <a:off x="0" y="0"/>
          <a:ext cx="0" cy="0"/>
          <a:chOff x="0" y="0"/>
          <a:chExt cx="0" cy="0"/>
        </a:xfrm>
      </p:grpSpPr>
      <p:sp>
        <p:nvSpPr>
          <p:cNvPr id="114" name="Google Shape;114;p2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15" name="Google Shape;115;p2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6" name="Google Shape;116;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8">
  <p:cSld name="TITLE_9">
    <p:spTree>
      <p:nvGrpSpPr>
        <p:cNvPr id="1" name="Shape 117"/>
        <p:cNvGrpSpPr/>
        <p:nvPr/>
      </p:nvGrpSpPr>
      <p:grpSpPr>
        <a:xfrm>
          <a:off x="0" y="0"/>
          <a:ext cx="0" cy="0"/>
          <a:chOff x="0" y="0"/>
          <a:chExt cx="0" cy="0"/>
        </a:xfrm>
      </p:grpSpPr>
      <p:sp>
        <p:nvSpPr>
          <p:cNvPr id="118" name="Google Shape;118;p2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19" name="Google Shape;119;p2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0" name="Google Shape;120;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94725" y="124725"/>
            <a:ext cx="83202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194725" y="124725"/>
            <a:ext cx="83202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pic>
        <p:nvPicPr>
          <p:cNvPr id="7" name="Google Shape;7;p1"/>
          <p:cNvPicPr preferRelativeResize="0"/>
          <p:nvPr/>
        </p:nvPicPr>
        <p:blipFill>
          <a:blip r:embed="rId27">
            <a:alphaModFix/>
          </a:blip>
          <a:stretch>
            <a:fillRect/>
          </a:stretch>
        </p:blipFill>
        <p:spPr>
          <a:xfrm flipH="1">
            <a:off x="-42325" y="72300"/>
            <a:ext cx="9186325" cy="677550"/>
          </a:xfrm>
          <a:prstGeom prst="rect">
            <a:avLst/>
          </a:prstGeom>
          <a:noFill/>
          <a:ln>
            <a:noFill/>
          </a:ln>
        </p:spPr>
      </p:pic>
      <p:sp>
        <p:nvSpPr>
          <p:cNvPr id="8" name="Google Shape;8;p1"/>
          <p:cNvSpPr txBox="1">
            <a:spLocks noGrp="1"/>
          </p:cNvSpPr>
          <p:nvPr>
            <p:ph type="title"/>
          </p:nvPr>
        </p:nvSpPr>
        <p:spPr>
          <a:xfrm>
            <a:off x="194725" y="124725"/>
            <a:ext cx="83202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4</a:t>
            </a:r>
            <a:endParaRPr/>
          </a:p>
        </p:txBody>
      </p:sp>
      <p:pic>
        <p:nvPicPr>
          <p:cNvPr id="10" name="Google Shape;10;p1"/>
          <p:cNvPicPr preferRelativeResize="0"/>
          <p:nvPr/>
        </p:nvPicPr>
        <p:blipFill>
          <a:blip r:embed="rId28">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hyperlink" Target="https://www.youtube.com/watch?v=wkuIMNeatl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anitation360.se/our-product/" TargetMode="External"/><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2.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27"/>
          <p:cNvSpPr txBox="1">
            <a:spLocks noGrp="1"/>
          </p:cNvSpPr>
          <p:nvPr>
            <p:ph type="title"/>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b="1">
                <a:solidFill>
                  <a:srgbClr val="FFFFFF"/>
                </a:solidFill>
              </a:rPr>
              <a:t>כיצד מתמודדים עם משבר המים?</a:t>
            </a:r>
            <a:endParaRPr sz="3600" b="1"/>
          </a:p>
        </p:txBody>
      </p:sp>
      <p:sp>
        <p:nvSpPr>
          <p:cNvPr id="126" name="Google Shape;126;p27"/>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3000" b="1"/>
              <a:t>4</a:t>
            </a:r>
            <a:endParaRPr sz="3000" b="1"/>
          </a:p>
        </p:txBody>
      </p:sp>
      <p:pic>
        <p:nvPicPr>
          <p:cNvPr id="127" name="Google Shape;127;p27"/>
          <p:cNvPicPr preferRelativeResize="0"/>
          <p:nvPr/>
        </p:nvPicPr>
        <p:blipFill rotWithShape="1">
          <a:blip r:embed="rId3">
            <a:alphaModFix/>
          </a:blip>
          <a:srcRect t="586" r="49410"/>
          <a:stretch/>
        </p:blipFill>
        <p:spPr>
          <a:xfrm>
            <a:off x="0" y="721925"/>
            <a:ext cx="6315750" cy="4157350"/>
          </a:xfrm>
          <a:prstGeom prst="rect">
            <a:avLst/>
          </a:prstGeom>
          <a:noFill/>
          <a:ln>
            <a:noFill/>
          </a:ln>
        </p:spPr>
      </p:pic>
      <p:pic>
        <p:nvPicPr>
          <p:cNvPr id="128" name="Google Shape;128;p27"/>
          <p:cNvPicPr preferRelativeResize="0"/>
          <p:nvPr/>
        </p:nvPicPr>
        <p:blipFill>
          <a:blip r:embed="rId4">
            <a:alphaModFix/>
          </a:blip>
          <a:stretch>
            <a:fillRect/>
          </a:stretch>
        </p:blipFill>
        <p:spPr>
          <a:xfrm>
            <a:off x="6407725" y="850800"/>
            <a:ext cx="2294725" cy="3899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1"/>
        <p:cNvGrpSpPr/>
        <p:nvPr/>
      </p:nvGrpSpPr>
      <p:grpSpPr>
        <a:xfrm>
          <a:off x="0" y="0"/>
          <a:ext cx="0" cy="0"/>
          <a:chOff x="0" y="0"/>
          <a:chExt cx="0" cy="0"/>
        </a:xfrm>
      </p:grpSpPr>
      <p:pic>
        <p:nvPicPr>
          <p:cNvPr id="212" name="Google Shape;212;p36"/>
          <p:cNvPicPr preferRelativeResize="0"/>
          <p:nvPr/>
        </p:nvPicPr>
        <p:blipFill rotWithShape="1">
          <a:blip r:embed="rId3">
            <a:alphaModFix/>
          </a:blip>
          <a:srcRect/>
          <a:stretch/>
        </p:blipFill>
        <p:spPr>
          <a:xfrm>
            <a:off x="128175" y="1225325"/>
            <a:ext cx="3153050" cy="2692875"/>
          </a:xfrm>
          <a:prstGeom prst="rect">
            <a:avLst/>
          </a:prstGeom>
          <a:noFill/>
          <a:ln>
            <a:noFill/>
          </a:ln>
        </p:spPr>
      </p:pic>
      <p:sp>
        <p:nvSpPr>
          <p:cNvPr id="213" name="Google Shape;213;p36"/>
          <p:cNvSpPr txBox="1"/>
          <p:nvPr/>
        </p:nvSpPr>
        <p:spPr>
          <a:xfrm>
            <a:off x="3226775" y="744075"/>
            <a:ext cx="5701500" cy="4124700"/>
          </a:xfrm>
          <a:prstGeom prst="rect">
            <a:avLst/>
          </a:prstGeom>
          <a:noFill/>
          <a:ln>
            <a:noFill/>
          </a:ln>
        </p:spPr>
        <p:txBody>
          <a:bodyPr spcFirstLastPara="1" wrap="square" lIns="91425" tIns="91425" rIns="91425" bIns="91425" anchor="ctr" anchorCtr="0">
            <a:noAutofit/>
          </a:bodyPr>
          <a:lstStyle/>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ב-1964 ענף החקלאות בארץ צרך 80% מהמים של המדינה.</a:t>
            </a:r>
            <a:endParaRPr sz="2100">
              <a:solidFill>
                <a:schemeClr val="dk1"/>
              </a:solidFill>
              <a:latin typeface="Calibri"/>
              <a:ea typeface="Calibri"/>
              <a:cs typeface="Calibri"/>
              <a:sym typeface="Calibri"/>
            </a:endParaRPr>
          </a:p>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לישראל לא היו מספיק מים מתוקים כדי לעמוד בביקוש של החקלאים ושל משקי הבית יחד.</a:t>
            </a:r>
            <a:endParaRPr sz="2100">
              <a:solidFill>
                <a:schemeClr val="dk1"/>
              </a:solidFill>
              <a:latin typeface="Calibri"/>
              <a:ea typeface="Calibri"/>
              <a:cs typeface="Calibri"/>
              <a:sym typeface="Calibri"/>
            </a:endParaRPr>
          </a:p>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ב-1959 הומצא בארץ שיטת ההשקייה בטפטוף.</a:t>
            </a:r>
            <a:endParaRPr sz="2100">
              <a:solidFill>
                <a:schemeClr val="dk1"/>
              </a:solidFill>
              <a:latin typeface="Calibri"/>
              <a:ea typeface="Calibri"/>
              <a:cs typeface="Calibri"/>
              <a:sym typeface="Calibri"/>
            </a:endParaRPr>
          </a:p>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כיום 75% מהגידולים בארץ מושקים בטפטפות.</a:t>
            </a:r>
            <a:endParaRPr sz="2100">
              <a:solidFill>
                <a:schemeClr val="dk1"/>
              </a:solidFill>
              <a:latin typeface="Calibri"/>
              <a:ea typeface="Calibri"/>
              <a:cs typeface="Calibri"/>
              <a:sym typeface="Calibri"/>
            </a:endParaRPr>
          </a:p>
          <a:p>
            <a:pPr marL="457200" marR="0" lvl="0" indent="-361950" algn="r" rtl="1">
              <a:lnSpc>
                <a:spcPct val="115000"/>
              </a:lnSpc>
              <a:spcBef>
                <a:spcPts val="0"/>
              </a:spcBef>
              <a:spcAft>
                <a:spcPts val="0"/>
              </a:spcAft>
              <a:buClr>
                <a:schemeClr val="dk1"/>
              </a:buClr>
              <a:buSzPts val="2100"/>
              <a:buFont typeface="Calibri"/>
              <a:buChar char="●"/>
            </a:pPr>
            <a:r>
              <a:rPr lang="en" sz="2100" i="0" u="none" strike="noStrike" cap="none">
                <a:solidFill>
                  <a:schemeClr val="dk1"/>
                </a:solidFill>
                <a:latin typeface="Calibri"/>
                <a:ea typeface="Calibri"/>
                <a:cs typeface="Calibri"/>
                <a:sym typeface="Calibri"/>
              </a:rPr>
              <a:t>למרבה הצער, רק 5% מהמשקים החקלאיים ברחבי העולם משתמשים בטפטפות כיום, בעיקר בגלל חסמים כלכליים. </a:t>
            </a:r>
            <a:endParaRPr sz="2100" i="0" u="none" strike="noStrike" cap="none">
              <a:solidFill>
                <a:schemeClr val="dk1"/>
              </a:solidFill>
              <a:latin typeface="Calibri"/>
              <a:ea typeface="Calibri"/>
              <a:cs typeface="Calibri"/>
              <a:sym typeface="Calibri"/>
            </a:endParaRPr>
          </a:p>
        </p:txBody>
      </p:sp>
      <p:sp>
        <p:nvSpPr>
          <p:cNvPr id="214" name="Google Shape;214;p36"/>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פתרונות טכנולוגים למשבר המים- טפטפות</a:t>
            </a:r>
            <a:endParaRPr sz="3600"/>
          </a:p>
        </p:txBody>
      </p:sp>
      <p:sp>
        <p:nvSpPr>
          <p:cNvPr id="215" name="Google Shape;215;p36"/>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sp>
        <p:nvSpPr>
          <p:cNvPr id="216" name="Google Shape;216;p36"/>
          <p:cNvSpPr txBox="1">
            <a:spLocks noGrp="1"/>
          </p:cNvSpPr>
          <p:nvPr>
            <p:ph type="sldNum" idx="12"/>
          </p:nvPr>
        </p:nvSpPr>
        <p:spPr>
          <a:xfrm>
            <a:off x="8472450" y="4915421"/>
            <a:ext cx="548700" cy="22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10</a:t>
            </a:fld>
            <a:endParaRPr>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0"/>
        <p:cNvGrpSpPr/>
        <p:nvPr/>
      </p:nvGrpSpPr>
      <p:grpSpPr>
        <a:xfrm>
          <a:off x="0" y="0"/>
          <a:ext cx="0" cy="0"/>
          <a:chOff x="0" y="0"/>
          <a:chExt cx="0" cy="0"/>
        </a:xfrm>
      </p:grpSpPr>
      <p:sp>
        <p:nvSpPr>
          <p:cNvPr id="221" name="Google Shape;221;p37"/>
          <p:cNvSpPr txBox="1"/>
          <p:nvPr/>
        </p:nvSpPr>
        <p:spPr>
          <a:xfrm>
            <a:off x="253075" y="851975"/>
            <a:ext cx="42852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Tahoma"/>
              <a:ea typeface="Tahoma"/>
              <a:cs typeface="Tahoma"/>
              <a:sym typeface="Tahoma"/>
            </a:endParaRPr>
          </a:p>
        </p:txBody>
      </p:sp>
      <p:pic>
        <p:nvPicPr>
          <p:cNvPr id="222" name="Google Shape;222;p37"/>
          <p:cNvPicPr preferRelativeResize="0"/>
          <p:nvPr/>
        </p:nvPicPr>
        <p:blipFill rotWithShape="1">
          <a:blip r:embed="rId3">
            <a:alphaModFix/>
          </a:blip>
          <a:srcRect/>
          <a:stretch/>
        </p:blipFill>
        <p:spPr>
          <a:xfrm>
            <a:off x="365650" y="1269838"/>
            <a:ext cx="3867151" cy="2581276"/>
          </a:xfrm>
          <a:prstGeom prst="rect">
            <a:avLst/>
          </a:prstGeom>
          <a:noFill/>
          <a:ln>
            <a:noFill/>
          </a:ln>
        </p:spPr>
      </p:pic>
      <p:sp>
        <p:nvSpPr>
          <p:cNvPr id="223" name="Google Shape;223;p37" descr="הסבר על מכוני טיהור שפכים&#10;"/>
          <p:cNvSpPr txBox="1"/>
          <p:nvPr/>
        </p:nvSpPr>
        <p:spPr>
          <a:xfrm>
            <a:off x="365650" y="3824800"/>
            <a:ext cx="3867300" cy="498900"/>
          </a:xfrm>
          <a:prstGeom prst="rect">
            <a:avLst/>
          </a:prstGeom>
          <a:noFill/>
          <a:ln>
            <a:noFill/>
          </a:ln>
        </p:spPr>
        <p:txBody>
          <a:bodyPr spcFirstLastPara="1" wrap="square" lIns="91425" tIns="91425" rIns="91425" bIns="91425" anchor="ctr" anchorCtr="0">
            <a:noAutofit/>
          </a:bodyPr>
          <a:lstStyle/>
          <a:p>
            <a:pPr marL="0" lvl="0" indent="0" algn="r" rtl="1">
              <a:spcBef>
                <a:spcPts val="0"/>
              </a:spcBef>
              <a:spcAft>
                <a:spcPts val="0"/>
              </a:spcAft>
              <a:buNone/>
            </a:pPr>
            <a:r>
              <a:rPr lang="en" sz="1000" u="sng">
                <a:solidFill>
                  <a:schemeClr val="hlink"/>
                </a:solidFill>
                <a:latin typeface="Calibri"/>
                <a:ea typeface="Calibri"/>
                <a:cs typeface="Calibri"/>
                <a:sym typeface="Calibri"/>
                <a:hlinkClick r:id="rId4"/>
              </a:rPr>
              <a:t>סרט הסברה על מכוני טיהור שפכים</a:t>
            </a:r>
            <a:endParaRPr sz="1000">
              <a:solidFill>
                <a:schemeClr val="dk1"/>
              </a:solidFill>
              <a:latin typeface="Calibri"/>
              <a:ea typeface="Calibri"/>
              <a:cs typeface="Calibri"/>
              <a:sym typeface="Calibri"/>
            </a:endParaRPr>
          </a:p>
        </p:txBody>
      </p:sp>
      <p:sp>
        <p:nvSpPr>
          <p:cNvPr id="224" name="Google Shape;224;p37"/>
          <p:cNvSpPr txBox="1"/>
          <p:nvPr/>
        </p:nvSpPr>
        <p:spPr>
          <a:xfrm>
            <a:off x="4375550" y="961500"/>
            <a:ext cx="4649400" cy="3678900"/>
          </a:xfrm>
          <a:prstGeom prst="rect">
            <a:avLst/>
          </a:prstGeom>
          <a:noFill/>
          <a:ln>
            <a:noFill/>
          </a:ln>
        </p:spPr>
        <p:txBody>
          <a:bodyPr spcFirstLastPara="1" wrap="square" lIns="91425" tIns="91425" rIns="91425" bIns="91425" anchor="t" anchorCtr="0">
            <a:spAutoFit/>
          </a:bodyPr>
          <a:lstStyle/>
          <a:p>
            <a:pPr marL="457200" marR="0" lvl="0" indent="-355600" algn="r" rtl="1">
              <a:lnSpc>
                <a:spcPct val="115000"/>
              </a:lnSpc>
              <a:spcBef>
                <a:spcPts val="0"/>
              </a:spcBef>
              <a:spcAft>
                <a:spcPts val="0"/>
              </a:spcAft>
              <a:buClr>
                <a:schemeClr val="dk1"/>
              </a:buClr>
              <a:buSzPts val="2000"/>
              <a:buFont typeface="Calibri"/>
              <a:buChar char="●"/>
            </a:pPr>
            <a:r>
              <a:rPr lang="en" sz="2000" i="0" u="none" strike="noStrike" cap="none">
                <a:solidFill>
                  <a:schemeClr val="dk1"/>
                </a:solidFill>
                <a:latin typeface="Calibri"/>
                <a:ea typeface="Calibri"/>
                <a:cs typeface="Calibri"/>
                <a:sym typeface="Calibri"/>
              </a:rPr>
              <a:t>יש תעשיות מסוימות המשתמשות במי קולחין – למשל, תחנות כוח. </a:t>
            </a:r>
            <a:endParaRPr sz="2000" i="0" u="none" strike="noStrike" cap="none">
              <a:solidFill>
                <a:schemeClr val="dk1"/>
              </a:solidFill>
              <a:latin typeface="Calibri"/>
              <a:ea typeface="Calibri"/>
              <a:cs typeface="Calibri"/>
              <a:sym typeface="Calibri"/>
            </a:endParaRPr>
          </a:p>
          <a:p>
            <a:pPr marL="457200" marR="0" lvl="0" indent="-355600" algn="r" rtl="1">
              <a:lnSpc>
                <a:spcPct val="115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בישראל נכון לשנת 2019 כ- 558 מיליון מטר קוב שפכים מטופלים ממתקני טיהור השפכים מתוכם 87% כ-488 מיליון מטר קוב מושבים ומשמשים להשקיה חקלאית.</a:t>
            </a:r>
            <a:endParaRPr sz="2000">
              <a:solidFill>
                <a:schemeClr val="dk1"/>
              </a:solidFill>
              <a:latin typeface="Calibri"/>
              <a:ea typeface="Calibri"/>
              <a:cs typeface="Calibri"/>
              <a:sym typeface="Calibri"/>
            </a:endParaRPr>
          </a:p>
          <a:p>
            <a:pPr marL="457200" lvl="0" indent="-355600" algn="r" rtl="1">
              <a:lnSpc>
                <a:spcPct val="115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בארה"ב משתמשים במי קולחים להשקיית מסלולי גולף ושטחים ירוקים בצידי רחובות. רק 0.5% ממי הקולחים משמשים להשקיית גידולים חקלאיים</a:t>
            </a:r>
            <a:endParaRPr sz="2000">
              <a:solidFill>
                <a:schemeClr val="dk1"/>
              </a:solidFill>
              <a:latin typeface="Calibri"/>
              <a:ea typeface="Calibri"/>
              <a:cs typeface="Calibri"/>
              <a:sym typeface="Calibri"/>
            </a:endParaRPr>
          </a:p>
        </p:txBody>
      </p:sp>
      <p:sp>
        <p:nvSpPr>
          <p:cNvPr id="225" name="Google Shape;225;p37"/>
          <p:cNvSpPr txBox="1">
            <a:spLocks noGrp="1"/>
          </p:cNvSpPr>
          <p:nvPr>
            <p:ph type="title" idx="4294967295"/>
          </p:nvPr>
        </p:nvSpPr>
        <p:spPr>
          <a:xfrm>
            <a:off x="152250"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400">
                <a:solidFill>
                  <a:srgbClr val="FFFFFF"/>
                </a:solidFill>
              </a:rPr>
              <a:t>פתרונות טכנולוגיים למשבר המים- טיהור מי קולחים</a:t>
            </a:r>
            <a:endParaRPr sz="3400"/>
          </a:p>
        </p:txBody>
      </p:sp>
      <p:sp>
        <p:nvSpPr>
          <p:cNvPr id="226" name="Google Shape;226;p37"/>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sp>
        <p:nvSpPr>
          <p:cNvPr id="227" name="Google Shape;227;p37"/>
          <p:cNvSpPr txBox="1">
            <a:spLocks noGrp="1"/>
          </p:cNvSpPr>
          <p:nvPr>
            <p:ph type="sldNum" idx="12"/>
          </p:nvPr>
        </p:nvSpPr>
        <p:spPr>
          <a:xfrm>
            <a:off x="8472450" y="4904472"/>
            <a:ext cx="548700" cy="23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11</a:t>
            </a:fld>
            <a:endParaRPr>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8"/>
          <p:cNvSpPr txBox="1">
            <a:spLocks noGrp="1"/>
          </p:cNvSpPr>
          <p:nvPr>
            <p:ph type="ctrTitle"/>
          </p:nvPr>
        </p:nvSpPr>
        <p:spPr>
          <a:xfrm>
            <a:off x="311708" y="995475"/>
            <a:ext cx="8520600" cy="2052600"/>
          </a:xfrm>
          <a:prstGeom prst="rect">
            <a:avLst/>
          </a:prstGeom>
        </p:spPr>
        <p:txBody>
          <a:bodyPr spcFirstLastPara="1" wrap="square" lIns="91425" tIns="91425" rIns="91425" bIns="91425" anchor="b" anchorCtr="0">
            <a:normAutofit fontScale="90000"/>
          </a:bodyPr>
          <a:lstStyle/>
          <a:p>
            <a:pPr marL="457200" lvl="0" indent="0" algn="r" rtl="1">
              <a:spcBef>
                <a:spcPts val="0"/>
              </a:spcBef>
              <a:spcAft>
                <a:spcPts val="0"/>
              </a:spcAft>
              <a:buNone/>
            </a:pPr>
            <a:r>
              <a:rPr lang="en" sz="2600">
                <a:solidFill>
                  <a:schemeClr val="dk1"/>
                </a:solidFill>
                <a:highlight>
                  <a:srgbClr val="FFFFFF"/>
                </a:highlight>
              </a:rPr>
              <a:t>חוקרים שוודים פיתחו </a:t>
            </a:r>
            <a:r>
              <a:rPr lang="en" sz="2600" u="sng">
                <a:solidFill>
                  <a:schemeClr val="dk1"/>
                </a:solidFill>
                <a:highlight>
                  <a:srgbClr val="FFFFFF"/>
                </a:highlight>
                <a:hlinkClick r:id="rId3">
                  <a:extLst>
                    <a:ext uri="{A12FA001-AC4F-418D-AE19-62706E023703}">
                      <ahyp:hlinkClr xmlns:ahyp="http://schemas.microsoft.com/office/drawing/2018/hyperlinkcolor" val="tx"/>
                    </a:ext>
                  </a:extLst>
                </a:hlinkClick>
              </a:rPr>
              <a:t>אסלה</a:t>
            </a:r>
            <a:r>
              <a:rPr lang="en" sz="2600" u="sng">
                <a:solidFill>
                  <a:schemeClr val="dk1"/>
                </a:solidFill>
                <a:highlight>
                  <a:srgbClr val="FFFFFF"/>
                </a:highlight>
              </a:rPr>
              <a:t> </a:t>
            </a:r>
            <a:r>
              <a:rPr lang="en" sz="2600" u="sng">
                <a:solidFill>
                  <a:schemeClr val="dk1"/>
                </a:solidFill>
                <a:highlight>
                  <a:srgbClr val="FFFFFF"/>
                </a:highlight>
                <a:hlinkClick r:id="rId3">
                  <a:extLst>
                    <a:ext uri="{A12FA001-AC4F-418D-AE19-62706E023703}">
                      <ahyp:hlinkClr xmlns:ahyp="http://schemas.microsoft.com/office/drawing/2018/hyperlinkcolor" val="tx"/>
                    </a:ext>
                  </a:extLst>
                </a:hlinkClick>
              </a:rPr>
              <a:t>חכמה</a:t>
            </a:r>
            <a:r>
              <a:rPr lang="en" sz="2600">
                <a:solidFill>
                  <a:schemeClr val="dk1"/>
                </a:solidFill>
                <a:highlight>
                  <a:srgbClr val="FFFFFF"/>
                </a:highlight>
              </a:rPr>
              <a:t> </a:t>
            </a:r>
            <a:r>
              <a:rPr lang="en" sz="2600">
                <a:solidFill>
                  <a:schemeClr val="dk1"/>
                </a:solidFill>
                <a:highlight>
                  <a:srgbClr val="FFFFFF"/>
                </a:highlight>
                <a:uFill>
                  <a:noFill/>
                </a:uFill>
                <a:hlinkClick r:id="rId3">
                  <a:extLst>
                    <a:ext uri="{A12FA001-AC4F-418D-AE19-62706E023703}">
                      <ahyp:hlinkClr xmlns:ahyp="http://schemas.microsoft.com/office/drawing/2018/hyperlinkcolor" val="tx"/>
                    </a:ext>
                  </a:extLst>
                </a:hlinkClick>
              </a:rPr>
              <a:t>שהופכת</a:t>
            </a:r>
            <a:r>
              <a:rPr lang="en" sz="2600">
                <a:solidFill>
                  <a:schemeClr val="dk1"/>
                </a:solidFill>
                <a:highlight>
                  <a:srgbClr val="FFFFFF"/>
                </a:highlight>
              </a:rPr>
              <a:t> </a:t>
            </a:r>
            <a:r>
              <a:rPr lang="en" sz="2600">
                <a:solidFill>
                  <a:schemeClr val="dk1"/>
                </a:solidFill>
                <a:highlight>
                  <a:srgbClr val="FFFFFF"/>
                </a:highlight>
                <a:uFill>
                  <a:noFill/>
                </a:uFill>
                <a:hlinkClick r:id="rId3">
                  <a:extLst>
                    <a:ext uri="{A12FA001-AC4F-418D-AE19-62706E023703}">
                      <ahyp:hlinkClr xmlns:ahyp="http://schemas.microsoft.com/office/drawing/2018/hyperlinkcolor" val="tx"/>
                    </a:ext>
                  </a:extLst>
                </a:hlinkClick>
              </a:rPr>
              <a:t>את</a:t>
            </a:r>
            <a:r>
              <a:rPr lang="en" sz="2600">
                <a:solidFill>
                  <a:schemeClr val="dk1"/>
                </a:solidFill>
                <a:highlight>
                  <a:srgbClr val="FFFFFF"/>
                </a:highlight>
              </a:rPr>
              <a:t> </a:t>
            </a:r>
            <a:r>
              <a:rPr lang="en" sz="2600">
                <a:solidFill>
                  <a:schemeClr val="dk1"/>
                </a:solidFill>
                <a:highlight>
                  <a:srgbClr val="FFFFFF"/>
                </a:highlight>
                <a:uFill>
                  <a:noFill/>
                </a:uFill>
                <a:hlinkClick r:id="rId3">
                  <a:extLst>
                    <a:ext uri="{A12FA001-AC4F-418D-AE19-62706E023703}">
                      <ahyp:hlinkClr xmlns:ahyp="http://schemas.microsoft.com/office/drawing/2018/hyperlinkcolor" val="tx"/>
                    </a:ext>
                  </a:extLst>
                </a:hlinkClick>
              </a:rPr>
              <a:t>השתן</a:t>
            </a:r>
            <a:r>
              <a:rPr lang="en" sz="2600">
                <a:solidFill>
                  <a:schemeClr val="dk1"/>
                </a:solidFill>
                <a:highlight>
                  <a:srgbClr val="FFFFFF"/>
                </a:highlight>
              </a:rPr>
              <a:t> </a:t>
            </a:r>
            <a:r>
              <a:rPr lang="en" sz="2600">
                <a:solidFill>
                  <a:schemeClr val="dk1"/>
                </a:solidFill>
                <a:highlight>
                  <a:srgbClr val="FFFFFF"/>
                </a:highlight>
                <a:uFill>
                  <a:noFill/>
                </a:uFill>
                <a:hlinkClick r:id="rId3">
                  <a:extLst>
                    <a:ext uri="{A12FA001-AC4F-418D-AE19-62706E023703}">
                      <ahyp:hlinkClr xmlns:ahyp="http://schemas.microsoft.com/office/drawing/2018/hyperlinkcolor" val="tx"/>
                    </a:ext>
                  </a:extLst>
                </a:hlinkClick>
              </a:rPr>
              <a:t>לדשן</a:t>
            </a:r>
            <a:r>
              <a:rPr lang="en" sz="2600">
                <a:solidFill>
                  <a:schemeClr val="dk1"/>
                </a:solidFill>
                <a:highlight>
                  <a:srgbClr val="FFFFFF"/>
                </a:highlight>
              </a:rPr>
              <a:t>, בעודה מפרידה בין הנוזל הרצוי, לבין שאר החומרים שמקומם באסלה. </a:t>
            </a:r>
            <a:endParaRPr sz="2600">
              <a:solidFill>
                <a:schemeClr val="dk1"/>
              </a:solidFill>
              <a:highlight>
                <a:srgbClr val="FFFFFF"/>
              </a:highlight>
            </a:endParaRPr>
          </a:p>
          <a:p>
            <a:pPr marL="457200" lvl="0" indent="0" algn="r" rtl="1">
              <a:spcBef>
                <a:spcPts val="0"/>
              </a:spcBef>
              <a:spcAft>
                <a:spcPts val="0"/>
              </a:spcAft>
              <a:buNone/>
            </a:pPr>
            <a:r>
              <a:rPr lang="en" sz="2600">
                <a:solidFill>
                  <a:schemeClr val="dk1"/>
                </a:solidFill>
                <a:highlight>
                  <a:srgbClr val="FFFFFF"/>
                </a:highlight>
              </a:rPr>
              <a:t>לטענת החוקרים, הפיתוח החדש עתיד להוביל מהפכה בתחום החקלאות ובעיקר למנוע את הזיהום הנרחב שגורמים השפכים האנושיים. </a:t>
            </a:r>
            <a:endParaRPr sz="2600">
              <a:solidFill>
                <a:schemeClr val="dk1"/>
              </a:solidFill>
              <a:highlight>
                <a:srgbClr val="FFFFFF"/>
              </a:highlight>
            </a:endParaRPr>
          </a:p>
          <a:p>
            <a:pPr marL="457200" lvl="0" indent="0" algn="r" rtl="1">
              <a:spcBef>
                <a:spcPts val="0"/>
              </a:spcBef>
              <a:spcAft>
                <a:spcPts val="0"/>
              </a:spcAft>
              <a:buNone/>
            </a:pPr>
            <a:r>
              <a:rPr lang="en" sz="2600">
                <a:solidFill>
                  <a:schemeClr val="dk1"/>
                </a:solidFill>
                <a:highlight>
                  <a:srgbClr val="FFFFFF"/>
                </a:highlight>
              </a:rPr>
              <a:t> </a:t>
            </a:r>
            <a:endParaRPr sz="2600">
              <a:solidFill>
                <a:schemeClr val="dk1"/>
              </a:solidFill>
            </a:endParaRPr>
          </a:p>
        </p:txBody>
      </p:sp>
      <p:sp>
        <p:nvSpPr>
          <p:cNvPr id="233" name="Google Shape;233;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Clr>
                <a:srgbClr val="000000"/>
              </a:buClr>
              <a:buSzPts val="1000"/>
              <a:buFont typeface="Arial"/>
              <a:buNone/>
            </a:pPr>
            <a:fld id="{00000000-1234-1234-1234-123412341234}" type="slidenum">
              <a:rPr lang="en"/>
              <a:t>12</a:t>
            </a:fld>
            <a:endParaRPr/>
          </a:p>
        </p:txBody>
      </p:sp>
      <p:sp>
        <p:nvSpPr>
          <p:cNvPr id="234" name="Google Shape;234;p38"/>
          <p:cNvSpPr txBox="1">
            <a:spLocks noGrp="1"/>
          </p:cNvSpPr>
          <p:nvPr>
            <p:ph type="title" idx="4294967295"/>
          </p:nvPr>
        </p:nvSpPr>
        <p:spPr>
          <a:xfrm>
            <a:off x="196225" y="124725"/>
            <a:ext cx="83187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500">
                <a:solidFill>
                  <a:srgbClr val="FFFFFF"/>
                </a:solidFill>
              </a:rPr>
              <a:t>פתרונות טכנולוגיים למשבר המים- אסלה חכמה</a:t>
            </a:r>
            <a:endParaRPr sz="3500"/>
          </a:p>
        </p:txBody>
      </p:sp>
      <p:pic>
        <p:nvPicPr>
          <p:cNvPr id="235" name="Google Shape;235;p38"/>
          <p:cNvPicPr preferRelativeResize="0"/>
          <p:nvPr/>
        </p:nvPicPr>
        <p:blipFill>
          <a:blip r:embed="rId4">
            <a:alphaModFix/>
          </a:blip>
          <a:stretch>
            <a:fillRect/>
          </a:stretch>
        </p:blipFill>
        <p:spPr>
          <a:xfrm>
            <a:off x="4253675" y="2978750"/>
            <a:ext cx="1785777" cy="179062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9"/>
          <p:cNvSpPr txBox="1">
            <a:spLocks noGrp="1"/>
          </p:cNvSpPr>
          <p:nvPr>
            <p:ph type="ctrTitle"/>
          </p:nvPr>
        </p:nvSpPr>
        <p:spPr>
          <a:xfrm>
            <a:off x="311700" y="1004700"/>
            <a:ext cx="8520600" cy="2207400"/>
          </a:xfrm>
          <a:prstGeom prst="rect">
            <a:avLst/>
          </a:prstGeom>
        </p:spPr>
        <p:txBody>
          <a:bodyPr spcFirstLastPara="1" wrap="square" lIns="91425" tIns="91425" rIns="91425" bIns="91425" anchor="b" anchorCtr="0">
            <a:normAutofit fontScale="90000"/>
          </a:bodyPr>
          <a:lstStyle/>
          <a:p>
            <a:pPr marL="457200" lvl="0" indent="-377190" algn="r" rtl="1">
              <a:spcBef>
                <a:spcPts val="0"/>
              </a:spcBef>
              <a:spcAft>
                <a:spcPts val="0"/>
              </a:spcAft>
              <a:buClr>
                <a:schemeClr val="dk1"/>
              </a:buClr>
              <a:buSzPct val="100000"/>
              <a:buChar char="●"/>
            </a:pPr>
            <a:r>
              <a:rPr lang="en" sz="2600">
                <a:solidFill>
                  <a:schemeClr val="dk1"/>
                </a:solidFill>
                <a:highlight>
                  <a:srgbClr val="FFFFFF"/>
                </a:highlight>
              </a:rPr>
              <a:t>בנויים ממערכת שבבסיסה היכולות ללכוד, לאחסן ולטפל במים ובכך לעזור גם במניעת הצפות. </a:t>
            </a:r>
            <a:endParaRPr sz="2600">
              <a:solidFill>
                <a:schemeClr val="dk1"/>
              </a:solidFill>
              <a:highlight>
                <a:srgbClr val="FFFFFF"/>
              </a:highlight>
            </a:endParaRPr>
          </a:p>
          <a:p>
            <a:pPr marL="457200" lvl="0" indent="-377190" algn="r" rtl="1">
              <a:spcBef>
                <a:spcPts val="0"/>
              </a:spcBef>
              <a:spcAft>
                <a:spcPts val="0"/>
              </a:spcAft>
              <a:buClr>
                <a:schemeClr val="dk1"/>
              </a:buClr>
              <a:buSzPct val="100000"/>
              <a:buChar char="●"/>
            </a:pPr>
            <a:r>
              <a:rPr lang="en" sz="2600">
                <a:solidFill>
                  <a:schemeClr val="dk1"/>
                </a:solidFill>
                <a:highlight>
                  <a:srgbClr val="FFFFFF"/>
                </a:highlight>
              </a:rPr>
              <a:t>הגג מכוסה חלקית או באופן מלא. מעל אותה מערכת קיים מדיום לגידול צמחים. </a:t>
            </a:r>
            <a:endParaRPr sz="2600">
              <a:solidFill>
                <a:schemeClr val="dk1"/>
              </a:solidFill>
              <a:highlight>
                <a:srgbClr val="FFFFFF"/>
              </a:highlight>
            </a:endParaRPr>
          </a:p>
          <a:p>
            <a:pPr marL="457200" lvl="0" indent="-377190" algn="r" rtl="1">
              <a:spcBef>
                <a:spcPts val="0"/>
              </a:spcBef>
              <a:spcAft>
                <a:spcPts val="0"/>
              </a:spcAft>
              <a:buClr>
                <a:schemeClr val="dk1"/>
              </a:buClr>
              <a:buSzPct val="100000"/>
              <a:buChar char="●"/>
            </a:pPr>
            <a:r>
              <a:rPr lang="en" sz="2600">
                <a:solidFill>
                  <a:schemeClr val="dk1"/>
                </a:solidFill>
                <a:highlight>
                  <a:srgbClr val="FFFFFF"/>
                </a:highlight>
              </a:rPr>
              <a:t>מבנה הגג הכחול – ירוק מחקה בעצם את מחזור המים הטבעי של כדור הארץ, ועוזר לנו לנהל טוב יותר את המשאבים ולחסוך בעלויות.</a:t>
            </a:r>
            <a:endParaRPr sz="2600">
              <a:solidFill>
                <a:schemeClr val="dk1"/>
              </a:solidFill>
            </a:endParaRPr>
          </a:p>
        </p:txBody>
      </p:sp>
      <p:sp>
        <p:nvSpPr>
          <p:cNvPr id="241" name="Google Shape;241;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242" name="Google Shape;242;p39"/>
          <p:cNvSpPr txBox="1">
            <a:spLocks noGrp="1"/>
          </p:cNvSpPr>
          <p:nvPr>
            <p:ph type="title" idx="4294967295"/>
          </p:nvPr>
        </p:nvSpPr>
        <p:spPr>
          <a:xfrm>
            <a:off x="0" y="124725"/>
            <a:ext cx="85149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300">
                <a:solidFill>
                  <a:srgbClr val="FFFFFF"/>
                </a:solidFill>
              </a:rPr>
              <a:t>פתרונות טכנולוגיים למשבר המים- גגות ירוקים/</a:t>
            </a:r>
            <a:r>
              <a:rPr lang="en" sz="3300"/>
              <a:t>כחולים</a:t>
            </a:r>
            <a:endParaRPr sz="3300"/>
          </a:p>
        </p:txBody>
      </p:sp>
      <p:pic>
        <p:nvPicPr>
          <p:cNvPr id="243" name="Google Shape;243;p39"/>
          <p:cNvPicPr preferRelativeResize="0"/>
          <p:nvPr/>
        </p:nvPicPr>
        <p:blipFill>
          <a:blip r:embed="rId3">
            <a:alphaModFix/>
          </a:blip>
          <a:stretch>
            <a:fillRect/>
          </a:stretch>
        </p:blipFill>
        <p:spPr>
          <a:xfrm>
            <a:off x="136150" y="3212100"/>
            <a:ext cx="2732795" cy="1626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7"/>
        <p:cNvGrpSpPr/>
        <p:nvPr/>
      </p:nvGrpSpPr>
      <p:grpSpPr>
        <a:xfrm>
          <a:off x="0" y="0"/>
          <a:ext cx="0" cy="0"/>
          <a:chOff x="0" y="0"/>
          <a:chExt cx="0" cy="0"/>
        </a:xfrm>
      </p:grpSpPr>
      <p:sp>
        <p:nvSpPr>
          <p:cNvPr id="248" name="Google Shape;248;p40"/>
          <p:cNvSpPr txBox="1"/>
          <p:nvPr/>
        </p:nvSpPr>
        <p:spPr>
          <a:xfrm>
            <a:off x="6719250" y="330350"/>
            <a:ext cx="23520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Poppins"/>
              <a:ea typeface="Poppins"/>
              <a:cs typeface="Poppins"/>
              <a:sym typeface="Poppins"/>
            </a:endParaRPr>
          </a:p>
        </p:txBody>
      </p:sp>
      <p:sp>
        <p:nvSpPr>
          <p:cNvPr id="249" name="Google Shape;249;p40"/>
          <p:cNvSpPr txBox="1"/>
          <p:nvPr/>
        </p:nvSpPr>
        <p:spPr>
          <a:xfrm>
            <a:off x="6727875" y="1433975"/>
            <a:ext cx="2352000" cy="4002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40"/>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פתרונות טכנולוגיים למשבר המים - התפלה</a:t>
            </a:r>
            <a:endParaRPr sz="3600"/>
          </a:p>
        </p:txBody>
      </p:sp>
      <p:sp>
        <p:nvSpPr>
          <p:cNvPr id="251" name="Google Shape;251;p40"/>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pic>
        <p:nvPicPr>
          <p:cNvPr id="252" name="Google Shape;252;p40"/>
          <p:cNvPicPr preferRelativeResize="0"/>
          <p:nvPr/>
        </p:nvPicPr>
        <p:blipFill rotWithShape="1">
          <a:blip r:embed="rId3">
            <a:alphaModFix/>
          </a:blip>
          <a:srcRect l="10382" t="26330" r="38770" b="19856"/>
          <a:stretch/>
        </p:blipFill>
        <p:spPr>
          <a:xfrm>
            <a:off x="81075" y="912725"/>
            <a:ext cx="6404923" cy="3812824"/>
          </a:xfrm>
          <a:prstGeom prst="rect">
            <a:avLst/>
          </a:prstGeom>
          <a:noFill/>
          <a:ln>
            <a:noFill/>
          </a:ln>
        </p:spPr>
      </p:pic>
      <p:sp>
        <p:nvSpPr>
          <p:cNvPr id="253" name="Google Shape;253;p40"/>
          <p:cNvSpPr txBox="1"/>
          <p:nvPr/>
        </p:nvSpPr>
        <p:spPr>
          <a:xfrm>
            <a:off x="6486000" y="848550"/>
            <a:ext cx="2658000" cy="21114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a:latin typeface="Calibri"/>
                <a:ea typeface="Calibri"/>
                <a:cs typeface="Calibri"/>
                <a:sym typeface="Calibri"/>
              </a:rPr>
              <a:t>לתהליך ההתפלה יש חסרונות (על חלקם למדתם בתחילת היחידה).</a:t>
            </a:r>
            <a:endParaRPr sz="2000">
              <a:latin typeface="Calibri"/>
              <a:ea typeface="Calibri"/>
              <a:cs typeface="Calibri"/>
              <a:sym typeface="Calibri"/>
            </a:endParaRPr>
          </a:p>
          <a:p>
            <a:pPr marL="0" lvl="0" indent="0" algn="r" rtl="1">
              <a:spcBef>
                <a:spcPts val="0"/>
              </a:spcBef>
              <a:spcAft>
                <a:spcPts val="0"/>
              </a:spcAft>
              <a:buNone/>
            </a:pPr>
            <a:r>
              <a:rPr lang="en" sz="2000">
                <a:latin typeface="Calibri"/>
                <a:ea typeface="Calibri"/>
                <a:cs typeface="Calibri"/>
                <a:sym typeface="Calibri"/>
              </a:rPr>
              <a:t>לכן, לא תמיד התפלת מים היא הפתרון בו בוחרות מדינות להשתמש.</a:t>
            </a:r>
            <a:endParaRPr sz="2000">
              <a:latin typeface="Calibri"/>
              <a:ea typeface="Calibri"/>
              <a:cs typeface="Calibri"/>
              <a:sym typeface="Calibri"/>
            </a:endParaRPr>
          </a:p>
        </p:txBody>
      </p:sp>
      <p:sp>
        <p:nvSpPr>
          <p:cNvPr id="254" name="Google Shape;254;p40"/>
          <p:cNvSpPr txBox="1"/>
          <p:nvPr/>
        </p:nvSpPr>
        <p:spPr>
          <a:xfrm>
            <a:off x="6486000" y="2959950"/>
            <a:ext cx="2658000" cy="16818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sz="2000">
                <a:latin typeface="Calibri"/>
                <a:ea typeface="Calibri"/>
                <a:cs typeface="Calibri"/>
                <a:sym typeface="Calibri"/>
              </a:rPr>
              <a:t>במפה משמאלכם תוכלו לראות אילו מדינות משתמשות בטכנולוגיות שונות להתפלת מים.</a:t>
            </a:r>
            <a:endParaRPr sz="2000">
              <a:latin typeface="Calibri"/>
              <a:ea typeface="Calibri"/>
              <a:cs typeface="Calibri"/>
              <a:sym typeface="Calibri"/>
            </a:endParaRPr>
          </a:p>
        </p:txBody>
      </p:sp>
      <p:sp>
        <p:nvSpPr>
          <p:cNvPr id="255" name="Google Shape;255;p4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solidFill>
                  <a:schemeClr val="lt1"/>
                </a:solidFill>
                <a:latin typeface="Calibri"/>
                <a:ea typeface="Calibri"/>
                <a:cs typeface="Calibri"/>
                <a:sym typeface="Calibri"/>
              </a:rPr>
              <a:t>14</a:t>
            </a:fld>
            <a:endParaRPr>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9"/>
        <p:cNvGrpSpPr/>
        <p:nvPr/>
      </p:nvGrpSpPr>
      <p:grpSpPr>
        <a:xfrm>
          <a:off x="0" y="0"/>
          <a:ext cx="0" cy="0"/>
          <a:chOff x="0" y="0"/>
          <a:chExt cx="0" cy="0"/>
        </a:xfrm>
      </p:grpSpPr>
      <p:sp>
        <p:nvSpPr>
          <p:cNvPr id="260" name="Google Shape;260;p4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buSzPts val="990"/>
            </a:pPr>
            <a:r>
              <a:rPr lang="en" sz="3600" err="1"/>
              <a:t>פרויקט</a:t>
            </a:r>
            <a:r>
              <a:rPr lang="en" sz="3600"/>
              <a:t> </a:t>
            </a:r>
            <a:r>
              <a:rPr lang="en" sz="3600" err="1"/>
              <a:t>מסכם</a:t>
            </a:r>
            <a:r>
              <a:rPr lang="en" sz="3600"/>
              <a:t> </a:t>
            </a:r>
            <a:r>
              <a:rPr lang="en" sz="3600" err="1"/>
              <a:t>אופציה</a:t>
            </a:r>
            <a:r>
              <a:rPr lang="en" sz="3600"/>
              <a:t> א</a:t>
            </a:r>
            <a:endParaRPr sz="3620"/>
          </a:p>
        </p:txBody>
      </p:sp>
      <p:sp>
        <p:nvSpPr>
          <p:cNvPr id="261" name="Google Shape;261;p41"/>
          <p:cNvSpPr txBox="1">
            <a:spLocks noGrp="1"/>
          </p:cNvSpPr>
          <p:nvPr>
            <p:ph type="body" idx="1"/>
          </p:nvPr>
        </p:nvSpPr>
        <p:spPr>
          <a:xfrm>
            <a:off x="4063900" y="905400"/>
            <a:ext cx="5083557" cy="3824100"/>
          </a:xfrm>
          <a:prstGeom prst="rect">
            <a:avLst/>
          </a:prstGeom>
        </p:spPr>
        <p:txBody>
          <a:bodyPr spcFirstLastPara="1" wrap="square" lIns="91425" tIns="91425" rIns="91425" bIns="91425" anchor="t" anchorCtr="0">
            <a:noAutofit/>
          </a:bodyPr>
          <a:lstStyle/>
          <a:p>
            <a:pPr marL="0" indent="0" algn="r">
              <a:buNone/>
            </a:pPr>
            <a:r>
              <a:rPr lang="en" sz="2000" err="1">
                <a:solidFill>
                  <a:schemeClr val="dk1"/>
                </a:solidFill>
              </a:rPr>
              <a:t>בקבוצות</a:t>
            </a:r>
            <a:r>
              <a:rPr lang="en" sz="2000">
                <a:solidFill>
                  <a:schemeClr val="dk1"/>
                </a:solidFill>
              </a:rPr>
              <a:t> </a:t>
            </a:r>
            <a:r>
              <a:rPr lang="en" sz="2000" err="1">
                <a:solidFill>
                  <a:schemeClr val="dk1"/>
                </a:solidFill>
              </a:rPr>
              <a:t>של</a:t>
            </a:r>
            <a:r>
              <a:rPr lang="en" sz="2000">
                <a:solidFill>
                  <a:schemeClr val="dk1"/>
                </a:solidFill>
              </a:rPr>
              <a:t> 3 </a:t>
            </a:r>
            <a:r>
              <a:rPr lang="en" sz="2000" err="1">
                <a:solidFill>
                  <a:schemeClr val="dk1"/>
                </a:solidFill>
              </a:rPr>
              <a:t>עד</a:t>
            </a:r>
            <a:r>
              <a:rPr lang="en" sz="2000">
                <a:solidFill>
                  <a:schemeClr val="dk1"/>
                </a:solidFill>
              </a:rPr>
              <a:t> 4 </a:t>
            </a:r>
            <a:r>
              <a:rPr lang="en" sz="2000" err="1">
                <a:solidFill>
                  <a:schemeClr val="dk1"/>
                </a:solidFill>
              </a:rPr>
              <a:t>תלמידים</a:t>
            </a:r>
            <a:r>
              <a:rPr lang="en" sz="2000">
                <a:solidFill>
                  <a:schemeClr val="dk1"/>
                </a:solidFill>
              </a:rPr>
              <a:t>:</a:t>
            </a:r>
            <a:endParaRPr sz="2000">
              <a:solidFill>
                <a:schemeClr val="dk1"/>
              </a:solidFill>
            </a:endParaRPr>
          </a:p>
          <a:p>
            <a:pPr marL="0" lvl="0" indent="0" algn="r" rtl="1">
              <a:spcBef>
                <a:spcPts val="1200"/>
              </a:spcBef>
              <a:spcAft>
                <a:spcPts val="0"/>
              </a:spcAft>
              <a:buNone/>
            </a:pPr>
            <a:r>
              <a:rPr lang="en" sz="2000" err="1">
                <a:solidFill>
                  <a:schemeClr val="dk1"/>
                </a:solidFill>
              </a:rPr>
              <a:t>תכננו</a:t>
            </a:r>
            <a:r>
              <a:rPr lang="en" sz="2000">
                <a:solidFill>
                  <a:schemeClr val="dk1"/>
                </a:solidFill>
              </a:rPr>
              <a:t> </a:t>
            </a:r>
            <a:r>
              <a:rPr lang="en" sz="2000" err="1">
                <a:solidFill>
                  <a:schemeClr val="dk1"/>
                </a:solidFill>
              </a:rPr>
              <a:t>משחק</a:t>
            </a:r>
            <a:r>
              <a:rPr lang="en" sz="2000">
                <a:solidFill>
                  <a:schemeClr val="dk1"/>
                </a:solidFill>
              </a:rPr>
              <a:t> </a:t>
            </a:r>
            <a:r>
              <a:rPr lang="en" sz="2000" err="1">
                <a:solidFill>
                  <a:schemeClr val="dk1"/>
                </a:solidFill>
              </a:rPr>
              <a:t>שמטרתו</a:t>
            </a:r>
            <a:r>
              <a:rPr lang="en" sz="2000">
                <a:solidFill>
                  <a:schemeClr val="dk1"/>
                </a:solidFill>
              </a:rPr>
              <a:t> </a:t>
            </a:r>
            <a:r>
              <a:rPr lang="en" sz="2000" err="1">
                <a:solidFill>
                  <a:schemeClr val="dk1"/>
                </a:solidFill>
              </a:rPr>
              <a:t>להסביר</a:t>
            </a:r>
            <a:r>
              <a:rPr lang="en" sz="2000">
                <a:solidFill>
                  <a:schemeClr val="dk1"/>
                </a:solidFill>
              </a:rPr>
              <a:t> </a:t>
            </a:r>
            <a:r>
              <a:rPr lang="en" sz="2000" err="1">
                <a:solidFill>
                  <a:schemeClr val="dk1"/>
                </a:solidFill>
              </a:rPr>
              <a:t>את</a:t>
            </a:r>
            <a:r>
              <a:rPr lang="en" sz="2000">
                <a:solidFill>
                  <a:schemeClr val="dk1"/>
                </a:solidFill>
              </a:rPr>
              <a:t> </a:t>
            </a:r>
            <a:r>
              <a:rPr lang="en" sz="2000" err="1">
                <a:solidFill>
                  <a:schemeClr val="dk1"/>
                </a:solidFill>
              </a:rPr>
              <a:t>משבר</a:t>
            </a:r>
            <a:r>
              <a:rPr lang="en" sz="2000">
                <a:solidFill>
                  <a:schemeClr val="dk1"/>
                </a:solidFill>
              </a:rPr>
              <a:t> </a:t>
            </a:r>
            <a:r>
              <a:rPr lang="en" sz="2000" err="1">
                <a:solidFill>
                  <a:schemeClr val="dk1"/>
                </a:solidFill>
              </a:rPr>
              <a:t>המים</a:t>
            </a:r>
            <a:r>
              <a:rPr lang="en" sz="2000">
                <a:solidFill>
                  <a:schemeClr val="dk1"/>
                </a:solidFill>
              </a:rPr>
              <a:t> </a:t>
            </a:r>
            <a:r>
              <a:rPr lang="en" sz="2000" err="1">
                <a:solidFill>
                  <a:schemeClr val="dk1"/>
                </a:solidFill>
              </a:rPr>
              <a:t>ואת</a:t>
            </a:r>
            <a:r>
              <a:rPr lang="en" sz="2000">
                <a:solidFill>
                  <a:schemeClr val="dk1"/>
                </a:solidFill>
              </a:rPr>
              <a:t> </a:t>
            </a:r>
            <a:r>
              <a:rPr lang="en" sz="2000" err="1">
                <a:solidFill>
                  <a:schemeClr val="dk1"/>
                </a:solidFill>
              </a:rPr>
              <a:t>פתרונותיו</a:t>
            </a:r>
            <a:r>
              <a:rPr lang="en" sz="2000">
                <a:solidFill>
                  <a:schemeClr val="dk1"/>
                </a:solidFill>
              </a:rPr>
              <a:t>.</a:t>
            </a:r>
            <a:endParaRPr sz="2000">
              <a:solidFill>
                <a:schemeClr val="dk1"/>
              </a:solidFill>
            </a:endParaRPr>
          </a:p>
          <a:p>
            <a:pPr marL="0" indent="0" algn="r">
              <a:spcBef>
                <a:spcPts val="1200"/>
              </a:spcBef>
              <a:buNone/>
            </a:pPr>
            <a:r>
              <a:rPr lang="en" sz="2000" err="1">
                <a:solidFill>
                  <a:schemeClr val="dk1"/>
                </a:solidFill>
              </a:rPr>
              <a:t>המשחק</a:t>
            </a:r>
            <a:r>
              <a:rPr lang="en" sz="2000">
                <a:solidFill>
                  <a:schemeClr val="dk1"/>
                </a:solidFill>
              </a:rPr>
              <a:t> </a:t>
            </a:r>
            <a:r>
              <a:rPr lang="en" sz="2000" err="1">
                <a:solidFill>
                  <a:schemeClr val="dk1"/>
                </a:solidFill>
              </a:rPr>
              <a:t>יכול</a:t>
            </a:r>
            <a:r>
              <a:rPr lang="en" sz="2000">
                <a:solidFill>
                  <a:schemeClr val="dk1"/>
                </a:solidFill>
              </a:rPr>
              <a:t> </a:t>
            </a:r>
            <a:r>
              <a:rPr lang="en" sz="2000" err="1">
                <a:solidFill>
                  <a:schemeClr val="dk1"/>
                </a:solidFill>
              </a:rPr>
              <a:t>להתבסס</a:t>
            </a:r>
            <a:r>
              <a:rPr lang="en" sz="2000">
                <a:solidFill>
                  <a:schemeClr val="dk1"/>
                </a:solidFill>
              </a:rPr>
              <a:t> </a:t>
            </a:r>
            <a:r>
              <a:rPr lang="en" sz="2000" err="1">
                <a:solidFill>
                  <a:schemeClr val="dk1"/>
                </a:solidFill>
              </a:rPr>
              <a:t>על</a:t>
            </a:r>
            <a:r>
              <a:rPr lang="en" sz="2000">
                <a:solidFill>
                  <a:schemeClr val="dk1"/>
                </a:solidFill>
              </a:rPr>
              <a:t> </a:t>
            </a:r>
            <a:r>
              <a:rPr lang="en" sz="2000" err="1">
                <a:solidFill>
                  <a:schemeClr val="dk1"/>
                </a:solidFill>
              </a:rPr>
              <a:t>משחק</a:t>
            </a:r>
            <a:r>
              <a:rPr lang="en" sz="2000">
                <a:solidFill>
                  <a:schemeClr val="dk1"/>
                </a:solidFill>
              </a:rPr>
              <a:t> </a:t>
            </a:r>
            <a:r>
              <a:rPr lang="en" sz="2000" err="1">
                <a:solidFill>
                  <a:schemeClr val="dk1"/>
                </a:solidFill>
              </a:rPr>
              <a:t>קיים</a:t>
            </a:r>
            <a:br>
              <a:rPr lang="en" sz="2000">
                <a:solidFill>
                  <a:schemeClr val="dk1"/>
                </a:solidFill>
              </a:rPr>
            </a:br>
            <a:r>
              <a:rPr lang="en" sz="2000" err="1">
                <a:solidFill>
                  <a:schemeClr val="dk1"/>
                </a:solidFill>
              </a:rPr>
              <a:t>או</a:t>
            </a:r>
            <a:r>
              <a:rPr lang="en" sz="2000">
                <a:solidFill>
                  <a:schemeClr val="dk1"/>
                </a:solidFill>
              </a:rPr>
              <a:t> </a:t>
            </a:r>
            <a:r>
              <a:rPr lang="en" sz="2000" err="1">
                <a:solidFill>
                  <a:schemeClr val="dk1"/>
                </a:solidFill>
              </a:rPr>
              <a:t>יכול</a:t>
            </a:r>
            <a:r>
              <a:rPr lang="en" sz="2000">
                <a:solidFill>
                  <a:schemeClr val="dk1"/>
                </a:solidFill>
              </a:rPr>
              <a:t> </a:t>
            </a:r>
            <a:r>
              <a:rPr lang="en" sz="2000" err="1">
                <a:solidFill>
                  <a:schemeClr val="dk1"/>
                </a:solidFill>
              </a:rPr>
              <a:t>להתבסס</a:t>
            </a:r>
            <a:r>
              <a:rPr lang="en" sz="2000">
                <a:solidFill>
                  <a:schemeClr val="dk1"/>
                </a:solidFill>
              </a:rPr>
              <a:t> </a:t>
            </a:r>
            <a:r>
              <a:rPr lang="en" sz="2000" err="1">
                <a:solidFill>
                  <a:schemeClr val="dk1"/>
                </a:solidFill>
              </a:rPr>
              <a:t>על</a:t>
            </a:r>
            <a:r>
              <a:rPr lang="en" sz="2000">
                <a:solidFill>
                  <a:schemeClr val="dk1"/>
                </a:solidFill>
              </a:rPr>
              <a:t> </a:t>
            </a:r>
            <a:r>
              <a:rPr lang="en" sz="2000" err="1">
                <a:solidFill>
                  <a:schemeClr val="dk1"/>
                </a:solidFill>
              </a:rPr>
              <a:t>משחק</a:t>
            </a:r>
            <a:r>
              <a:rPr lang="en" sz="2000">
                <a:solidFill>
                  <a:schemeClr val="dk1"/>
                </a:solidFill>
              </a:rPr>
              <a:t> </a:t>
            </a:r>
            <a:r>
              <a:rPr lang="en" sz="2000" err="1">
                <a:solidFill>
                  <a:schemeClr val="dk1"/>
                </a:solidFill>
              </a:rPr>
              <a:t>קיים</a:t>
            </a:r>
            <a:r>
              <a:rPr lang="en" sz="2000">
                <a:solidFill>
                  <a:schemeClr val="dk1"/>
                </a:solidFill>
              </a:rPr>
              <a:t> </a:t>
            </a:r>
            <a:r>
              <a:rPr lang="en" sz="2000" err="1">
                <a:solidFill>
                  <a:schemeClr val="dk1"/>
                </a:solidFill>
              </a:rPr>
              <a:t>אך</a:t>
            </a:r>
            <a:r>
              <a:rPr lang="en" sz="2000">
                <a:solidFill>
                  <a:schemeClr val="dk1"/>
                </a:solidFill>
              </a:rPr>
              <a:t> </a:t>
            </a:r>
            <a:r>
              <a:rPr lang="en" sz="2000" err="1">
                <a:solidFill>
                  <a:schemeClr val="dk1"/>
                </a:solidFill>
              </a:rPr>
              <a:t>עם</a:t>
            </a:r>
            <a:r>
              <a:rPr lang="en" sz="2000">
                <a:solidFill>
                  <a:schemeClr val="dk1"/>
                </a:solidFill>
              </a:rPr>
              <a:t> </a:t>
            </a:r>
            <a:r>
              <a:rPr lang="en" sz="2000" err="1">
                <a:solidFill>
                  <a:schemeClr val="dk1"/>
                </a:solidFill>
              </a:rPr>
              <a:t>כללים</a:t>
            </a:r>
            <a:r>
              <a:rPr lang="en" sz="2000">
                <a:solidFill>
                  <a:schemeClr val="dk1"/>
                </a:solidFill>
              </a:rPr>
              <a:t> </a:t>
            </a:r>
            <a:r>
              <a:rPr lang="en" sz="2000" err="1">
                <a:solidFill>
                  <a:schemeClr val="dk1"/>
                </a:solidFill>
              </a:rPr>
              <a:t>חדשים</a:t>
            </a:r>
            <a:r>
              <a:rPr lang="en" sz="2000">
                <a:solidFill>
                  <a:schemeClr val="dk1"/>
                </a:solidFill>
              </a:rPr>
              <a:t> </a:t>
            </a:r>
            <a:r>
              <a:rPr lang="en" sz="2000" err="1">
                <a:solidFill>
                  <a:schemeClr val="dk1"/>
                </a:solidFill>
              </a:rPr>
              <a:t>או</a:t>
            </a:r>
            <a:r>
              <a:rPr lang="en" sz="2000">
                <a:solidFill>
                  <a:schemeClr val="dk1"/>
                </a:solidFill>
              </a:rPr>
              <a:t> </a:t>
            </a:r>
            <a:r>
              <a:rPr lang="en" sz="2000" err="1">
                <a:solidFill>
                  <a:schemeClr val="dk1"/>
                </a:solidFill>
              </a:rPr>
              <a:t>להיות</a:t>
            </a:r>
            <a:r>
              <a:rPr lang="en" sz="2000">
                <a:solidFill>
                  <a:schemeClr val="dk1"/>
                </a:solidFill>
              </a:rPr>
              <a:t> </a:t>
            </a:r>
            <a:r>
              <a:rPr lang="en" sz="2000" err="1">
                <a:solidFill>
                  <a:schemeClr val="dk1"/>
                </a:solidFill>
              </a:rPr>
              <a:t>משחק</a:t>
            </a:r>
            <a:r>
              <a:rPr lang="en" sz="2000">
                <a:solidFill>
                  <a:schemeClr val="dk1"/>
                </a:solidFill>
              </a:rPr>
              <a:t> </a:t>
            </a:r>
            <a:r>
              <a:rPr lang="en" sz="2000" err="1">
                <a:solidFill>
                  <a:schemeClr val="dk1"/>
                </a:solidFill>
              </a:rPr>
              <a:t>חדש</a:t>
            </a:r>
            <a:r>
              <a:rPr lang="en" sz="2000">
                <a:solidFill>
                  <a:schemeClr val="dk1"/>
                </a:solidFill>
              </a:rPr>
              <a:t> </a:t>
            </a:r>
            <a:r>
              <a:rPr lang="en" sz="2000" err="1">
                <a:solidFill>
                  <a:schemeClr val="dk1"/>
                </a:solidFill>
              </a:rPr>
              <a:t>לחלוטין</a:t>
            </a:r>
            <a:r>
              <a:rPr lang="en" sz="2000">
                <a:solidFill>
                  <a:schemeClr val="dk1"/>
                </a:solidFill>
              </a:rPr>
              <a:t>. </a:t>
            </a:r>
            <a:br>
              <a:rPr lang="en" sz="2000">
                <a:solidFill>
                  <a:schemeClr val="dk1"/>
                </a:solidFill>
              </a:rPr>
            </a:br>
            <a:r>
              <a:rPr lang="en" sz="2000" err="1">
                <a:solidFill>
                  <a:schemeClr val="dk1"/>
                </a:solidFill>
              </a:rPr>
              <a:t>בבניית</a:t>
            </a:r>
            <a:r>
              <a:rPr lang="en" sz="2000">
                <a:solidFill>
                  <a:schemeClr val="dk1"/>
                </a:solidFill>
              </a:rPr>
              <a:t> </a:t>
            </a:r>
            <a:r>
              <a:rPr lang="en" sz="2000" err="1">
                <a:solidFill>
                  <a:schemeClr val="dk1"/>
                </a:solidFill>
              </a:rPr>
              <a:t>המשחק</a:t>
            </a:r>
            <a:r>
              <a:rPr lang="en" sz="2000">
                <a:solidFill>
                  <a:schemeClr val="dk1"/>
                </a:solidFill>
              </a:rPr>
              <a:t> </a:t>
            </a:r>
            <a:r>
              <a:rPr lang="en" sz="2000" err="1">
                <a:solidFill>
                  <a:schemeClr val="dk1"/>
                </a:solidFill>
              </a:rPr>
              <a:t>תתבקשו</a:t>
            </a:r>
            <a:r>
              <a:rPr lang="en" sz="2000">
                <a:solidFill>
                  <a:schemeClr val="dk1"/>
                </a:solidFill>
              </a:rPr>
              <a:t> </a:t>
            </a:r>
            <a:r>
              <a:rPr lang="en" sz="2000" err="1">
                <a:solidFill>
                  <a:schemeClr val="dk1"/>
                </a:solidFill>
              </a:rPr>
              <a:t>להדגים</a:t>
            </a:r>
            <a:r>
              <a:rPr lang="en" sz="2000">
                <a:solidFill>
                  <a:schemeClr val="dk1"/>
                </a:solidFill>
              </a:rPr>
              <a:t> </a:t>
            </a:r>
            <a:r>
              <a:rPr lang="en" sz="2000" err="1">
                <a:solidFill>
                  <a:schemeClr val="dk1"/>
                </a:solidFill>
              </a:rPr>
              <a:t>רעיונות</a:t>
            </a:r>
            <a:r>
              <a:rPr lang="en" sz="2000">
                <a:solidFill>
                  <a:schemeClr val="dk1"/>
                </a:solidFill>
              </a:rPr>
              <a:t> </a:t>
            </a:r>
            <a:r>
              <a:rPr lang="en" sz="2000" err="1">
                <a:solidFill>
                  <a:schemeClr val="dk1"/>
                </a:solidFill>
              </a:rPr>
              <a:t>ומושגים</a:t>
            </a:r>
            <a:r>
              <a:rPr lang="en" sz="2000">
                <a:solidFill>
                  <a:schemeClr val="dk1"/>
                </a:solidFill>
              </a:rPr>
              <a:t> </a:t>
            </a:r>
            <a:r>
              <a:rPr lang="en" sz="2000" err="1">
                <a:solidFill>
                  <a:schemeClr val="dk1"/>
                </a:solidFill>
              </a:rPr>
              <a:t>חדשים</a:t>
            </a:r>
            <a:r>
              <a:rPr lang="en" sz="2000">
                <a:solidFill>
                  <a:schemeClr val="dk1"/>
                </a:solidFill>
              </a:rPr>
              <a:t> </a:t>
            </a:r>
            <a:r>
              <a:rPr lang="en" sz="2000" err="1">
                <a:solidFill>
                  <a:schemeClr val="dk1"/>
                </a:solidFill>
              </a:rPr>
              <a:t>שלמדתם</a:t>
            </a:r>
            <a:r>
              <a:rPr lang="en" sz="2000">
                <a:solidFill>
                  <a:schemeClr val="dk1"/>
                </a:solidFill>
              </a:rPr>
              <a:t> </a:t>
            </a:r>
            <a:r>
              <a:rPr lang="en" sz="2000" err="1">
                <a:solidFill>
                  <a:schemeClr val="dk1"/>
                </a:solidFill>
              </a:rPr>
              <a:t>בהקשר</a:t>
            </a:r>
            <a:r>
              <a:rPr lang="en" sz="2000">
                <a:solidFill>
                  <a:schemeClr val="dk1"/>
                </a:solidFill>
              </a:rPr>
              <a:t> </a:t>
            </a:r>
            <a:r>
              <a:rPr lang="en" sz="2000" err="1">
                <a:solidFill>
                  <a:schemeClr val="dk1"/>
                </a:solidFill>
              </a:rPr>
              <a:t>של</a:t>
            </a:r>
            <a:r>
              <a:rPr lang="en" sz="2000">
                <a:solidFill>
                  <a:schemeClr val="dk1"/>
                </a:solidFill>
              </a:rPr>
              <a:t> '</a:t>
            </a:r>
            <a:r>
              <a:rPr lang="en" sz="2000" err="1">
                <a:solidFill>
                  <a:schemeClr val="dk1"/>
                </a:solidFill>
              </a:rPr>
              <a:t>בעית</a:t>
            </a:r>
            <a:r>
              <a:rPr lang="en" sz="2000">
                <a:solidFill>
                  <a:schemeClr val="dk1"/>
                </a:solidFill>
              </a:rPr>
              <a:t> </a:t>
            </a:r>
            <a:r>
              <a:rPr lang="en" sz="2000" err="1">
                <a:solidFill>
                  <a:schemeClr val="dk1"/>
                </a:solidFill>
              </a:rPr>
              <a:t>המים</a:t>
            </a:r>
            <a:r>
              <a:rPr lang="en" sz="2000">
                <a:solidFill>
                  <a:schemeClr val="dk1"/>
                </a:solidFill>
              </a:rPr>
              <a:t>'.</a:t>
            </a:r>
            <a:endParaRPr sz="2000">
              <a:solidFill>
                <a:schemeClr val="dk1"/>
              </a:solidFill>
            </a:endParaRPr>
          </a:p>
          <a:p>
            <a:pPr marL="0" lvl="0" indent="0" algn="r" rtl="1">
              <a:spcBef>
                <a:spcPts val="1200"/>
              </a:spcBef>
              <a:spcAft>
                <a:spcPts val="0"/>
              </a:spcAft>
              <a:buNone/>
            </a:pPr>
            <a:endParaRPr sz="2000">
              <a:solidFill>
                <a:schemeClr val="dk1"/>
              </a:solidFill>
            </a:endParaRPr>
          </a:p>
          <a:p>
            <a:pPr marL="0" lvl="0" indent="0" algn="r" rtl="1">
              <a:spcBef>
                <a:spcPts val="1200"/>
              </a:spcBef>
              <a:spcAft>
                <a:spcPts val="1200"/>
              </a:spcAft>
              <a:buNone/>
            </a:pPr>
            <a:endParaRPr sz="2000">
              <a:solidFill>
                <a:schemeClr val="dk1"/>
              </a:solidFill>
            </a:endParaRPr>
          </a:p>
        </p:txBody>
      </p:sp>
      <p:sp>
        <p:nvSpPr>
          <p:cNvPr id="262" name="Google Shape;262;p4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263" name="Google Shape;263;p4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4.3</a:t>
            </a:r>
            <a:endParaRPr sz="1200" b="1"/>
          </a:p>
        </p:txBody>
      </p:sp>
      <p:pic>
        <p:nvPicPr>
          <p:cNvPr id="264" name="Google Shape;264;p41"/>
          <p:cNvPicPr preferRelativeResize="0"/>
          <p:nvPr/>
        </p:nvPicPr>
        <p:blipFill rotWithShape="1">
          <a:blip r:embed="rId3">
            <a:alphaModFix/>
          </a:blip>
          <a:srcRect l="4594" r="4603"/>
          <a:stretch/>
        </p:blipFill>
        <p:spPr>
          <a:xfrm>
            <a:off x="197300" y="1332750"/>
            <a:ext cx="3759099" cy="27591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1E8D3D4-A645-F883-85DC-449E670F4CCF}"/>
              </a:ext>
            </a:extLst>
          </p:cNvPr>
          <p:cNvSpPr>
            <a:spLocks noGrp="1"/>
          </p:cNvSpPr>
          <p:nvPr>
            <p:ph type="title"/>
          </p:nvPr>
        </p:nvSpPr>
        <p:spPr>
          <a:xfrm>
            <a:off x="81075" y="233582"/>
            <a:ext cx="8375700" cy="572700"/>
          </a:xfrm>
        </p:spPr>
        <p:txBody>
          <a:bodyPr>
            <a:normAutofit fontScale="90000"/>
          </a:bodyPr>
          <a:lstStyle/>
          <a:p>
            <a:pPr algn="r"/>
            <a:r>
              <a:rPr lang="en" sz="4000" dirty="0" err="1"/>
              <a:t>פרויקט</a:t>
            </a:r>
            <a:r>
              <a:rPr lang="en" sz="4000" dirty="0"/>
              <a:t> </a:t>
            </a:r>
            <a:r>
              <a:rPr lang="en" sz="4000" dirty="0" err="1"/>
              <a:t>מסכם</a:t>
            </a:r>
            <a:r>
              <a:rPr lang="en" sz="4000" dirty="0"/>
              <a:t> </a:t>
            </a:r>
            <a:r>
              <a:rPr lang="en" sz="4000" dirty="0" err="1"/>
              <a:t>אופציה</a:t>
            </a:r>
            <a:r>
              <a:rPr lang="en" sz="4000" dirty="0"/>
              <a:t> ב</a:t>
            </a:r>
            <a:endParaRPr lang="he-IL" sz="4000" dirty="0">
              <a:solidFill>
                <a:srgbClr val="000000"/>
              </a:solidFill>
            </a:endParaRPr>
          </a:p>
          <a:p>
            <a:endParaRPr lang="he-IL" dirty="0"/>
          </a:p>
        </p:txBody>
      </p:sp>
      <p:sp>
        <p:nvSpPr>
          <p:cNvPr id="3" name="מציין מיקום טקסט 2">
            <a:extLst>
              <a:ext uri="{FF2B5EF4-FFF2-40B4-BE49-F238E27FC236}">
                <a16:creationId xmlns:a16="http://schemas.microsoft.com/office/drawing/2014/main" id="{5A8B5F88-C557-2AAA-FF97-3DACD68B3D67}"/>
              </a:ext>
            </a:extLst>
          </p:cNvPr>
          <p:cNvSpPr>
            <a:spLocks noGrp="1"/>
          </p:cNvSpPr>
          <p:nvPr>
            <p:ph type="body" idx="1"/>
          </p:nvPr>
        </p:nvSpPr>
        <p:spPr/>
        <p:txBody>
          <a:bodyPr>
            <a:normAutofit/>
          </a:bodyPr>
          <a:lstStyle/>
          <a:p>
            <a:pPr marL="114300" indent="0" algn="ctr">
              <a:buNone/>
            </a:pPr>
            <a:r>
              <a:rPr lang="he" sz="2400" u="sng" dirty="0">
                <a:solidFill>
                  <a:schemeClr val="tx1"/>
                </a:solidFill>
              </a:rPr>
              <a:t>הכנת תמונה עם המלצות לפתרונות </a:t>
            </a:r>
            <a:r>
              <a:rPr lang="he" sz="2400" u="sng" err="1">
                <a:solidFill>
                  <a:schemeClr val="tx1"/>
                </a:solidFill>
              </a:rPr>
              <a:t>לבעית</a:t>
            </a:r>
            <a:r>
              <a:rPr lang="he" sz="2400" u="sng" dirty="0">
                <a:solidFill>
                  <a:schemeClr val="tx1"/>
                </a:solidFill>
              </a:rPr>
              <a:t> המים בישראל </a:t>
            </a:r>
            <a:endParaRPr lang="he-IL" sz="2400" dirty="0">
              <a:solidFill>
                <a:schemeClr val="tx1"/>
              </a:solidFill>
            </a:endParaRPr>
          </a:p>
          <a:p>
            <a:pPr marL="114300" indent="0" algn="ctr">
              <a:lnSpc>
                <a:spcPct val="114999"/>
              </a:lnSpc>
              <a:buNone/>
            </a:pPr>
            <a:endParaRPr lang="he" sz="2400" u="sng" dirty="0"/>
          </a:p>
          <a:p>
            <a:pPr marL="114300" indent="0" algn="r">
              <a:lnSpc>
                <a:spcPct val="114999"/>
              </a:lnSpc>
              <a:buNone/>
            </a:pPr>
            <a:r>
              <a:rPr lang="he" sz="2000" b="1" dirty="0">
                <a:solidFill>
                  <a:schemeClr val="tx1"/>
                </a:solidFill>
              </a:rPr>
              <a:t>חלק א' </a:t>
            </a:r>
            <a:r>
              <a:rPr lang="he" sz="2000" dirty="0">
                <a:solidFill>
                  <a:schemeClr val="tx1"/>
                </a:solidFill>
              </a:rPr>
              <a:t>- זיהוי הבעיה </a:t>
            </a:r>
            <a:r>
              <a:rPr lang="he" sz="2000">
                <a:solidFill>
                  <a:schemeClr val="tx1"/>
                </a:solidFill>
              </a:rPr>
              <a:t>וההמלצות המתאימות</a:t>
            </a:r>
            <a:r>
              <a:rPr lang="he" sz="2000" dirty="0">
                <a:solidFill>
                  <a:schemeClr val="tx1"/>
                </a:solidFill>
              </a:rPr>
              <a:t> (קבוצתי)</a:t>
            </a:r>
            <a:endParaRPr lang="he-IL" sz="2000">
              <a:solidFill>
                <a:schemeClr val="tx1"/>
              </a:solidFill>
            </a:endParaRPr>
          </a:p>
          <a:p>
            <a:pPr marL="114300" indent="0" algn="r">
              <a:lnSpc>
                <a:spcPct val="114999"/>
              </a:lnSpc>
              <a:buNone/>
            </a:pPr>
            <a:r>
              <a:rPr lang="he" sz="2000" dirty="0">
                <a:solidFill>
                  <a:schemeClr val="tx1"/>
                </a:solidFill>
              </a:rPr>
              <a:t>מה הבעיה הספציפית אליה תרצו להתייחס? התייחסו להיבטים חברתיים, כלכליים ומדעיים.</a:t>
            </a:r>
          </a:p>
          <a:p>
            <a:pPr marL="114300" indent="0" algn="r">
              <a:lnSpc>
                <a:spcPct val="114999"/>
              </a:lnSpc>
              <a:buNone/>
            </a:pPr>
            <a:r>
              <a:rPr lang="he" sz="2000">
                <a:solidFill>
                  <a:schemeClr val="tx1"/>
                </a:solidFill>
              </a:rPr>
              <a:t>מה הפתרון שאתם מציעים? אנא הסבירו בפירוט.</a:t>
            </a:r>
            <a:endParaRPr lang="he">
              <a:solidFill>
                <a:schemeClr val="tx1"/>
              </a:solidFill>
            </a:endParaRPr>
          </a:p>
          <a:p>
            <a:pPr marL="114300" indent="0" algn="r">
              <a:lnSpc>
                <a:spcPct val="114999"/>
              </a:lnSpc>
              <a:buNone/>
            </a:pPr>
            <a:r>
              <a:rPr lang="he" sz="2000" b="1" dirty="0">
                <a:solidFill>
                  <a:schemeClr val="tx1"/>
                </a:solidFill>
              </a:rPr>
              <a:t>חלק ב'</a:t>
            </a:r>
            <a:r>
              <a:rPr lang="he" sz="2000" dirty="0">
                <a:solidFill>
                  <a:schemeClr val="tx1"/>
                </a:solidFill>
              </a:rPr>
              <a:t> - עיצוב תמונה עם משפט מלווה (קבוצתי)</a:t>
            </a:r>
            <a:endParaRPr lang="he" dirty="0">
              <a:solidFill>
                <a:schemeClr val="tx1"/>
              </a:solidFill>
            </a:endParaRPr>
          </a:p>
          <a:p>
            <a:pPr marL="114300" indent="0" algn="r">
              <a:lnSpc>
                <a:spcPct val="114999"/>
              </a:lnSpc>
              <a:buNone/>
            </a:pPr>
            <a:r>
              <a:rPr lang="he" sz="2000" b="1" dirty="0">
                <a:solidFill>
                  <a:schemeClr val="tx1"/>
                </a:solidFill>
              </a:rPr>
              <a:t>חלק ג'</a:t>
            </a:r>
            <a:r>
              <a:rPr lang="he" sz="2000" dirty="0">
                <a:solidFill>
                  <a:schemeClr val="tx1"/>
                </a:solidFill>
              </a:rPr>
              <a:t> - רפלקציה אישית (אישי)</a:t>
            </a:r>
            <a:endParaRPr lang="he-IL" sz="2000">
              <a:solidFill>
                <a:schemeClr val="tx1"/>
              </a:solidFill>
            </a:endParaRPr>
          </a:p>
          <a:p>
            <a:pPr>
              <a:lnSpc>
                <a:spcPct val="114999"/>
              </a:lnSpc>
            </a:pPr>
            <a:endParaRPr lang="he-IL" sz="2000" dirty="0"/>
          </a:p>
        </p:txBody>
      </p:sp>
      <p:sp>
        <p:nvSpPr>
          <p:cNvPr id="4" name="מציין מיקום של מספר שקופית 3">
            <a:extLst>
              <a:ext uri="{FF2B5EF4-FFF2-40B4-BE49-F238E27FC236}">
                <a16:creationId xmlns:a16="http://schemas.microsoft.com/office/drawing/2014/main" id="{41E32792-6C2A-C615-B19E-910C8E0349C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a:t>16</a:t>
            </a:fld>
            <a:endParaRPr lang="en"/>
          </a:p>
        </p:txBody>
      </p:sp>
    </p:spTree>
    <p:extLst>
      <p:ext uri="{BB962C8B-B14F-4D97-AF65-F5344CB8AC3E}">
        <p14:creationId xmlns:p14="http://schemas.microsoft.com/office/powerpoint/2010/main" val="3187999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2"/>
        <p:cNvGrpSpPr/>
        <p:nvPr/>
      </p:nvGrpSpPr>
      <p:grpSpPr>
        <a:xfrm>
          <a:off x="0" y="0"/>
          <a:ext cx="0" cy="0"/>
          <a:chOff x="0" y="0"/>
          <a:chExt cx="0" cy="0"/>
        </a:xfrm>
      </p:grpSpPr>
      <p:pic>
        <p:nvPicPr>
          <p:cNvPr id="133" name="Google Shape;133;p28"/>
          <p:cNvPicPr preferRelativeResize="0"/>
          <p:nvPr/>
        </p:nvPicPr>
        <p:blipFill>
          <a:blip r:embed="rId3">
            <a:alphaModFix/>
          </a:blip>
          <a:stretch>
            <a:fillRect/>
          </a:stretch>
        </p:blipFill>
        <p:spPr>
          <a:xfrm>
            <a:off x="-157443" y="1727625"/>
            <a:ext cx="4550098" cy="3143751"/>
          </a:xfrm>
          <a:prstGeom prst="rect">
            <a:avLst/>
          </a:prstGeom>
          <a:noFill/>
          <a:ln>
            <a:noFill/>
          </a:ln>
        </p:spPr>
      </p:pic>
      <p:sp>
        <p:nvSpPr>
          <p:cNvPr id="134" name="Google Shape;134;p28"/>
          <p:cNvSpPr txBox="1"/>
          <p:nvPr/>
        </p:nvSpPr>
        <p:spPr>
          <a:xfrm>
            <a:off x="339350" y="872850"/>
            <a:ext cx="8685600" cy="3817200"/>
          </a:xfrm>
          <a:prstGeom prst="rect">
            <a:avLst/>
          </a:prstGeom>
          <a:noFill/>
          <a:ln>
            <a:noFill/>
          </a:ln>
        </p:spPr>
        <p:txBody>
          <a:bodyPr spcFirstLastPara="1" wrap="square" lIns="91425" tIns="91425" rIns="91425" bIns="91425" anchor="t" anchorCtr="0">
            <a:spAutoFit/>
          </a:bodyPr>
          <a:lstStyle/>
          <a:p>
            <a:pPr marL="0" marR="0" lvl="0" indent="0" algn="ctr" rtl="1">
              <a:lnSpc>
                <a:spcPct val="100000"/>
              </a:lnSpc>
              <a:spcBef>
                <a:spcPts val="0"/>
              </a:spcBef>
              <a:spcAft>
                <a:spcPts val="0"/>
              </a:spcAft>
              <a:buClr>
                <a:srgbClr val="000000"/>
              </a:buClr>
              <a:buSzPts val="2400"/>
              <a:buFont typeface="Arial"/>
              <a:buNone/>
            </a:pPr>
            <a:r>
              <a:rPr lang="en" sz="2800" b="1" i="0" u="none" strike="noStrike" cap="none">
                <a:solidFill>
                  <a:schemeClr val="dk1"/>
                </a:solidFill>
                <a:latin typeface="Calibri"/>
                <a:ea typeface="Calibri"/>
                <a:cs typeface="Calibri"/>
                <a:sym typeface="Calibri"/>
              </a:rPr>
              <a:t>"לדעת להעריך משאב יקר מפז ובו בזמן להבטיח שלכולם תהיה גישה אליו"</a:t>
            </a:r>
            <a:endParaRPr sz="2800" b="1" i="0" u="none" strike="noStrike" cap="none">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000" i="0" u="none" strike="noStrike" cap="none">
              <a:solidFill>
                <a:schemeClr val="dk1"/>
              </a:solidFill>
              <a:latin typeface="Calibri"/>
              <a:ea typeface="Calibri"/>
              <a:cs typeface="Calibri"/>
              <a:sym typeface="Calibri"/>
            </a:endParaRPr>
          </a:p>
          <a:p>
            <a:pPr marL="457200" marR="0" lvl="0" indent="-355600" algn="r" rtl="1">
              <a:lnSpc>
                <a:spcPct val="100000"/>
              </a:lnSpc>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מה לדעתכם </a:t>
            </a:r>
            <a:r>
              <a:rPr lang="en" sz="2000" i="0" u="none" strike="noStrike" cap="none">
                <a:solidFill>
                  <a:schemeClr val="dk1"/>
                </a:solidFill>
                <a:latin typeface="Calibri"/>
                <a:ea typeface="Calibri"/>
                <a:cs typeface="Calibri"/>
                <a:sym typeface="Calibri"/>
              </a:rPr>
              <a:t>הכוונה בציטוט הזה? </a:t>
            </a:r>
            <a:endParaRPr sz="2000" i="0" u="none" strike="noStrike" cap="none">
              <a:solidFill>
                <a:schemeClr val="dk1"/>
              </a:solidFill>
              <a:latin typeface="Calibri"/>
              <a:ea typeface="Calibri"/>
              <a:cs typeface="Calibri"/>
              <a:sym typeface="Calibri"/>
            </a:endParaRPr>
          </a:p>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למה המים שונים מכל סחורה אחרת?</a:t>
            </a:r>
            <a:endParaRPr sz="2000">
              <a:solidFill>
                <a:schemeClr val="dk1"/>
              </a:solidFill>
              <a:latin typeface="Calibri"/>
              <a:ea typeface="Calibri"/>
              <a:cs typeface="Calibri"/>
              <a:sym typeface="Calibri"/>
            </a:endParaRPr>
          </a:p>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למה חשוב שאנשים יידעו על משבר המים?</a:t>
            </a:r>
            <a:endParaRPr sz="2000">
              <a:solidFill>
                <a:schemeClr val="dk1"/>
              </a:solidFill>
              <a:latin typeface="Calibri"/>
              <a:ea typeface="Calibri"/>
              <a:cs typeface="Calibri"/>
              <a:sym typeface="Calibri"/>
            </a:endParaRPr>
          </a:p>
          <a:p>
            <a:pPr marL="457200" lvl="0" indent="-355600" algn="r" rtl="1">
              <a:spcBef>
                <a:spcPts val="0"/>
              </a:spcBef>
              <a:spcAft>
                <a:spcPts val="0"/>
              </a:spcAft>
              <a:buClr>
                <a:schemeClr val="dk1"/>
              </a:buClr>
              <a:buSzPts val="2000"/>
              <a:buFont typeface="Calibri"/>
              <a:buAutoNum type="arabicPeriod"/>
            </a:pPr>
            <a:r>
              <a:rPr lang="en" sz="2000">
                <a:solidFill>
                  <a:schemeClr val="dk1"/>
                </a:solidFill>
                <a:latin typeface="Calibri"/>
                <a:ea typeface="Calibri"/>
                <a:cs typeface="Calibri"/>
                <a:sym typeface="Calibri"/>
              </a:rPr>
              <a:t>כיצד נוכל לעזור לסביבתנו הקרובה ולנו לסגל הרגלים</a:t>
            </a:r>
            <a:br>
              <a:rPr lang="en" sz="2000">
                <a:solidFill>
                  <a:schemeClr val="dk1"/>
                </a:solidFill>
                <a:latin typeface="Calibri"/>
                <a:ea typeface="Calibri"/>
                <a:cs typeface="Calibri"/>
                <a:sym typeface="Calibri"/>
              </a:rPr>
            </a:br>
            <a:r>
              <a:rPr lang="en" sz="2000">
                <a:solidFill>
                  <a:schemeClr val="dk1"/>
                </a:solidFill>
                <a:latin typeface="Calibri"/>
                <a:ea typeface="Calibri"/>
                <a:cs typeface="Calibri"/>
                <a:sym typeface="Calibri"/>
              </a:rPr>
              <a:t>מקיימים יותר? </a:t>
            </a:r>
            <a:endParaRPr sz="2000">
              <a:solidFill>
                <a:schemeClr val="dk1"/>
              </a:solidFill>
              <a:latin typeface="Calibri"/>
              <a:ea typeface="Calibri"/>
              <a:cs typeface="Calibri"/>
              <a:sym typeface="Calibri"/>
            </a:endParaRPr>
          </a:p>
          <a:p>
            <a:pPr marL="0" lvl="0" indent="0" algn="r" rtl="1">
              <a:spcBef>
                <a:spcPts val="0"/>
              </a:spcBef>
              <a:spcAft>
                <a:spcPts val="0"/>
              </a:spcAft>
              <a:buNone/>
            </a:pPr>
            <a:endParaRPr sz="2000">
              <a:solidFill>
                <a:schemeClr val="dk1"/>
              </a:solidFill>
              <a:latin typeface="Calibri"/>
              <a:ea typeface="Calibri"/>
              <a:cs typeface="Calibri"/>
              <a:sym typeface="Calibri"/>
            </a:endParaRPr>
          </a:p>
          <a:p>
            <a:pPr marL="457200" lvl="0" indent="0" algn="r" rtl="1">
              <a:spcBef>
                <a:spcPts val="0"/>
              </a:spcBef>
              <a:spcAft>
                <a:spcPts val="0"/>
              </a:spcAft>
              <a:buNone/>
            </a:pPr>
            <a:endParaRPr sz="2000">
              <a:solidFill>
                <a:schemeClr val="dk1"/>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600"/>
              <a:buFont typeface="Arial"/>
              <a:buNone/>
            </a:pPr>
            <a:endParaRPr sz="2000" i="0" u="none" strike="noStrike" cap="none">
              <a:solidFill>
                <a:schemeClr val="dk1"/>
              </a:solidFill>
              <a:latin typeface="Calibri"/>
              <a:ea typeface="Calibri"/>
              <a:cs typeface="Calibri"/>
              <a:sym typeface="Calibri"/>
            </a:endParaRPr>
          </a:p>
        </p:txBody>
      </p:sp>
      <p:sp>
        <p:nvSpPr>
          <p:cNvPr id="135" name="Google Shape;135;p28"/>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מה החברה יכולה לעשות? המים כמשאב יקר</a:t>
            </a:r>
            <a:endParaRPr sz="3600"/>
          </a:p>
        </p:txBody>
      </p:sp>
      <p:sp>
        <p:nvSpPr>
          <p:cNvPr id="136" name="Google Shape;136;p28"/>
          <p:cNvSpPr txBox="1">
            <a:spLocks noGrp="1"/>
          </p:cNvSpPr>
          <p:nvPr>
            <p:ph type="title" idx="4294967295"/>
          </p:nvPr>
        </p:nvSpPr>
        <p:spPr>
          <a:xfrm>
            <a:off x="8514975" y="124725"/>
            <a:ext cx="5100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1500" b="1"/>
              <a:t>4.1</a:t>
            </a:r>
            <a:endParaRPr sz="1500" b="1"/>
          </a:p>
        </p:txBody>
      </p:sp>
      <p:sp>
        <p:nvSpPr>
          <p:cNvPr id="137" name="Google Shape;137;p28"/>
          <p:cNvSpPr txBox="1">
            <a:spLocks noGrp="1"/>
          </p:cNvSpPr>
          <p:nvPr>
            <p:ph type="sldNum" idx="12"/>
          </p:nvPr>
        </p:nvSpPr>
        <p:spPr>
          <a:xfrm>
            <a:off x="8476250" y="4927272"/>
            <a:ext cx="548700" cy="21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2</a:t>
            </a:fld>
            <a:endParaRPr>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1"/>
        <p:cNvGrpSpPr/>
        <p:nvPr/>
      </p:nvGrpSpPr>
      <p:grpSpPr>
        <a:xfrm>
          <a:off x="0" y="0"/>
          <a:ext cx="0" cy="0"/>
          <a:chOff x="0" y="0"/>
          <a:chExt cx="0" cy="0"/>
        </a:xfrm>
      </p:grpSpPr>
      <p:sp>
        <p:nvSpPr>
          <p:cNvPr id="142" name="Google Shape;142;p29"/>
          <p:cNvSpPr txBox="1"/>
          <p:nvPr/>
        </p:nvSpPr>
        <p:spPr>
          <a:xfrm>
            <a:off x="194897" y="3389900"/>
            <a:ext cx="4453303" cy="12006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None/>
            </a:pPr>
            <a:r>
              <a:rPr lang="en" sz="2200" err="1">
                <a:solidFill>
                  <a:schemeClr val="dk1"/>
                </a:solidFill>
                <a:latin typeface="Calibri"/>
                <a:ea typeface="Calibri"/>
                <a:cs typeface="Calibri"/>
                <a:sym typeface="Calibri"/>
              </a:rPr>
              <a:t>כל</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התלמידים</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מקבלים</a:t>
            </a:r>
            <a:r>
              <a:rPr lang="en" sz="2200">
                <a:solidFill>
                  <a:schemeClr val="dk1"/>
                </a:solidFill>
                <a:latin typeface="Calibri"/>
                <a:ea typeface="Calibri"/>
                <a:cs typeface="Calibri"/>
                <a:sym typeface="Calibri"/>
              </a:rPr>
              <a:t> 3 </a:t>
            </a:r>
            <a:r>
              <a:rPr lang="en" sz="2200" err="1">
                <a:solidFill>
                  <a:schemeClr val="dk1"/>
                </a:solidFill>
                <a:latin typeface="Calibri"/>
                <a:ea typeface="Calibri"/>
                <a:cs typeface="Calibri"/>
                <a:sym typeface="Calibri"/>
              </a:rPr>
              <a:t>פתקים</a:t>
            </a:r>
            <a:r>
              <a:rPr lang="en" sz="2200">
                <a:solidFill>
                  <a:schemeClr val="dk1"/>
                </a:solidFill>
                <a:latin typeface="Calibri"/>
                <a:ea typeface="Calibri"/>
                <a:cs typeface="Calibri"/>
                <a:sym typeface="Calibri"/>
              </a:rPr>
              <a:t>:</a:t>
            </a:r>
            <a:endParaRPr sz="2200">
              <a:solidFill>
                <a:schemeClr val="dk1"/>
              </a:solidFill>
              <a:latin typeface="Calibri"/>
              <a:ea typeface="Calibri"/>
              <a:cs typeface="Calibri"/>
              <a:sym typeface="Calibri"/>
            </a:endParaRPr>
          </a:p>
          <a:p>
            <a:pPr algn="r" rtl="1"/>
            <a:r>
              <a:rPr lang="en" sz="2200" err="1">
                <a:solidFill>
                  <a:schemeClr val="dk1"/>
                </a:solidFill>
                <a:latin typeface="Calibri"/>
                <a:ea typeface="Calibri"/>
                <a:cs typeface="Calibri"/>
                <a:sym typeface="Calibri"/>
              </a:rPr>
              <a:t>על</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כל</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אחד</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מהפתקים</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רושמים</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פתרון</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אחד</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ללא</a:t>
            </a:r>
            <a:r>
              <a:rPr lang="en" sz="2200">
                <a:solidFill>
                  <a:schemeClr val="dk1"/>
                </a:solidFill>
                <a:latin typeface="Calibri"/>
                <a:ea typeface="Calibri"/>
                <a:cs typeface="Calibri"/>
                <a:sym typeface="Calibri"/>
              </a:rPr>
              <a:t> </a:t>
            </a:r>
            <a:r>
              <a:rPr lang="en" sz="2200" err="1">
                <a:solidFill>
                  <a:schemeClr val="dk1"/>
                </a:solidFill>
                <a:latin typeface="Calibri"/>
                <a:ea typeface="Calibri"/>
                <a:cs typeface="Calibri"/>
                <a:sym typeface="Calibri"/>
              </a:rPr>
              <a:t>שם</a:t>
            </a:r>
            <a:endParaRPr lang="en" sz="2200" err="1">
              <a:solidFill>
                <a:schemeClr val="dk1"/>
              </a:solidFill>
              <a:latin typeface="Calibri"/>
              <a:ea typeface="Calibri"/>
              <a:cs typeface="Calibri"/>
            </a:endParaRPr>
          </a:p>
        </p:txBody>
      </p:sp>
      <p:sp>
        <p:nvSpPr>
          <p:cNvPr id="143" name="Google Shape;143;p29"/>
          <p:cNvSpPr txBox="1"/>
          <p:nvPr/>
        </p:nvSpPr>
        <p:spPr>
          <a:xfrm>
            <a:off x="3095675" y="862775"/>
            <a:ext cx="5620500" cy="31707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400"/>
              <a:buFont typeface="Arial"/>
              <a:buNone/>
            </a:pPr>
            <a:r>
              <a:rPr lang="en" sz="2800" b="1" i="0" u="none" strike="noStrike" cap="none">
                <a:solidFill>
                  <a:schemeClr val="dk1"/>
                </a:solidFill>
                <a:highlight>
                  <a:schemeClr val="lt1"/>
                </a:highlight>
                <a:latin typeface="Calibri"/>
                <a:ea typeface="Calibri"/>
                <a:cs typeface="Calibri"/>
                <a:sym typeface="Calibri"/>
              </a:rPr>
              <a:t>מה לדעתכם צריך לעשות כדי לפתור את משבר המים?</a:t>
            </a:r>
            <a:endParaRPr sz="2800" b="1"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300" b="1"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300" i="0" u="sng" strike="noStrike" cap="none">
                <a:solidFill>
                  <a:schemeClr val="dk1"/>
                </a:solidFill>
                <a:highlight>
                  <a:schemeClr val="lt1"/>
                </a:highlight>
                <a:latin typeface="Calibri"/>
                <a:ea typeface="Calibri"/>
                <a:cs typeface="Calibri"/>
                <a:sym typeface="Calibri"/>
              </a:rPr>
              <a:t>חשבו על תפקידן של:</a:t>
            </a:r>
            <a:endParaRPr sz="2300" i="0" u="sng"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300" i="0" u="none" strike="noStrike" cap="none">
                <a:solidFill>
                  <a:schemeClr val="dk1"/>
                </a:solidFill>
                <a:highlight>
                  <a:schemeClr val="lt1"/>
                </a:highlight>
                <a:latin typeface="Calibri"/>
                <a:ea typeface="Calibri"/>
                <a:cs typeface="Calibri"/>
                <a:sym typeface="Calibri"/>
              </a:rPr>
              <a:t>ממשלות</a:t>
            </a:r>
            <a:endParaRPr sz="23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300" i="0" u="none" strike="noStrike" cap="none">
                <a:solidFill>
                  <a:schemeClr val="dk1"/>
                </a:solidFill>
                <a:highlight>
                  <a:schemeClr val="lt1"/>
                </a:highlight>
                <a:latin typeface="Calibri"/>
                <a:ea typeface="Calibri"/>
                <a:cs typeface="Calibri"/>
                <a:sym typeface="Calibri"/>
              </a:rPr>
              <a:t>טכנולוגיות</a:t>
            </a:r>
            <a:endParaRPr sz="23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800"/>
              <a:buFont typeface="Arial"/>
              <a:buNone/>
            </a:pPr>
            <a:r>
              <a:rPr lang="en" sz="2300" i="0" u="none" strike="noStrike" cap="none">
                <a:solidFill>
                  <a:schemeClr val="dk1"/>
                </a:solidFill>
                <a:highlight>
                  <a:schemeClr val="lt1"/>
                </a:highlight>
                <a:latin typeface="Calibri"/>
                <a:ea typeface="Calibri"/>
                <a:cs typeface="Calibri"/>
                <a:sym typeface="Calibri"/>
              </a:rPr>
              <a:t>החלטות של אנשים פרטיים </a:t>
            </a:r>
            <a:br>
              <a:rPr lang="en" sz="2300" i="0" u="none" strike="noStrike" cap="none">
                <a:solidFill>
                  <a:schemeClr val="dk1"/>
                </a:solidFill>
                <a:highlight>
                  <a:schemeClr val="lt1"/>
                </a:highlight>
                <a:latin typeface="Calibri"/>
                <a:ea typeface="Calibri"/>
                <a:cs typeface="Calibri"/>
                <a:sym typeface="Calibri"/>
              </a:rPr>
            </a:br>
            <a:r>
              <a:rPr lang="en" sz="2300" i="0" u="sng" strike="noStrike" cap="none">
                <a:solidFill>
                  <a:schemeClr val="dk1"/>
                </a:solidFill>
                <a:highlight>
                  <a:schemeClr val="lt1"/>
                </a:highlight>
                <a:latin typeface="Calibri"/>
                <a:ea typeface="Calibri"/>
                <a:cs typeface="Calibri"/>
                <a:sym typeface="Calibri"/>
              </a:rPr>
              <a:t>במציאת פתרונות למשבר הזה</a:t>
            </a:r>
            <a:endParaRPr sz="2300" i="0" u="sng" strike="noStrike" cap="none">
              <a:solidFill>
                <a:schemeClr val="dk1"/>
              </a:solidFill>
              <a:highlight>
                <a:schemeClr val="lt1"/>
              </a:highlight>
              <a:latin typeface="Calibri"/>
              <a:ea typeface="Calibri"/>
              <a:cs typeface="Calibri"/>
              <a:sym typeface="Calibri"/>
            </a:endParaRPr>
          </a:p>
        </p:txBody>
      </p:sp>
      <p:sp>
        <p:nvSpPr>
          <p:cNvPr id="144" name="Google Shape;144;p29"/>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פתרונות לבעיית המים</a:t>
            </a:r>
            <a:endParaRPr sz="3600"/>
          </a:p>
        </p:txBody>
      </p:sp>
      <p:sp>
        <p:nvSpPr>
          <p:cNvPr id="145" name="Google Shape;145;p29"/>
          <p:cNvSpPr txBox="1">
            <a:spLocks noGrp="1"/>
          </p:cNvSpPr>
          <p:nvPr>
            <p:ph type="title" idx="4294967295"/>
          </p:nvPr>
        </p:nvSpPr>
        <p:spPr>
          <a:xfrm>
            <a:off x="8601450" y="124725"/>
            <a:ext cx="5760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600" b="1"/>
              <a:t>4.1</a:t>
            </a:r>
            <a:endParaRPr sz="1600" b="1"/>
          </a:p>
        </p:txBody>
      </p:sp>
      <p:sp>
        <p:nvSpPr>
          <p:cNvPr id="146" name="Google Shape;146;p29"/>
          <p:cNvSpPr txBox="1">
            <a:spLocks noGrp="1"/>
          </p:cNvSpPr>
          <p:nvPr>
            <p:ph type="sldNum" idx="12"/>
          </p:nvPr>
        </p:nvSpPr>
        <p:spPr>
          <a:xfrm>
            <a:off x="8477500" y="4909522"/>
            <a:ext cx="548700" cy="23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3</a:t>
            </a:fld>
            <a:endParaRPr>
              <a:solidFill>
                <a:schemeClr val="lt1"/>
              </a:solidFill>
              <a:latin typeface="Calibri"/>
              <a:ea typeface="Calibri"/>
              <a:cs typeface="Calibri"/>
              <a:sym typeface="Calibri"/>
            </a:endParaRPr>
          </a:p>
        </p:txBody>
      </p:sp>
      <p:pic>
        <p:nvPicPr>
          <p:cNvPr id="147" name="Google Shape;147;p29"/>
          <p:cNvPicPr preferRelativeResize="0"/>
          <p:nvPr/>
        </p:nvPicPr>
        <p:blipFill rotWithShape="1">
          <a:blip r:embed="rId3">
            <a:alphaModFix/>
          </a:blip>
          <a:srcRect l="9055" t="5704" r="8470" b="6390"/>
          <a:stretch/>
        </p:blipFill>
        <p:spPr>
          <a:xfrm>
            <a:off x="109000" y="862775"/>
            <a:ext cx="2797399" cy="19870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1"/>
        <p:cNvGrpSpPr/>
        <p:nvPr/>
      </p:nvGrpSpPr>
      <p:grpSpPr>
        <a:xfrm>
          <a:off x="0" y="0"/>
          <a:ext cx="0" cy="0"/>
          <a:chOff x="0" y="0"/>
          <a:chExt cx="0" cy="0"/>
        </a:xfrm>
      </p:grpSpPr>
      <p:sp>
        <p:nvSpPr>
          <p:cNvPr id="152" name="Google Shape;152;p30"/>
          <p:cNvSpPr txBox="1"/>
          <p:nvPr/>
        </p:nvSpPr>
        <p:spPr>
          <a:xfrm>
            <a:off x="2362250" y="790450"/>
            <a:ext cx="6593100" cy="1508400"/>
          </a:xfrm>
          <a:prstGeom prst="rect">
            <a:avLst/>
          </a:prstGeom>
          <a:noFill/>
          <a:ln>
            <a:noFill/>
          </a:ln>
        </p:spPr>
        <p:txBody>
          <a:bodyPr spcFirstLastPara="1" wrap="square" lIns="91425" tIns="91425" rIns="91425" bIns="91425" anchor="t" anchorCtr="0">
            <a:spAutoFit/>
          </a:bodyPr>
          <a:lstStyle/>
          <a:p>
            <a:pPr marL="0" marR="0" lvl="0" indent="0" algn="r" rtl="1">
              <a:lnSpc>
                <a:spcPct val="100000"/>
              </a:lnSpc>
              <a:spcBef>
                <a:spcPts val="0"/>
              </a:spcBef>
              <a:spcAft>
                <a:spcPts val="0"/>
              </a:spcAft>
              <a:buClr>
                <a:srgbClr val="000000"/>
              </a:buClr>
              <a:buSzPts val="2400"/>
              <a:buFont typeface="Arial"/>
              <a:buNone/>
            </a:pPr>
            <a:r>
              <a:rPr lang="en" sz="2600" i="0" u="none" strike="noStrike" cap="none">
                <a:solidFill>
                  <a:schemeClr val="dk1"/>
                </a:solidFill>
                <a:highlight>
                  <a:schemeClr val="lt1"/>
                </a:highlight>
                <a:latin typeface="Calibri"/>
                <a:ea typeface="Calibri"/>
                <a:cs typeface="Calibri"/>
                <a:sym typeface="Calibri"/>
              </a:rPr>
              <a:t>מיינו את הפ</a:t>
            </a:r>
            <a:r>
              <a:rPr lang="en" sz="2600">
                <a:solidFill>
                  <a:schemeClr val="dk1"/>
                </a:solidFill>
                <a:highlight>
                  <a:schemeClr val="lt1"/>
                </a:highlight>
                <a:latin typeface="Calibri"/>
                <a:ea typeface="Calibri"/>
                <a:cs typeface="Calibri"/>
                <a:sym typeface="Calibri"/>
              </a:rPr>
              <a:t>תקים שקיבלתם</a:t>
            </a:r>
            <a:r>
              <a:rPr lang="en" sz="2600" i="0" u="none" strike="noStrike" cap="none">
                <a:solidFill>
                  <a:schemeClr val="dk1"/>
                </a:solidFill>
                <a:highlight>
                  <a:schemeClr val="lt1"/>
                </a:highlight>
                <a:latin typeface="Calibri"/>
                <a:ea typeface="Calibri"/>
                <a:cs typeface="Calibri"/>
                <a:sym typeface="Calibri"/>
              </a:rPr>
              <a:t> לשלוש קטגוריות: </a:t>
            </a:r>
            <a:endParaRPr sz="26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0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400"/>
              <a:buFont typeface="Arial"/>
              <a:buNone/>
            </a:pPr>
            <a:endParaRPr sz="2000" i="0" u="none" strike="noStrike" cap="none">
              <a:solidFill>
                <a:schemeClr val="dk1"/>
              </a:solidFill>
              <a:highlight>
                <a:schemeClr val="lt1"/>
              </a:highlight>
              <a:latin typeface="Calibri"/>
              <a:ea typeface="Calibri"/>
              <a:cs typeface="Calibri"/>
              <a:sym typeface="Calibri"/>
            </a:endParaRPr>
          </a:p>
          <a:p>
            <a:pPr marL="0" marR="0" lvl="0" indent="0" algn="r" rtl="1">
              <a:lnSpc>
                <a:spcPct val="100000"/>
              </a:lnSpc>
              <a:spcBef>
                <a:spcPts val="0"/>
              </a:spcBef>
              <a:spcAft>
                <a:spcPts val="0"/>
              </a:spcAft>
              <a:buClr>
                <a:srgbClr val="000000"/>
              </a:buClr>
              <a:buSzPts val="2200"/>
              <a:buFont typeface="Arial"/>
              <a:buNone/>
            </a:pPr>
            <a:endParaRPr sz="2000" i="0" u="none" strike="noStrike" cap="none">
              <a:solidFill>
                <a:schemeClr val="dk1"/>
              </a:solidFill>
              <a:highlight>
                <a:schemeClr val="lt1"/>
              </a:highlight>
              <a:latin typeface="Calibri"/>
              <a:ea typeface="Calibri"/>
              <a:cs typeface="Calibri"/>
              <a:sym typeface="Calibri"/>
            </a:endParaRPr>
          </a:p>
        </p:txBody>
      </p:sp>
      <p:sp>
        <p:nvSpPr>
          <p:cNvPr id="153" name="Google Shape;153;p30"/>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פתרון לבעיית המים- פעילות מיון</a:t>
            </a:r>
            <a:endParaRPr sz="3600"/>
          </a:p>
        </p:txBody>
      </p:sp>
      <p:graphicFrame>
        <p:nvGraphicFramePr>
          <p:cNvPr id="154" name="Google Shape;154;p30"/>
          <p:cNvGraphicFramePr/>
          <p:nvPr/>
        </p:nvGraphicFramePr>
        <p:xfrm>
          <a:off x="552375" y="1561200"/>
          <a:ext cx="8320200" cy="3096010"/>
        </p:xfrm>
        <a:graphic>
          <a:graphicData uri="http://schemas.openxmlformats.org/drawingml/2006/table">
            <a:tbl>
              <a:tblPr>
                <a:noFill/>
                <a:tableStyleId>{1E3CDDD4-F072-4ACA-B55E-B3D9CD7BC4BC}</a:tableStyleId>
              </a:tblPr>
              <a:tblGrid>
                <a:gridCol w="2773400">
                  <a:extLst>
                    <a:ext uri="{9D8B030D-6E8A-4147-A177-3AD203B41FA5}">
                      <a16:colId xmlns:a16="http://schemas.microsoft.com/office/drawing/2014/main" val="20000"/>
                    </a:ext>
                  </a:extLst>
                </a:gridCol>
                <a:gridCol w="2773400">
                  <a:extLst>
                    <a:ext uri="{9D8B030D-6E8A-4147-A177-3AD203B41FA5}">
                      <a16:colId xmlns:a16="http://schemas.microsoft.com/office/drawing/2014/main" val="20001"/>
                    </a:ext>
                  </a:extLst>
                </a:gridCol>
                <a:gridCol w="2773400">
                  <a:extLst>
                    <a:ext uri="{9D8B030D-6E8A-4147-A177-3AD203B41FA5}">
                      <a16:colId xmlns:a16="http://schemas.microsoft.com/office/drawing/2014/main" val="20002"/>
                    </a:ext>
                  </a:extLst>
                </a:gridCol>
              </a:tblGrid>
              <a:tr h="566200">
                <a:tc>
                  <a:txBody>
                    <a:bodyPr/>
                    <a:lstStyle/>
                    <a:p>
                      <a:pPr marL="0" lvl="0" indent="0" algn="ctr" rtl="1">
                        <a:spcBef>
                          <a:spcPts val="0"/>
                        </a:spcBef>
                        <a:spcAft>
                          <a:spcPts val="0"/>
                        </a:spcAft>
                        <a:buNone/>
                      </a:pPr>
                      <a:r>
                        <a:rPr lang="en" sz="2200" b="1">
                          <a:solidFill>
                            <a:schemeClr val="dk1"/>
                          </a:solidFill>
                          <a:highlight>
                            <a:schemeClr val="lt1"/>
                          </a:highlight>
                          <a:latin typeface="Calibri"/>
                          <a:ea typeface="Calibri"/>
                          <a:cs typeface="Calibri"/>
                          <a:sym typeface="Calibri"/>
                        </a:rPr>
                        <a:t>חדשנות טכנולוגית </a:t>
                      </a:r>
                      <a:endParaRPr sz="2200" b="1">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ctr" rtl="1">
                        <a:spcBef>
                          <a:spcPts val="0"/>
                        </a:spcBef>
                        <a:spcAft>
                          <a:spcPts val="0"/>
                        </a:spcAft>
                        <a:buNone/>
                      </a:pPr>
                      <a:r>
                        <a:rPr lang="en" sz="2200" b="1">
                          <a:solidFill>
                            <a:schemeClr val="dk1"/>
                          </a:solidFill>
                          <a:highlight>
                            <a:schemeClr val="lt1"/>
                          </a:highlight>
                          <a:latin typeface="Calibri"/>
                          <a:ea typeface="Calibri"/>
                          <a:cs typeface="Calibri"/>
                          <a:sym typeface="Calibri"/>
                        </a:rPr>
                        <a:t>החלטות אישיות</a:t>
                      </a:r>
                      <a:endParaRPr sz="2200" b="1">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ctr" rtl="1">
                        <a:spcBef>
                          <a:spcPts val="0"/>
                        </a:spcBef>
                        <a:spcAft>
                          <a:spcPts val="0"/>
                        </a:spcAft>
                        <a:buNone/>
                      </a:pPr>
                      <a:r>
                        <a:rPr lang="en" sz="2200" b="1">
                          <a:solidFill>
                            <a:schemeClr val="dk1"/>
                          </a:solidFill>
                          <a:highlight>
                            <a:schemeClr val="lt1"/>
                          </a:highlight>
                          <a:latin typeface="Calibri"/>
                          <a:ea typeface="Calibri"/>
                          <a:cs typeface="Calibri"/>
                          <a:sym typeface="Calibri"/>
                        </a:rPr>
                        <a:t>מדיניות ממשלתית</a:t>
                      </a:r>
                      <a:endParaRPr sz="2200" b="1">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0"/>
                  </a:ext>
                </a:extLst>
              </a:tr>
              <a:tr h="1262950">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tc>
                  <a:txBody>
                    <a:bodyPr/>
                    <a:lstStyle/>
                    <a:p>
                      <a:pPr marL="0" lvl="0" indent="0" algn="l" rtl="0">
                        <a:spcBef>
                          <a:spcPts val="0"/>
                        </a:spcBef>
                        <a:spcAft>
                          <a:spcPts val="0"/>
                        </a:spcAft>
                        <a:buNone/>
                      </a:pPr>
                      <a:endParaRPr>
                        <a:latin typeface="Calibri"/>
                        <a:ea typeface="Calibri"/>
                        <a:cs typeface="Calibri"/>
                        <a:sym typeface="Calibri"/>
                      </a:endParaRPr>
                    </a:p>
                  </a:txBody>
                  <a:tcPr marL="91425" marR="91425" marT="91425" marB="91425">
                    <a:lnL w="9525" cap="flat" cmpd="sng">
                      <a:solidFill>
                        <a:srgbClr val="0B2B40"/>
                      </a:solidFill>
                      <a:prstDash val="solid"/>
                      <a:round/>
                      <a:headEnd type="none" w="sm" len="sm"/>
                      <a:tailEnd type="none" w="sm" len="sm"/>
                    </a:lnL>
                    <a:lnR w="9525" cap="flat" cmpd="sng">
                      <a:solidFill>
                        <a:srgbClr val="0B2B40"/>
                      </a:solidFill>
                      <a:prstDash val="solid"/>
                      <a:round/>
                      <a:headEnd type="none" w="sm" len="sm"/>
                      <a:tailEnd type="none" w="sm" len="sm"/>
                    </a:lnR>
                    <a:lnT w="9525" cap="flat" cmpd="sng">
                      <a:solidFill>
                        <a:srgbClr val="0B2B40"/>
                      </a:solidFill>
                      <a:prstDash val="solid"/>
                      <a:round/>
                      <a:headEnd type="none" w="sm" len="sm"/>
                      <a:tailEnd type="none" w="sm" len="sm"/>
                    </a:lnT>
                    <a:lnB w="9525" cap="flat" cmpd="sng">
                      <a:solidFill>
                        <a:srgbClr val="0B2B4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55" name="Google Shape;155;p30"/>
          <p:cNvSpPr txBox="1">
            <a:spLocks noGrp="1"/>
          </p:cNvSpPr>
          <p:nvPr>
            <p:ph type="title" idx="4294967295"/>
          </p:nvPr>
        </p:nvSpPr>
        <p:spPr>
          <a:xfrm>
            <a:off x="8618750" y="124725"/>
            <a:ext cx="4611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600" b="1"/>
              <a:t>4.1</a:t>
            </a:r>
            <a:endParaRPr sz="1600" b="1"/>
          </a:p>
        </p:txBody>
      </p:sp>
      <p:sp>
        <p:nvSpPr>
          <p:cNvPr id="156" name="Google Shape;156;p30"/>
          <p:cNvSpPr txBox="1">
            <a:spLocks noGrp="1"/>
          </p:cNvSpPr>
          <p:nvPr>
            <p:ph type="sldNum" idx="12"/>
          </p:nvPr>
        </p:nvSpPr>
        <p:spPr>
          <a:xfrm>
            <a:off x="8472450" y="4909522"/>
            <a:ext cx="548700" cy="23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4</a:t>
            </a:fld>
            <a:endParaRPr>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pic>
        <p:nvPicPr>
          <p:cNvPr id="161" name="Google Shape;161;p31"/>
          <p:cNvPicPr preferRelativeResize="0"/>
          <p:nvPr/>
        </p:nvPicPr>
        <p:blipFill rotWithShape="1">
          <a:blip r:embed="rId3">
            <a:alphaModFix/>
          </a:blip>
          <a:srcRect/>
          <a:stretch/>
        </p:blipFill>
        <p:spPr>
          <a:xfrm>
            <a:off x="182226" y="697433"/>
            <a:ext cx="2230968" cy="2230968"/>
          </a:xfrm>
          <a:prstGeom prst="rect">
            <a:avLst/>
          </a:prstGeom>
          <a:noFill/>
          <a:ln>
            <a:noFill/>
          </a:ln>
          <a:effectLst>
            <a:outerShdw blurRad="57150" dist="19050" dir="5400000" algn="bl" rotWithShape="0">
              <a:srgbClr val="000000">
                <a:alpha val="49800"/>
              </a:srgbClr>
            </a:outerShdw>
          </a:effectLst>
        </p:spPr>
      </p:pic>
      <p:sp>
        <p:nvSpPr>
          <p:cNvPr id="162" name="Google Shape;162;p31"/>
          <p:cNvSpPr txBox="1">
            <a:spLocks noGrp="1"/>
          </p:cNvSpPr>
          <p:nvPr>
            <p:ph type="title"/>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פרסומות להפחתת צריכת מים אישית</a:t>
            </a:r>
            <a:endParaRPr sz="3600"/>
          </a:p>
        </p:txBody>
      </p:sp>
      <p:sp>
        <p:nvSpPr>
          <p:cNvPr id="163" name="Google Shape;163;p31"/>
          <p:cNvSpPr txBox="1">
            <a:spLocks noGrp="1"/>
          </p:cNvSpPr>
          <p:nvPr>
            <p:ph type="title"/>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pic>
        <p:nvPicPr>
          <p:cNvPr id="164" name="Google Shape;164;p31"/>
          <p:cNvPicPr preferRelativeResize="0"/>
          <p:nvPr/>
        </p:nvPicPr>
        <p:blipFill rotWithShape="1">
          <a:blip r:embed="rId4">
            <a:alphaModFix/>
          </a:blip>
          <a:srcRect l="35697" t="20048" r="37165" b="31182"/>
          <a:stretch/>
        </p:blipFill>
        <p:spPr>
          <a:xfrm>
            <a:off x="2238000" y="2162075"/>
            <a:ext cx="2689075" cy="2718525"/>
          </a:xfrm>
          <a:prstGeom prst="rect">
            <a:avLst/>
          </a:prstGeom>
          <a:noFill/>
          <a:ln>
            <a:noFill/>
          </a:ln>
        </p:spPr>
      </p:pic>
      <p:pic>
        <p:nvPicPr>
          <p:cNvPr id="165" name="Google Shape;165;p31"/>
          <p:cNvPicPr preferRelativeResize="0"/>
          <p:nvPr/>
        </p:nvPicPr>
        <p:blipFill rotWithShape="1">
          <a:blip r:embed="rId5">
            <a:alphaModFix/>
          </a:blip>
          <a:srcRect l="36122" t="17342" r="42264" b="25252"/>
          <a:stretch/>
        </p:blipFill>
        <p:spPr>
          <a:xfrm>
            <a:off x="5007525" y="834700"/>
            <a:ext cx="2169725" cy="2909976"/>
          </a:xfrm>
          <a:prstGeom prst="rect">
            <a:avLst/>
          </a:prstGeom>
          <a:noFill/>
          <a:ln>
            <a:noFill/>
          </a:ln>
        </p:spPr>
      </p:pic>
      <p:pic>
        <p:nvPicPr>
          <p:cNvPr id="166" name="Google Shape;166;p31"/>
          <p:cNvPicPr preferRelativeResize="0"/>
          <p:nvPr/>
        </p:nvPicPr>
        <p:blipFill rotWithShape="1">
          <a:blip r:embed="rId6">
            <a:alphaModFix/>
          </a:blip>
          <a:srcRect l="37718" t="32857" r="38753" b="9325"/>
          <a:stretch/>
        </p:blipFill>
        <p:spPr>
          <a:xfrm>
            <a:off x="7177250" y="2072725"/>
            <a:ext cx="1966752" cy="2718525"/>
          </a:xfrm>
          <a:prstGeom prst="rect">
            <a:avLst/>
          </a:prstGeom>
          <a:noFill/>
          <a:ln>
            <a:noFill/>
          </a:ln>
        </p:spPr>
      </p:pic>
      <p:sp>
        <p:nvSpPr>
          <p:cNvPr id="167" name="Google Shape;167;p3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1"/>
        <p:cNvGrpSpPr/>
        <p:nvPr/>
      </p:nvGrpSpPr>
      <p:grpSpPr>
        <a:xfrm>
          <a:off x="0" y="0"/>
          <a:ext cx="0" cy="0"/>
          <a:chOff x="0" y="0"/>
          <a:chExt cx="0" cy="0"/>
        </a:xfrm>
      </p:grpSpPr>
      <p:sp>
        <p:nvSpPr>
          <p:cNvPr id="172" name="Google Shape;172;p32"/>
          <p:cNvSpPr txBox="1"/>
          <p:nvPr/>
        </p:nvSpPr>
        <p:spPr>
          <a:xfrm>
            <a:off x="3046275" y="1114650"/>
            <a:ext cx="5699700" cy="2914200"/>
          </a:xfrm>
          <a:prstGeom prst="rect">
            <a:avLst/>
          </a:prstGeom>
          <a:noFill/>
          <a:ln>
            <a:noFill/>
          </a:ln>
        </p:spPr>
        <p:txBody>
          <a:bodyPr spcFirstLastPara="1" wrap="square" lIns="91425" tIns="91425" rIns="91425" bIns="91425" anchor="t" anchorCtr="0">
            <a:spAutoFit/>
          </a:bodyPr>
          <a:lstStyle/>
          <a:p>
            <a:pPr marL="457200" marR="0" lvl="0" indent="-381000" algn="r" rtl="1">
              <a:lnSpc>
                <a:spcPct val="100000"/>
              </a:lnSpc>
              <a:spcBef>
                <a:spcPts val="0"/>
              </a:spcBef>
              <a:spcAft>
                <a:spcPts val="0"/>
              </a:spcAft>
              <a:buClr>
                <a:schemeClr val="dk1"/>
              </a:buClr>
              <a:buSzPts val="2400"/>
              <a:buFont typeface="Calibri"/>
              <a:buChar char="●"/>
            </a:pPr>
            <a:r>
              <a:rPr lang="en" sz="2400" i="0" u="none" strike="noStrike" cap="none">
                <a:solidFill>
                  <a:schemeClr val="dk1"/>
                </a:solidFill>
                <a:latin typeface="Calibri"/>
                <a:ea typeface="Calibri"/>
                <a:cs typeface="Calibri"/>
                <a:sym typeface="Calibri"/>
              </a:rPr>
              <a:t>לא משאירים את הברז פתוח בזמן צחצוח שיניים או בזמן שטיפת ידיים.</a:t>
            </a:r>
            <a:endParaRPr sz="2400" i="0" u="none" strike="noStrike" cap="none">
              <a:solidFill>
                <a:schemeClr val="dk1"/>
              </a:solidFill>
              <a:latin typeface="Calibri"/>
              <a:ea typeface="Calibri"/>
              <a:cs typeface="Calibri"/>
              <a:sym typeface="Calibri"/>
            </a:endParaRPr>
          </a:p>
          <a:p>
            <a:pPr marL="457200" marR="0" lvl="0" indent="-381000" algn="r" rtl="1">
              <a:lnSpc>
                <a:spcPct val="100000"/>
              </a:lnSpc>
              <a:spcBef>
                <a:spcPts val="1000"/>
              </a:spcBef>
              <a:spcAft>
                <a:spcPts val="0"/>
              </a:spcAft>
              <a:buClr>
                <a:schemeClr val="dk1"/>
              </a:buClr>
              <a:buSzPts val="2400"/>
              <a:buFont typeface="Calibri"/>
              <a:buChar char="●"/>
            </a:pPr>
            <a:r>
              <a:rPr lang="en" sz="2400" i="0" u="none" strike="noStrike" cap="none">
                <a:solidFill>
                  <a:schemeClr val="dk1"/>
                </a:solidFill>
                <a:latin typeface="Calibri"/>
                <a:ea typeface="Calibri"/>
                <a:cs typeface="Calibri"/>
                <a:sym typeface="Calibri"/>
              </a:rPr>
              <a:t>מעדיפים מקלחות על פני אמבטיות</a:t>
            </a:r>
            <a:endParaRPr sz="2400" i="0" u="none" strike="noStrike" cap="none">
              <a:solidFill>
                <a:schemeClr val="dk1"/>
              </a:solidFill>
              <a:latin typeface="Calibri"/>
              <a:ea typeface="Calibri"/>
              <a:cs typeface="Calibri"/>
              <a:sym typeface="Calibri"/>
            </a:endParaRPr>
          </a:p>
          <a:p>
            <a:pPr marL="457200" marR="0" lvl="0" indent="-381000" algn="r" rtl="1">
              <a:lnSpc>
                <a:spcPct val="100000"/>
              </a:lnSpc>
              <a:spcBef>
                <a:spcPts val="1000"/>
              </a:spcBef>
              <a:spcAft>
                <a:spcPts val="0"/>
              </a:spcAft>
              <a:buClr>
                <a:schemeClr val="dk1"/>
              </a:buClr>
              <a:buSzPts val="2400"/>
              <a:buFont typeface="Calibri"/>
              <a:buChar char="●"/>
            </a:pPr>
            <a:r>
              <a:rPr lang="en" sz="2400" i="0" u="none" strike="noStrike" cap="none">
                <a:solidFill>
                  <a:schemeClr val="dk1"/>
                </a:solidFill>
                <a:latin typeface="Calibri"/>
                <a:ea typeface="Calibri"/>
                <a:cs typeface="Calibri"/>
                <a:sym typeface="Calibri"/>
              </a:rPr>
              <a:t>מפעילים מדיח רק כשהוא מלא </a:t>
            </a:r>
            <a:endParaRPr sz="2400" i="0" u="none" strike="noStrike" cap="none">
              <a:solidFill>
                <a:schemeClr val="dk1"/>
              </a:solidFill>
              <a:latin typeface="Calibri"/>
              <a:ea typeface="Calibri"/>
              <a:cs typeface="Calibri"/>
              <a:sym typeface="Calibri"/>
            </a:endParaRPr>
          </a:p>
          <a:p>
            <a:pPr marL="457200" marR="0" lvl="0" indent="-381000" algn="r" rtl="1">
              <a:lnSpc>
                <a:spcPct val="100000"/>
              </a:lnSpc>
              <a:spcBef>
                <a:spcPts val="1000"/>
              </a:spcBef>
              <a:spcAft>
                <a:spcPts val="0"/>
              </a:spcAft>
              <a:buClr>
                <a:schemeClr val="dk1"/>
              </a:buClr>
              <a:buSzPts val="2400"/>
              <a:buFont typeface="Calibri"/>
              <a:buChar char="●"/>
            </a:pPr>
            <a:r>
              <a:rPr lang="en" sz="2400" i="0" u="none" strike="noStrike" cap="none">
                <a:solidFill>
                  <a:schemeClr val="dk1"/>
                </a:solidFill>
                <a:latin typeface="Calibri"/>
                <a:ea typeface="Calibri"/>
                <a:cs typeface="Calibri"/>
                <a:sym typeface="Calibri"/>
              </a:rPr>
              <a:t>מתקנים נזילות בצנרת הביתית</a:t>
            </a:r>
            <a:endParaRPr sz="2400" i="0" u="none" strike="noStrike" cap="none">
              <a:solidFill>
                <a:schemeClr val="dk1"/>
              </a:solidFill>
              <a:latin typeface="Calibri"/>
              <a:ea typeface="Calibri"/>
              <a:cs typeface="Calibri"/>
              <a:sym typeface="Calibri"/>
            </a:endParaRPr>
          </a:p>
          <a:p>
            <a:pPr marL="457200" marR="0" lvl="0" indent="-381000" algn="r" rtl="1">
              <a:lnSpc>
                <a:spcPct val="100000"/>
              </a:lnSpc>
              <a:spcBef>
                <a:spcPts val="1000"/>
              </a:spcBef>
              <a:spcAft>
                <a:spcPts val="1000"/>
              </a:spcAft>
              <a:buClr>
                <a:schemeClr val="dk1"/>
              </a:buClr>
              <a:buSzPts val="2400"/>
              <a:buFont typeface="Calibri"/>
              <a:buChar char="●"/>
            </a:pPr>
            <a:r>
              <a:rPr lang="en" sz="2400">
                <a:solidFill>
                  <a:schemeClr val="dk1"/>
                </a:solidFill>
                <a:latin typeface="Calibri"/>
                <a:ea typeface="Calibri"/>
                <a:cs typeface="Calibri"/>
                <a:sym typeface="Calibri"/>
              </a:rPr>
              <a:t>מפחיתים את הורדות המים באסלה</a:t>
            </a:r>
            <a:endParaRPr sz="2400">
              <a:solidFill>
                <a:schemeClr val="dk1"/>
              </a:solidFill>
              <a:latin typeface="Calibri"/>
              <a:ea typeface="Calibri"/>
              <a:cs typeface="Calibri"/>
              <a:sym typeface="Calibri"/>
            </a:endParaRPr>
          </a:p>
        </p:txBody>
      </p:sp>
      <p:pic>
        <p:nvPicPr>
          <p:cNvPr id="173" name="Google Shape;173;p32"/>
          <p:cNvPicPr preferRelativeResize="0"/>
          <p:nvPr/>
        </p:nvPicPr>
        <p:blipFill rotWithShape="1">
          <a:blip r:embed="rId3">
            <a:alphaModFix/>
          </a:blip>
          <a:srcRect/>
          <a:stretch/>
        </p:blipFill>
        <p:spPr>
          <a:xfrm>
            <a:off x="139825" y="850476"/>
            <a:ext cx="1995300" cy="1329875"/>
          </a:xfrm>
          <a:prstGeom prst="rect">
            <a:avLst/>
          </a:prstGeom>
          <a:noFill/>
          <a:ln>
            <a:noFill/>
          </a:ln>
          <a:effectLst>
            <a:outerShdw blurRad="57150" dist="19050" dir="5400000" algn="bl" rotWithShape="0">
              <a:srgbClr val="000000">
                <a:alpha val="49800"/>
              </a:srgbClr>
            </a:outerShdw>
          </a:effectLst>
        </p:spPr>
      </p:pic>
      <p:pic>
        <p:nvPicPr>
          <p:cNvPr id="174" name="Google Shape;174;p32"/>
          <p:cNvPicPr preferRelativeResize="0"/>
          <p:nvPr/>
        </p:nvPicPr>
        <p:blipFill rotWithShape="1">
          <a:blip r:embed="rId4">
            <a:alphaModFix/>
          </a:blip>
          <a:srcRect/>
          <a:stretch/>
        </p:blipFill>
        <p:spPr>
          <a:xfrm>
            <a:off x="139825" y="2284375"/>
            <a:ext cx="2339548" cy="1559325"/>
          </a:xfrm>
          <a:prstGeom prst="rect">
            <a:avLst/>
          </a:prstGeom>
          <a:noFill/>
          <a:ln>
            <a:noFill/>
          </a:ln>
          <a:effectLst>
            <a:outerShdw blurRad="57150" dist="19050" dir="5400000" algn="bl" rotWithShape="0">
              <a:srgbClr val="000000">
                <a:alpha val="49800"/>
              </a:srgbClr>
            </a:outerShdw>
          </a:effectLst>
        </p:spPr>
      </p:pic>
      <p:sp>
        <p:nvSpPr>
          <p:cNvPr id="175" name="Google Shape;175;p32"/>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פתרונות למשבר המים- החלטות אישיות</a:t>
            </a:r>
            <a:endParaRPr sz="3600"/>
          </a:p>
        </p:txBody>
      </p:sp>
      <p:sp>
        <p:nvSpPr>
          <p:cNvPr id="176" name="Google Shape;176;p32"/>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4.1</a:t>
            </a:r>
            <a:endParaRPr sz="1200" b="1"/>
          </a:p>
        </p:txBody>
      </p:sp>
      <p:sp>
        <p:nvSpPr>
          <p:cNvPr id="177" name="Google Shape;177;p32"/>
          <p:cNvSpPr txBox="1">
            <a:spLocks noGrp="1"/>
          </p:cNvSpPr>
          <p:nvPr>
            <p:ph type="sldNum" idx="12"/>
          </p:nvPr>
        </p:nvSpPr>
        <p:spPr>
          <a:xfrm>
            <a:off x="8472450" y="4919597"/>
            <a:ext cx="548700" cy="22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6</a:t>
            </a:fld>
            <a:endParaRPr>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
        <p:cNvGrpSpPr/>
        <p:nvPr/>
      </p:nvGrpSpPr>
      <p:grpSpPr>
        <a:xfrm>
          <a:off x="0" y="0"/>
          <a:ext cx="0" cy="0"/>
          <a:chOff x="0" y="0"/>
          <a:chExt cx="0" cy="0"/>
        </a:xfrm>
      </p:grpSpPr>
      <p:sp>
        <p:nvSpPr>
          <p:cNvPr id="182" name="Google Shape;182;p33"/>
          <p:cNvSpPr txBox="1"/>
          <p:nvPr/>
        </p:nvSpPr>
        <p:spPr>
          <a:xfrm>
            <a:off x="3396825" y="1430475"/>
            <a:ext cx="5354100" cy="1913700"/>
          </a:xfrm>
          <a:prstGeom prst="rect">
            <a:avLst/>
          </a:prstGeom>
          <a:noFill/>
          <a:ln>
            <a:noFill/>
          </a:ln>
        </p:spPr>
        <p:txBody>
          <a:bodyPr spcFirstLastPara="1" wrap="square" lIns="91425" tIns="91425" rIns="91425" bIns="91425" anchor="t" anchorCtr="0">
            <a:spAutoFit/>
          </a:bodyPr>
          <a:lstStyle/>
          <a:p>
            <a:pPr marL="457200" marR="0" lvl="0" indent="-393700" algn="r" rtl="1">
              <a:lnSpc>
                <a:spcPct val="100000"/>
              </a:lnSpc>
              <a:spcBef>
                <a:spcPts val="0"/>
              </a:spcBef>
              <a:spcAft>
                <a:spcPts val="0"/>
              </a:spcAft>
              <a:buClr>
                <a:schemeClr val="dk1"/>
              </a:buClr>
              <a:buSzPts val="2600"/>
              <a:buFont typeface="Calibri"/>
              <a:buChar char="●"/>
            </a:pPr>
            <a:r>
              <a:rPr lang="en" sz="2600">
                <a:solidFill>
                  <a:schemeClr val="dk1"/>
                </a:solidFill>
                <a:latin typeface="Calibri"/>
                <a:ea typeface="Calibri"/>
                <a:cs typeface="Calibri"/>
                <a:sym typeface="Calibri"/>
              </a:rPr>
              <a:t>לאסוף את המים הקרים </a:t>
            </a:r>
            <a:r>
              <a:rPr lang="en" sz="2600" i="0" u="none" strike="noStrike" cap="none">
                <a:solidFill>
                  <a:schemeClr val="dk1"/>
                </a:solidFill>
                <a:latin typeface="Calibri"/>
                <a:ea typeface="Calibri"/>
                <a:cs typeface="Calibri"/>
                <a:sym typeface="Calibri"/>
              </a:rPr>
              <a:t>מהמקלח</a:t>
            </a:r>
            <a:r>
              <a:rPr lang="en" sz="2600">
                <a:solidFill>
                  <a:schemeClr val="dk1"/>
                </a:solidFill>
                <a:latin typeface="Calibri"/>
                <a:ea typeface="Calibri"/>
                <a:cs typeface="Calibri"/>
                <a:sym typeface="Calibri"/>
              </a:rPr>
              <a:t>ת או ממכונת הכביסה לצורך: </a:t>
            </a:r>
            <a:r>
              <a:rPr lang="en" sz="2600" i="0" u="none" strike="noStrike" cap="none">
                <a:solidFill>
                  <a:schemeClr val="dk1"/>
                </a:solidFill>
                <a:latin typeface="Calibri"/>
                <a:ea typeface="Calibri"/>
                <a:cs typeface="Calibri"/>
                <a:sym typeface="Calibri"/>
              </a:rPr>
              <a:t>השקיה, </a:t>
            </a:r>
            <a:r>
              <a:rPr lang="en" sz="2600">
                <a:solidFill>
                  <a:schemeClr val="dk1"/>
                </a:solidFill>
                <a:latin typeface="Calibri"/>
                <a:ea typeface="Calibri"/>
                <a:cs typeface="Calibri"/>
                <a:sym typeface="Calibri"/>
              </a:rPr>
              <a:t>מים להדחת השירותים, שטיפת רכבים</a:t>
            </a:r>
            <a:endParaRPr sz="2600">
              <a:solidFill>
                <a:schemeClr val="dk1"/>
              </a:solidFill>
              <a:latin typeface="Calibri"/>
              <a:ea typeface="Calibri"/>
              <a:cs typeface="Calibri"/>
              <a:sym typeface="Calibri"/>
            </a:endParaRPr>
          </a:p>
          <a:p>
            <a:pPr marL="457200" lvl="0" indent="-355600" algn="r" rtl="1">
              <a:spcBef>
                <a:spcPts val="1000"/>
              </a:spcBef>
              <a:spcAft>
                <a:spcPts val="0"/>
              </a:spcAft>
              <a:buClr>
                <a:schemeClr val="dk1"/>
              </a:buClr>
              <a:buSzPts val="2000"/>
              <a:buFont typeface="Calibri"/>
              <a:buChar char="●"/>
            </a:pPr>
            <a:r>
              <a:rPr lang="en" sz="2600">
                <a:solidFill>
                  <a:schemeClr val="dk1"/>
                </a:solidFill>
                <a:latin typeface="Calibri"/>
                <a:ea typeface="Calibri"/>
                <a:cs typeface="Calibri"/>
                <a:sym typeface="Calibri"/>
              </a:rPr>
              <a:t>מה עוד? </a:t>
            </a:r>
            <a:endParaRPr sz="2600">
              <a:solidFill>
                <a:schemeClr val="dk1"/>
              </a:solidFill>
              <a:latin typeface="Calibri"/>
              <a:ea typeface="Calibri"/>
              <a:cs typeface="Calibri"/>
              <a:sym typeface="Calibri"/>
            </a:endParaRPr>
          </a:p>
        </p:txBody>
      </p:sp>
      <p:pic>
        <p:nvPicPr>
          <p:cNvPr id="183" name="Google Shape;183;p33"/>
          <p:cNvPicPr preferRelativeResize="0"/>
          <p:nvPr/>
        </p:nvPicPr>
        <p:blipFill rotWithShape="1">
          <a:blip r:embed="rId3">
            <a:alphaModFix/>
          </a:blip>
          <a:srcRect l="5716" t="10317" r="9082" b="6342"/>
          <a:stretch/>
        </p:blipFill>
        <p:spPr>
          <a:xfrm>
            <a:off x="100650" y="1121975"/>
            <a:ext cx="2980198" cy="2899527"/>
          </a:xfrm>
          <a:prstGeom prst="rect">
            <a:avLst/>
          </a:prstGeom>
          <a:noFill/>
          <a:ln>
            <a:noFill/>
          </a:ln>
        </p:spPr>
      </p:pic>
      <p:sp>
        <p:nvSpPr>
          <p:cNvPr id="184" name="Google Shape;184;p33"/>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איך אפשר לעשות שימוש חוזר במים בבית?</a:t>
            </a:r>
            <a:endParaRPr sz="3600"/>
          </a:p>
        </p:txBody>
      </p:sp>
      <p:sp>
        <p:nvSpPr>
          <p:cNvPr id="185" name="Google Shape;185;p33"/>
          <p:cNvSpPr txBox="1">
            <a:spLocks noGrp="1"/>
          </p:cNvSpPr>
          <p:nvPr>
            <p:ph type="title" idx="4294967295"/>
          </p:nvPr>
        </p:nvSpPr>
        <p:spPr>
          <a:xfrm>
            <a:off x="8618750" y="124725"/>
            <a:ext cx="5253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600" b="1"/>
              <a:t>4.2</a:t>
            </a:r>
            <a:endParaRPr sz="1600" b="1"/>
          </a:p>
        </p:txBody>
      </p:sp>
      <p:sp>
        <p:nvSpPr>
          <p:cNvPr id="186" name="Google Shape;186;p33"/>
          <p:cNvSpPr txBox="1">
            <a:spLocks noGrp="1"/>
          </p:cNvSpPr>
          <p:nvPr>
            <p:ph type="sldNum" idx="12"/>
          </p:nvPr>
        </p:nvSpPr>
        <p:spPr>
          <a:xfrm>
            <a:off x="8472450" y="4909522"/>
            <a:ext cx="548700" cy="23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7</a:t>
            </a:fld>
            <a:endParaRPr>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0"/>
        <p:cNvGrpSpPr/>
        <p:nvPr/>
      </p:nvGrpSpPr>
      <p:grpSpPr>
        <a:xfrm>
          <a:off x="0" y="0"/>
          <a:ext cx="0" cy="0"/>
          <a:chOff x="0" y="0"/>
          <a:chExt cx="0" cy="0"/>
        </a:xfrm>
      </p:grpSpPr>
      <p:sp>
        <p:nvSpPr>
          <p:cNvPr id="191" name="Google Shape;191;p34"/>
          <p:cNvSpPr txBox="1"/>
          <p:nvPr/>
        </p:nvSpPr>
        <p:spPr>
          <a:xfrm>
            <a:off x="382275" y="1102400"/>
            <a:ext cx="5699700" cy="3396600"/>
          </a:xfrm>
          <a:prstGeom prst="rect">
            <a:avLst/>
          </a:prstGeom>
          <a:noFill/>
          <a:ln>
            <a:noFill/>
          </a:ln>
        </p:spPr>
        <p:txBody>
          <a:bodyPr spcFirstLastPara="1" wrap="square" lIns="91425" tIns="91425" rIns="91425" bIns="91425" anchor="t" anchorCtr="0">
            <a:spAutoFit/>
          </a:bodyPr>
          <a:lstStyle/>
          <a:p>
            <a:pPr marL="457200" marR="0" lvl="0" indent="-381000" algn="r" rtl="1">
              <a:lnSpc>
                <a:spcPct val="100000"/>
              </a:lnSpc>
              <a:spcBef>
                <a:spcPts val="0"/>
              </a:spcBef>
              <a:spcAft>
                <a:spcPts val="0"/>
              </a:spcAft>
              <a:buClr>
                <a:schemeClr val="dk1"/>
              </a:buClr>
              <a:buSzPts val="2400"/>
              <a:buFont typeface="Poppins"/>
              <a:buChar char="●"/>
            </a:pPr>
            <a:r>
              <a:rPr lang="en" sz="2400">
                <a:solidFill>
                  <a:schemeClr val="dk1"/>
                </a:solidFill>
                <a:latin typeface="Tahoma"/>
                <a:ea typeface="Tahoma"/>
                <a:cs typeface="Tahoma"/>
                <a:sym typeface="Tahoma"/>
              </a:rPr>
              <a:t>לרוב ה</a:t>
            </a:r>
            <a:r>
              <a:rPr lang="en" sz="2400" b="0" i="0" u="none" strike="noStrike" cap="none">
                <a:solidFill>
                  <a:schemeClr val="dk1"/>
                </a:solidFill>
                <a:latin typeface="Tahoma"/>
                <a:ea typeface="Tahoma"/>
                <a:cs typeface="Tahoma"/>
                <a:sym typeface="Tahoma"/>
              </a:rPr>
              <a:t>מדינות יש המלצות למשקי בית על צריכת מים יעילה - בישראל יש תערי</a:t>
            </a:r>
            <a:r>
              <a:rPr lang="en" sz="2400">
                <a:solidFill>
                  <a:schemeClr val="dk1"/>
                </a:solidFill>
                <a:latin typeface="Tahoma"/>
                <a:ea typeface="Tahoma"/>
                <a:cs typeface="Tahoma"/>
                <a:sym typeface="Tahoma"/>
              </a:rPr>
              <a:t>ף מדורג המעודד צריכה יעילה שהיא גם זולה יותר. </a:t>
            </a:r>
            <a:endParaRPr sz="2400" b="0" i="0" u="none" strike="noStrike" cap="none">
              <a:solidFill>
                <a:schemeClr val="dk1"/>
              </a:solidFill>
              <a:latin typeface="Tahoma"/>
              <a:ea typeface="Tahoma"/>
              <a:cs typeface="Tahoma"/>
              <a:sym typeface="Tahoma"/>
            </a:endParaRPr>
          </a:p>
          <a:p>
            <a:pPr marL="457200" marR="0" lvl="0" indent="-381000" algn="r" rtl="1">
              <a:lnSpc>
                <a:spcPct val="100000"/>
              </a:lnSpc>
              <a:spcBef>
                <a:spcPts val="1000"/>
              </a:spcBef>
              <a:spcAft>
                <a:spcPts val="0"/>
              </a:spcAft>
              <a:buClr>
                <a:schemeClr val="dk1"/>
              </a:buClr>
              <a:buSzPts val="2400"/>
              <a:buFont typeface="Poppins"/>
              <a:buChar char="●"/>
            </a:pPr>
            <a:r>
              <a:rPr lang="en" sz="2400" b="0" i="0" u="none" strike="noStrike" cap="none">
                <a:solidFill>
                  <a:schemeClr val="dk1"/>
                </a:solidFill>
                <a:latin typeface="Tahoma"/>
                <a:ea typeface="Tahoma"/>
                <a:cs typeface="Tahoma"/>
                <a:sym typeface="Tahoma"/>
              </a:rPr>
              <a:t>באזורים מסוימים יש הגבלות צריכה ממוסדות (כולל קנסות וכד').</a:t>
            </a:r>
            <a:endParaRPr sz="2400" b="0" i="0" u="none" strike="noStrike" cap="none">
              <a:solidFill>
                <a:schemeClr val="dk1"/>
              </a:solidFill>
              <a:latin typeface="Tahoma"/>
              <a:ea typeface="Tahoma"/>
              <a:cs typeface="Tahoma"/>
              <a:sym typeface="Tahoma"/>
            </a:endParaRPr>
          </a:p>
          <a:p>
            <a:pPr marL="457200" marR="0" lvl="0" indent="-381000" algn="r" rtl="1">
              <a:lnSpc>
                <a:spcPct val="100000"/>
              </a:lnSpc>
              <a:spcBef>
                <a:spcPts val="1000"/>
              </a:spcBef>
              <a:spcAft>
                <a:spcPts val="1000"/>
              </a:spcAft>
              <a:buClr>
                <a:schemeClr val="dk1"/>
              </a:buClr>
              <a:buSzPts val="2400"/>
              <a:buFont typeface="Poppins"/>
              <a:buChar char="●"/>
            </a:pPr>
            <a:r>
              <a:rPr lang="en" sz="2400" b="0" i="0" u="none" strike="noStrike" cap="none">
                <a:solidFill>
                  <a:schemeClr val="dk1"/>
                </a:solidFill>
                <a:latin typeface="Tahoma"/>
                <a:ea typeface="Tahoma"/>
                <a:cs typeface="Tahoma"/>
                <a:sym typeface="Tahoma"/>
              </a:rPr>
              <a:t>קייפטאון נאלצה לאכוף הגבלה מחמירה ביותר על צריכת המים.</a:t>
            </a:r>
            <a:endParaRPr sz="2400">
              <a:solidFill>
                <a:schemeClr val="dk1"/>
              </a:solidFill>
              <a:latin typeface="Tahoma"/>
              <a:ea typeface="Tahoma"/>
              <a:cs typeface="Tahoma"/>
              <a:sym typeface="Tahoma"/>
            </a:endParaRPr>
          </a:p>
        </p:txBody>
      </p:sp>
      <p:pic>
        <p:nvPicPr>
          <p:cNvPr id="192" name="Google Shape;192;p34"/>
          <p:cNvPicPr preferRelativeResize="0"/>
          <p:nvPr/>
        </p:nvPicPr>
        <p:blipFill rotWithShape="1">
          <a:blip r:embed="rId3">
            <a:alphaModFix/>
          </a:blip>
          <a:srcRect t="9554" b="9546"/>
          <a:stretch/>
        </p:blipFill>
        <p:spPr>
          <a:xfrm>
            <a:off x="6862802" y="1815643"/>
            <a:ext cx="1623721" cy="1008297"/>
          </a:xfrm>
          <a:prstGeom prst="rect">
            <a:avLst/>
          </a:prstGeom>
          <a:noFill/>
          <a:ln>
            <a:noFill/>
          </a:ln>
        </p:spPr>
      </p:pic>
      <p:pic>
        <p:nvPicPr>
          <p:cNvPr id="193" name="Google Shape;193;p34"/>
          <p:cNvPicPr preferRelativeResize="0"/>
          <p:nvPr/>
        </p:nvPicPr>
        <p:blipFill rotWithShape="1">
          <a:blip r:embed="rId4">
            <a:alphaModFix/>
          </a:blip>
          <a:srcRect l="15210" t="18265" r="20034" b="21631"/>
          <a:stretch/>
        </p:blipFill>
        <p:spPr>
          <a:xfrm>
            <a:off x="6680271" y="855988"/>
            <a:ext cx="1382630" cy="855312"/>
          </a:xfrm>
          <a:prstGeom prst="rect">
            <a:avLst/>
          </a:prstGeom>
          <a:noFill/>
          <a:ln>
            <a:noFill/>
          </a:ln>
        </p:spPr>
      </p:pic>
      <p:pic>
        <p:nvPicPr>
          <p:cNvPr id="194" name="Google Shape;194;p34"/>
          <p:cNvPicPr preferRelativeResize="0"/>
          <p:nvPr/>
        </p:nvPicPr>
        <p:blipFill rotWithShape="1">
          <a:blip r:embed="rId5">
            <a:alphaModFix/>
          </a:blip>
          <a:srcRect/>
          <a:stretch/>
        </p:blipFill>
        <p:spPr>
          <a:xfrm>
            <a:off x="7766396" y="2928297"/>
            <a:ext cx="1258553" cy="1891052"/>
          </a:xfrm>
          <a:prstGeom prst="rect">
            <a:avLst/>
          </a:prstGeom>
          <a:noFill/>
          <a:ln>
            <a:noFill/>
          </a:ln>
        </p:spPr>
      </p:pic>
      <p:sp>
        <p:nvSpPr>
          <p:cNvPr id="195" name="Google Shape;195;p34"/>
          <p:cNvSpPr txBox="1">
            <a:spLocks noGrp="1"/>
          </p:cNvSpPr>
          <p:nvPr>
            <p:ph type="title" idx="4294967295"/>
          </p:nvPr>
        </p:nvSpPr>
        <p:spPr>
          <a:xfrm>
            <a:off x="194725" y="124725"/>
            <a:ext cx="83202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a:solidFill>
                  <a:srgbClr val="FFFFFF"/>
                </a:solidFill>
              </a:rPr>
              <a:t>ממשלה ורשויות מקומיות</a:t>
            </a:r>
            <a:endParaRPr sz="3600"/>
          </a:p>
        </p:txBody>
      </p:sp>
      <p:sp>
        <p:nvSpPr>
          <p:cNvPr id="196" name="Google Shape;196;p34"/>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sp>
        <p:nvSpPr>
          <p:cNvPr id="197" name="Google Shape;197;p34"/>
          <p:cNvSpPr txBox="1">
            <a:spLocks noGrp="1"/>
          </p:cNvSpPr>
          <p:nvPr>
            <p:ph type="sldNum" idx="12"/>
          </p:nvPr>
        </p:nvSpPr>
        <p:spPr>
          <a:xfrm>
            <a:off x="8472450" y="4923696"/>
            <a:ext cx="548700" cy="21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en">
                <a:solidFill>
                  <a:schemeClr val="lt1"/>
                </a:solidFill>
                <a:latin typeface="Calibri"/>
                <a:ea typeface="Calibri"/>
                <a:cs typeface="Calibri"/>
                <a:sym typeface="Calibri"/>
              </a:rPr>
              <a:t>8</a:t>
            </a:fld>
            <a:endParaRPr>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1"/>
        <p:cNvGrpSpPr/>
        <p:nvPr/>
      </p:nvGrpSpPr>
      <p:grpSpPr>
        <a:xfrm>
          <a:off x="0" y="0"/>
          <a:ext cx="0" cy="0"/>
          <a:chOff x="0" y="0"/>
          <a:chExt cx="0" cy="0"/>
        </a:xfrm>
      </p:grpSpPr>
      <p:pic>
        <p:nvPicPr>
          <p:cNvPr id="202" name="Google Shape;202;p35"/>
          <p:cNvPicPr preferRelativeResize="0"/>
          <p:nvPr/>
        </p:nvPicPr>
        <p:blipFill rotWithShape="1">
          <a:blip r:embed="rId3">
            <a:alphaModFix/>
          </a:blip>
          <a:srcRect/>
          <a:stretch/>
        </p:blipFill>
        <p:spPr>
          <a:xfrm>
            <a:off x="5401775" y="740675"/>
            <a:ext cx="3505198" cy="2333626"/>
          </a:xfrm>
          <a:prstGeom prst="rect">
            <a:avLst/>
          </a:prstGeom>
          <a:noFill/>
          <a:ln>
            <a:noFill/>
          </a:ln>
        </p:spPr>
      </p:pic>
      <p:sp>
        <p:nvSpPr>
          <p:cNvPr id="203" name="Google Shape;203;p35"/>
          <p:cNvSpPr txBox="1"/>
          <p:nvPr/>
        </p:nvSpPr>
        <p:spPr>
          <a:xfrm>
            <a:off x="222950" y="960775"/>
            <a:ext cx="4997100" cy="2063100"/>
          </a:xfrm>
          <a:prstGeom prst="rect">
            <a:avLst/>
          </a:prstGeom>
          <a:noFill/>
          <a:ln>
            <a:noFill/>
          </a:ln>
        </p:spPr>
        <p:txBody>
          <a:bodyPr spcFirstLastPara="1" wrap="square" lIns="91425" tIns="91425" rIns="91425" bIns="91425" anchor="t" anchorCtr="0">
            <a:noAutofit/>
          </a:bodyPr>
          <a:lstStyle/>
          <a:p>
            <a:pPr marL="0" marR="0" lvl="0" indent="0" algn="r" rtl="1">
              <a:lnSpc>
                <a:spcPct val="115000"/>
              </a:lnSpc>
              <a:spcBef>
                <a:spcPts val="0"/>
              </a:spcBef>
              <a:spcAft>
                <a:spcPts val="0"/>
              </a:spcAft>
              <a:buClr>
                <a:srgbClr val="000000"/>
              </a:buClr>
              <a:buSzPts val="1400"/>
              <a:buFont typeface="Arial"/>
              <a:buNone/>
            </a:pPr>
            <a:r>
              <a:rPr lang="en" sz="1700" i="0" u="none" strike="noStrike" cap="none">
                <a:solidFill>
                  <a:srgbClr val="1B1B1B"/>
                </a:solidFill>
                <a:latin typeface="Calibri"/>
                <a:ea typeface="Calibri"/>
                <a:cs typeface="Calibri"/>
                <a:sym typeface="Calibri"/>
              </a:rPr>
              <a:t>קהילות רבות עדיין משתמשות בתשתיות אפורות – תעלות ניקוז, צינורות ומנהרות – כדי להוביל מי גשמים מאזורי המגורים למתקני טיהור או ישירות לאגמים ולנהרות המקומיים. באזורים רבים התשתיות האלה כבר ישנות ואינן עומדות בעומס המשקעים. כדי להתמודד עם האתגר, קהילות רבות מתקינות </a:t>
            </a:r>
            <a:r>
              <a:rPr lang="en" sz="1700" b="1" i="0" u="none" strike="noStrike" cap="none">
                <a:solidFill>
                  <a:srgbClr val="1B1B1B"/>
                </a:solidFill>
                <a:latin typeface="Calibri"/>
                <a:ea typeface="Calibri"/>
                <a:cs typeface="Calibri"/>
                <a:sym typeface="Calibri"/>
              </a:rPr>
              <a:t>תשתיות ירוקות </a:t>
            </a:r>
            <a:r>
              <a:rPr lang="en" sz="1700" i="0" u="none" strike="noStrike" cap="none">
                <a:solidFill>
                  <a:srgbClr val="1B1B1B"/>
                </a:solidFill>
                <a:latin typeface="Calibri"/>
                <a:ea typeface="Calibri"/>
                <a:cs typeface="Calibri"/>
                <a:sym typeface="Calibri"/>
              </a:rPr>
              <a:t>כדי לתגבר את יכולתן להתמודד עם משקעים רבים ולמנוע הצפות. </a:t>
            </a:r>
            <a:endParaRPr sz="1700" i="0" u="none" strike="noStrike" cap="none">
              <a:solidFill>
                <a:srgbClr val="1B1B1B"/>
              </a:solidFill>
              <a:latin typeface="Calibri"/>
              <a:ea typeface="Calibri"/>
              <a:cs typeface="Calibri"/>
              <a:sym typeface="Calibri"/>
            </a:endParaRPr>
          </a:p>
        </p:txBody>
      </p:sp>
      <p:sp>
        <p:nvSpPr>
          <p:cNvPr id="204" name="Google Shape;204;p35"/>
          <p:cNvSpPr txBox="1"/>
          <p:nvPr/>
        </p:nvSpPr>
        <p:spPr>
          <a:xfrm>
            <a:off x="70050" y="3023875"/>
            <a:ext cx="8927700" cy="2207400"/>
          </a:xfrm>
          <a:prstGeom prst="rect">
            <a:avLst/>
          </a:prstGeom>
          <a:noFill/>
          <a:ln>
            <a:noFill/>
          </a:ln>
        </p:spPr>
        <p:txBody>
          <a:bodyPr spcFirstLastPara="1" wrap="square" lIns="91425" tIns="91425" rIns="91425" bIns="91425" anchor="t" anchorCtr="0">
            <a:spAutoFit/>
          </a:bodyPr>
          <a:lstStyle/>
          <a:p>
            <a:pPr marL="0" marR="0" lvl="0" indent="0" algn="r" rtl="1">
              <a:lnSpc>
                <a:spcPct val="115000"/>
              </a:lnSpc>
              <a:spcBef>
                <a:spcPts val="1000"/>
              </a:spcBef>
              <a:spcAft>
                <a:spcPts val="0"/>
              </a:spcAft>
              <a:buClr>
                <a:srgbClr val="000000"/>
              </a:buClr>
              <a:buSzPts val="1400"/>
              <a:buFont typeface="Arial"/>
              <a:buNone/>
            </a:pPr>
            <a:r>
              <a:rPr lang="en" sz="1700" i="0" u="none" strike="noStrike" cap="none">
                <a:solidFill>
                  <a:srgbClr val="1B1B1B"/>
                </a:solidFill>
                <a:latin typeface="Calibri"/>
                <a:ea typeface="Calibri"/>
                <a:cs typeface="Calibri"/>
                <a:sym typeface="Calibri"/>
              </a:rPr>
              <a:t>שילוב תשתיות ירוקות בקהילה נעשה בכמה רמות. </a:t>
            </a:r>
            <a:endParaRPr sz="1700" i="0" u="none" strike="noStrike" cap="none">
              <a:solidFill>
                <a:srgbClr val="1B1B1B"/>
              </a:solidFill>
              <a:latin typeface="Calibri"/>
              <a:ea typeface="Calibri"/>
              <a:cs typeface="Calibri"/>
              <a:sym typeface="Calibri"/>
            </a:endParaRPr>
          </a:p>
          <a:p>
            <a:pPr marL="0" marR="0" lvl="0" indent="0" algn="r" rtl="1">
              <a:lnSpc>
                <a:spcPct val="115000"/>
              </a:lnSpc>
              <a:spcBef>
                <a:spcPts val="1000"/>
              </a:spcBef>
              <a:spcAft>
                <a:spcPts val="0"/>
              </a:spcAft>
              <a:buClr>
                <a:srgbClr val="000000"/>
              </a:buClr>
              <a:buSzPts val="1400"/>
              <a:buFont typeface="Arial"/>
              <a:buNone/>
            </a:pPr>
            <a:r>
              <a:rPr lang="en" sz="1700" i="0" u="none" strike="noStrike" cap="none">
                <a:solidFill>
                  <a:srgbClr val="1B1B1B"/>
                </a:solidFill>
                <a:latin typeface="Calibri"/>
                <a:ea typeface="Calibri"/>
                <a:cs typeface="Calibri"/>
                <a:sym typeface="Calibri"/>
              </a:rPr>
              <a:t>לדוגמה: הצבת חבית לאיסוף מי גשמים בסמוך לבית או שתילת "גינות גשם" בשטחים ירוקים או בפארקים מחוץ לעיר. </a:t>
            </a:r>
            <a:endParaRPr sz="1700" i="0" u="none" strike="noStrike" cap="none">
              <a:solidFill>
                <a:srgbClr val="1B1B1B"/>
              </a:solidFill>
              <a:latin typeface="Calibri"/>
              <a:ea typeface="Calibri"/>
              <a:cs typeface="Calibri"/>
              <a:sym typeface="Calibri"/>
            </a:endParaRPr>
          </a:p>
          <a:p>
            <a:pPr marL="0" marR="0" lvl="0" indent="0" algn="r" rtl="1">
              <a:lnSpc>
                <a:spcPct val="115000"/>
              </a:lnSpc>
              <a:spcBef>
                <a:spcPts val="1000"/>
              </a:spcBef>
              <a:spcAft>
                <a:spcPts val="0"/>
              </a:spcAft>
              <a:buClr>
                <a:schemeClr val="dk1"/>
              </a:buClr>
              <a:buSzPts val="1100"/>
              <a:buFont typeface="Arial"/>
              <a:buNone/>
            </a:pPr>
            <a:r>
              <a:rPr lang="en" sz="1700" i="0" u="none" strike="noStrike" cap="none">
                <a:solidFill>
                  <a:srgbClr val="1B1B1B"/>
                </a:solidFill>
                <a:latin typeface="Calibri"/>
                <a:ea typeface="Calibri"/>
                <a:cs typeface="Calibri"/>
                <a:sym typeface="Calibri"/>
              </a:rPr>
              <a:t>כשתשתיות ירוקות משולבות בקהילה, בעיר או באזור נרחב יותר, הן משפרות את איכות האוויר והמים, מגינות על התושבים מהצפות, מגוונות את בתי הגידול הטבעיים באזור ויוצרות פינות נוי ירוקות לרווחת התושבים.</a:t>
            </a:r>
            <a:endParaRPr sz="1700" i="0" u="none" strike="noStrike" cap="none">
              <a:solidFill>
                <a:srgbClr val="434343"/>
              </a:solidFill>
              <a:latin typeface="Calibri"/>
              <a:ea typeface="Calibri"/>
              <a:cs typeface="Calibri"/>
              <a:sym typeface="Calibri"/>
            </a:endParaRPr>
          </a:p>
          <a:p>
            <a:pPr marL="0" marR="0" lvl="0" indent="0" algn="r" rtl="1">
              <a:lnSpc>
                <a:spcPct val="100000"/>
              </a:lnSpc>
              <a:spcBef>
                <a:spcPts val="0"/>
              </a:spcBef>
              <a:spcAft>
                <a:spcPts val="0"/>
              </a:spcAft>
              <a:buClr>
                <a:srgbClr val="000000"/>
              </a:buClr>
              <a:buSzPts val="1400"/>
              <a:buFont typeface="Arial"/>
              <a:buNone/>
            </a:pPr>
            <a:endParaRPr sz="1700" i="0" u="none" strike="noStrike" cap="none">
              <a:solidFill>
                <a:srgbClr val="000000"/>
              </a:solidFill>
              <a:latin typeface="Calibri"/>
              <a:ea typeface="Calibri"/>
              <a:cs typeface="Calibri"/>
              <a:sym typeface="Calibri"/>
            </a:endParaRPr>
          </a:p>
        </p:txBody>
      </p:sp>
      <p:sp>
        <p:nvSpPr>
          <p:cNvPr id="205" name="Google Shape;205;p35"/>
          <p:cNvSpPr txBox="1">
            <a:spLocks noGrp="1"/>
          </p:cNvSpPr>
          <p:nvPr>
            <p:ph type="title" idx="4294967295"/>
          </p:nvPr>
        </p:nvSpPr>
        <p:spPr>
          <a:xfrm>
            <a:off x="196225" y="124725"/>
            <a:ext cx="83187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000">
                <a:solidFill>
                  <a:srgbClr val="FFFFFF"/>
                </a:solidFill>
              </a:rPr>
              <a:t>פתרונות קהילתיים למשבר המים- תשתיות ירוקות</a:t>
            </a:r>
            <a:endParaRPr sz="3000"/>
          </a:p>
        </p:txBody>
      </p:sp>
      <p:sp>
        <p:nvSpPr>
          <p:cNvPr id="206" name="Google Shape;206;p35"/>
          <p:cNvSpPr txBox="1">
            <a:spLocks noGrp="1"/>
          </p:cNvSpPr>
          <p:nvPr>
            <p:ph type="title" idx="4294967295"/>
          </p:nvPr>
        </p:nvSpPr>
        <p:spPr>
          <a:xfrm>
            <a:off x="8618750" y="124725"/>
            <a:ext cx="4062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200" b="1"/>
              <a:t>4.2</a:t>
            </a:r>
            <a:endParaRPr sz="1200" b="1"/>
          </a:p>
        </p:txBody>
      </p:sp>
      <p:sp>
        <p:nvSpPr>
          <p:cNvPr id="207" name="Google Shape;207;p3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solidFill>
                  <a:schemeClr val="lt1"/>
                </a:solidFill>
                <a:latin typeface="Calibri"/>
                <a:ea typeface="Calibri"/>
                <a:cs typeface="Calibri"/>
                <a:sym typeface="Calibri"/>
              </a:rPr>
              <a:t>9</a:t>
            </a:fld>
            <a:endParaRPr>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1739</Words>
  <Application>Microsoft Office PowerPoint</Application>
  <PresentationFormat>On-screen Show (16:9)</PresentationFormat>
  <Paragraphs>163</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Calibri</vt:lpstr>
      <vt:lpstr>Bebas Neue</vt:lpstr>
      <vt:lpstr>Poppins</vt:lpstr>
      <vt:lpstr>Tahoma</vt:lpstr>
      <vt:lpstr>Nunito Sans</vt:lpstr>
      <vt:lpstr>David</vt:lpstr>
      <vt:lpstr>Arial</vt:lpstr>
      <vt:lpstr>Quenching a Thirsty Planet Heb</vt:lpstr>
      <vt:lpstr>כיצד מתמודדים עם משבר המים?</vt:lpstr>
      <vt:lpstr>מה החברה יכולה לעשות? המים כמשאב יקר</vt:lpstr>
      <vt:lpstr>פתרונות לבעיית המים</vt:lpstr>
      <vt:lpstr>פתרון לבעיית המים- פעילות מיון</vt:lpstr>
      <vt:lpstr>פרסומות להפחתת צריכת מים אישית</vt:lpstr>
      <vt:lpstr>פתרונות למשבר המים- החלטות אישיות</vt:lpstr>
      <vt:lpstr>איך אפשר לעשות שימוש חוזר במים בבית?</vt:lpstr>
      <vt:lpstr>ממשלה ורשויות מקומיות</vt:lpstr>
      <vt:lpstr>פתרונות קהילתיים למשבר המים- תשתיות ירוקות</vt:lpstr>
      <vt:lpstr>פתרונות טכנולוגים למשבר המים- טפטפות</vt:lpstr>
      <vt:lpstr>פתרונות טכנולוגיים למשבר המים- טיהור מי קולחים</vt:lpstr>
      <vt:lpstr>חוקרים שוודים פיתחו אסלה חכמה שהופכת את השתן לדשן, בעודה מפרידה בין הנוזל הרצוי, לבין שאר החומרים שמקומם באסלה.  לטענת החוקרים, הפיתוח החדש עתיד להוביל מהפכה בתחום החקלאות ובעיקר למנוע את הזיהום הנרחב שגורמים השפכים האנושיים.   </vt:lpstr>
      <vt:lpstr>בנויים ממערכת שבבסיסה היכולות ללכוד, לאחסן ולטפל במים ובכך לעזור גם במניעת הצפות.  הגג מכוסה חלקית או באופן מלא. מעל אותה מערכת קיים מדיום לגידול צמחים.  מבנה הגג הכחול – ירוק מחקה בעצם את מחזור המים הטבעי של כדור הארץ, ועוזר לנו לנהל טוב יותר את המשאבים ולחסוך בעלויות.</vt:lpstr>
      <vt:lpstr>פתרונות טכנולוגיים למשבר המים - התפלה</vt:lpstr>
      <vt:lpstr>פרויקט מסכם אופציה א</vt:lpstr>
      <vt:lpstr>פרויקט מסכם אופציה ב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כיצד מתמודדים עם משבר המים?</dc:title>
  <dc:creator>Keren Dalyot</dc:creator>
  <cp:lastModifiedBy>Keren Dalyot</cp:lastModifiedBy>
  <cp:revision>82</cp:revision>
  <dcterms:modified xsi:type="dcterms:W3CDTF">2024-09-04T11:32:24Z</dcterms:modified>
</cp:coreProperties>
</file>