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jE/wfMFUjjzwQzGWlQvMkqtXVN3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eren Dalyot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843781-28C5-E7A3-59C6-56620302B2E4}" v="1" dt="2024-08-07T03:43:24.400"/>
    <p1510:client id="{5C53AF15-4AF7-BE44-A4CA-A62FE21E15B0}" v="7" dt="2024-08-07T04:20:39.660"/>
  </p1510:revLst>
</p1510:revInfo>
</file>

<file path=ppt/tableStyles.xml><?xml version="1.0" encoding="utf-8"?>
<a:tblStyleLst xmlns:a="http://schemas.openxmlformats.org/drawingml/2006/main" def="{FB405630-117F-4D55-B9CF-5BBEA876210E}">
  <a:tblStyle styleId="{FB405630-117F-4D55-B9CF-5BBEA876210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12-17T13:01:07.590" idx="1">
    <p:pos x="6225" y="1266"/>
    <p:text>כיצד נוכל לשפר את הקיימות של התזונה שלנו?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CkMj8A4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P3wLhk86VY0KEcscrNBYSsjea7bKFt12N73YcNHdSAw/edit?usp=sharing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valuefood.com/resources/wp-content/uploads/2016/06/Portion_Size_Cheat_Sheet-big.png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5537d8ce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25537d8cea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" name="Google Shape;80;g25537d8cea6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5537d8cea6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g25537d8cea6_7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2" name="Google Shape;172;g25537d8cea6_7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5537d8cea6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g25537d8cea6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g25537d8cea6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dd94590163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g1dd94590163_2_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הותאם מארגון המזון והחקלאות 2014</a:t>
            </a:r>
            <a:endParaRPr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הנה כמה דוגמאות להשפעות. בקשו מהתלמידים לחשוב על הקשר ביניהם ואילו השפעות יש להוסיף לדעתם לרשימה. ביחידה התרכזו בפליטות גזי חממה ובזבוז מזון אבל יש עוד השפעות סביבתיות למשל. </a:t>
            </a:r>
            <a:endParaRPr/>
          </a:p>
        </p:txBody>
      </p:sp>
      <p:sp>
        <p:nvSpPr>
          <p:cNvPr id="194" name="Google Shape;194;g1dd94590163_2_5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43260af44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g243260af442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לינק לקובץ הנחיות לתלמידים</a:t>
            </a:r>
            <a:endParaRPr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5" name="Google Shape;205;g243260af442_2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0c361404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g20c3614047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התלמידים ישתמשו במחשבון כדי לבדוק את טביעת המזון האישית שלהם.</a:t>
            </a:r>
            <a:endParaRPr/>
          </a:p>
          <a:p>
            <a:pPr marL="171450" lvl="0" indent="-17145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n-US"/>
              <a:t>שיתוף פעולה אפשרי עם מורים לאנגלית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-US"/>
              <a:t>Students take time and complete the calculator to check their personal Foodprint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n-US"/>
              <a:t>Notice they have portion size guidance on the first page -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https://ivaluefood.com/resources/wp-content/uploads/2016/06/Portion_Size_Cheat_Sheet-big.png</a:t>
            </a:r>
            <a:endParaRPr/>
          </a:p>
          <a:p>
            <a:pPr marL="171450" lvl="0" indent="-17145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endParaRPr/>
          </a:p>
        </p:txBody>
      </p:sp>
      <p:sp>
        <p:nvSpPr>
          <p:cNvPr id="90" name="Google Shape;90;g20c3614047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5537d8cea6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g25537d8cea6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2 options: use the </a:t>
            </a:r>
            <a:endParaRPr/>
          </a:p>
        </p:txBody>
      </p:sp>
      <p:sp>
        <p:nvSpPr>
          <p:cNvPr id="100" name="Google Shape;100;g25537d8cea6_2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5537d8cea6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25537d8cea6_2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g25537d8cea6_2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5537d8cea6_2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25537d8cea6_2_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g25537d8cea6_2_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5537d8cea6_2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25537d8cea6_2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7" name="Google Shape;137;g25537d8cea6_2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5537d8cea6_2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g25537d8cea6_2_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מתנהל בקבוצות קטנות (או בזוגות) ולאחר מכן דיווח לכיתה. איזה ציון קיבלה הדיאטה שלי? הקפידו להתמקד בציונים של המזונות ודיאטות, לא של התלמידים.</a:t>
            </a:r>
            <a:endParaRPr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בהתחשב בכך שבשר מתורבת עדיין לא זמין בשוק ויקח כמה שנים עד שיהיה ריאלי מבחינה כלכלית, באילו שינויים או אסטרטגיות נוספים נוכל להשתמש כדי לשפר את ה-FoodPrint שלנו? עודדו את התלמידים לחשוב כיצד לשפר הן את התנהגותם האישית והן את האסטרטגיה ברמת הקהילה.</a:t>
            </a:r>
            <a:endParaRPr/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u="sng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146" name="Google Shape;146;g25537d8cea6_2_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5537d8cea6_2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25537d8cea6_2_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g25537d8cea6_2_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d9cf35517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g1d9cf35517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לדוגמה, בזבוז מזון מתרחש בבתים, אבל גם בסופרמרקטים ובמסעדות, ואנחנו יכולים להשפיע על כל אלה.</a:t>
            </a:r>
            <a:br>
              <a:rPr lang="en-US"/>
            </a:br>
            <a:r>
              <a:rPr lang="en-US"/>
              <a:t>למשל, אפשר לקנות פירות וירקות "מכוערים". לקשר לדיון על בזבוז מזון ממערך שיעור 3.</a:t>
            </a:r>
            <a:endParaRPr/>
          </a:p>
        </p:txBody>
      </p:sp>
      <p:sp>
        <p:nvSpPr>
          <p:cNvPr id="164" name="Google Shape;164;g1d9cf35517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27816f5af3c_0_5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g27816f5af3c_0_5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g27816f5af3c_0_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g27816f5af3c_0_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g27816f5af3c_0_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7816f5af3c_0_28"/>
          <p:cNvSpPr txBox="1">
            <a:spLocks noGrp="1"/>
          </p:cNvSpPr>
          <p:nvPr>
            <p:ph type="title"/>
          </p:nvPr>
        </p:nvSpPr>
        <p:spPr>
          <a:xfrm>
            <a:off x="829567" y="153833"/>
            <a:ext cx="10386300" cy="7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7" name="Google Shape;57;g27816f5af3c_0_28"/>
          <p:cNvSpPr txBox="1">
            <a:spLocks noGrp="1"/>
          </p:cNvSpPr>
          <p:nvPr>
            <p:ph type="body" idx="1"/>
          </p:nvPr>
        </p:nvSpPr>
        <p:spPr>
          <a:xfrm>
            <a:off x="415600" y="1198600"/>
            <a:ext cx="4971900" cy="48936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8" name="Google Shape;58;g27816f5af3c_0_28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7816f5af3c_0_32"/>
          <p:cNvSpPr txBox="1">
            <a:spLocks noGrp="1"/>
          </p:cNvSpPr>
          <p:nvPr>
            <p:ph type="title"/>
          </p:nvPr>
        </p:nvSpPr>
        <p:spPr>
          <a:xfrm>
            <a:off x="2674000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6400"/>
              <a:buNone/>
              <a:defRPr sz="6400">
                <a:solidFill>
                  <a:srgbClr val="0B2B40"/>
                </a:solidFill>
              </a:defRPr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61" name="Google Shape;61;g27816f5af3c_0_32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7816f5af3c_0_35"/>
          <p:cNvSpPr/>
          <p:nvPr/>
        </p:nvSpPr>
        <p:spPr>
          <a:xfrm>
            <a:off x="0" y="-167"/>
            <a:ext cx="6096000" cy="6500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27816f5af3c_0_35"/>
          <p:cNvSpPr txBox="1">
            <a:spLocks noGrp="1"/>
          </p:cNvSpPr>
          <p:nvPr>
            <p:ph type="title"/>
          </p:nvPr>
        </p:nvSpPr>
        <p:spPr>
          <a:xfrm>
            <a:off x="63872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5600"/>
              <a:buNone/>
              <a:defRPr sz="5600">
                <a:solidFill>
                  <a:srgbClr val="0B2B4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65" name="Google Shape;65;g27816f5af3c_0_35"/>
          <p:cNvSpPr txBox="1">
            <a:spLocks noGrp="1"/>
          </p:cNvSpPr>
          <p:nvPr>
            <p:ph type="subTitle" idx="1"/>
          </p:nvPr>
        </p:nvSpPr>
        <p:spPr>
          <a:xfrm>
            <a:off x="6387200" y="3737433"/>
            <a:ext cx="5393700" cy="16467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6" name="Google Shape;66;g27816f5af3c_0_35"/>
          <p:cNvSpPr txBox="1">
            <a:spLocks noGrp="1"/>
          </p:cNvSpPr>
          <p:nvPr>
            <p:ph type="body" idx="2"/>
          </p:nvPr>
        </p:nvSpPr>
        <p:spPr>
          <a:xfrm>
            <a:off x="490000" y="965433"/>
            <a:ext cx="5115900" cy="49269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7" name="Google Shape;67;g27816f5af3c_0_35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7816f5af3c_0_41"/>
          <p:cNvSpPr txBox="1">
            <a:spLocks noGrp="1"/>
          </p:cNvSpPr>
          <p:nvPr>
            <p:ph type="body" idx="1"/>
          </p:nvPr>
        </p:nvSpPr>
        <p:spPr>
          <a:xfrm>
            <a:off x="3733400" y="5640767"/>
            <a:ext cx="7998300" cy="8067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70" name="Google Shape;70;g27816f5af3c_0_41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7816f5af3c_0_44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73" name="Google Shape;73;g27816f5af3c_0_44"/>
          <p:cNvSpPr txBox="1">
            <a:spLocks noGrp="1"/>
          </p:cNvSpPr>
          <p:nvPr>
            <p:ph type="body" idx="1"/>
          </p:nvPr>
        </p:nvSpPr>
        <p:spPr>
          <a:xfrm>
            <a:off x="415600" y="2232067"/>
            <a:ext cx="11360700" cy="33963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4" name="Google Shape;74;g27816f5af3c_0_44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7816f5af3c_0_48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27816f5af3c_0_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27816f5af3c_0_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g27816f5af3c_0_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g27816f5af3c_0_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g27816f5af3c_0_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_1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7816f5af3c_0_6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g27816f5af3c_0_6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" name="Google Shape;31;g27816f5af3c_0_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g27816f5af3c_0_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g27816f5af3c_0_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27816f5af3c_0_7"/>
          <p:cNvSpPr txBox="1">
            <a:spLocks noGrp="1"/>
          </p:cNvSpPr>
          <p:nvPr>
            <p:ph type="title"/>
          </p:nvPr>
        </p:nvSpPr>
        <p:spPr>
          <a:xfrm>
            <a:off x="108100" y="166300"/>
            <a:ext cx="112452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Calibri"/>
              <a:buNone/>
              <a:defRPr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g27816f5af3c_0_7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פריסה מותאמת אישית 1">
  <p:cSld name="CUSTOM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7816f5af3c_0_10"/>
          <p:cNvSpPr txBox="1">
            <a:spLocks noGrp="1"/>
          </p:cNvSpPr>
          <p:nvPr>
            <p:ph type="title"/>
          </p:nvPr>
        </p:nvSpPr>
        <p:spPr>
          <a:xfrm>
            <a:off x="108100" y="166300"/>
            <a:ext cx="111240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27816f5af3c_0_10"/>
          <p:cNvSpPr txBox="1">
            <a:spLocks noGrp="1"/>
          </p:cNvSpPr>
          <p:nvPr>
            <p:ph type="sldNum" idx="12"/>
          </p:nvPr>
        </p:nvSpPr>
        <p:spPr>
          <a:xfrm>
            <a:off x="11390400" y="6534883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7816f5af3c_0_1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B2B40"/>
              </a:buClr>
              <a:buSzPts val="4800"/>
              <a:buNone/>
              <a:defRPr sz="4800">
                <a:solidFill>
                  <a:srgbClr val="0B2B4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g27816f5af3c_0_13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7816f5af3c_0_16"/>
          <p:cNvSpPr txBox="1">
            <a:spLocks noGrp="1"/>
          </p:cNvSpPr>
          <p:nvPr>
            <p:ph type="title"/>
          </p:nvPr>
        </p:nvSpPr>
        <p:spPr>
          <a:xfrm>
            <a:off x="108100" y="166300"/>
            <a:ext cx="111675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27816f5af3c_0_16"/>
          <p:cNvSpPr txBox="1">
            <a:spLocks noGrp="1"/>
          </p:cNvSpPr>
          <p:nvPr>
            <p:ph type="body" idx="1"/>
          </p:nvPr>
        </p:nvSpPr>
        <p:spPr>
          <a:xfrm>
            <a:off x="415600" y="1207200"/>
            <a:ext cx="11360700" cy="4555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g27816f5af3c_0_16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7816f5af3c_0_20"/>
          <p:cNvSpPr txBox="1">
            <a:spLocks noGrp="1"/>
          </p:cNvSpPr>
          <p:nvPr>
            <p:ph type="title"/>
          </p:nvPr>
        </p:nvSpPr>
        <p:spPr>
          <a:xfrm>
            <a:off x="108100" y="166300"/>
            <a:ext cx="112452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27816f5af3c_0_20"/>
          <p:cNvSpPr txBox="1">
            <a:spLocks noGrp="1"/>
          </p:cNvSpPr>
          <p:nvPr>
            <p:ph type="body" idx="1"/>
          </p:nvPr>
        </p:nvSpPr>
        <p:spPr>
          <a:xfrm>
            <a:off x="415600" y="1357467"/>
            <a:ext cx="5333100" cy="4555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0" name="Google Shape;50;g27816f5af3c_0_20"/>
          <p:cNvSpPr txBox="1">
            <a:spLocks noGrp="1"/>
          </p:cNvSpPr>
          <p:nvPr>
            <p:ph type="body" idx="2"/>
          </p:nvPr>
        </p:nvSpPr>
        <p:spPr>
          <a:xfrm>
            <a:off x="6443200" y="1357467"/>
            <a:ext cx="5333100" cy="4555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1" name="Google Shape;51;g27816f5af3c_0_20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27816f5af3c_0_25"/>
          <p:cNvSpPr txBox="1">
            <a:spLocks noGrp="1"/>
          </p:cNvSpPr>
          <p:nvPr>
            <p:ph type="title"/>
          </p:nvPr>
        </p:nvSpPr>
        <p:spPr>
          <a:xfrm>
            <a:off x="108100" y="166300"/>
            <a:ext cx="112452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27816f5af3c_0_25"/>
          <p:cNvSpPr txBox="1">
            <a:spLocks noGrp="1"/>
          </p:cNvSpPr>
          <p:nvPr>
            <p:ph type="sldNum" idx="12"/>
          </p:nvPr>
        </p:nvSpPr>
        <p:spPr>
          <a:xfrm>
            <a:off x="11327500" y="6555266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27816f5af3c_0_0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 flipH="1">
            <a:off x="0" y="96391"/>
            <a:ext cx="12192001" cy="90341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g27816f5af3c_0_0"/>
          <p:cNvSpPr txBox="1">
            <a:spLocks noGrp="1"/>
          </p:cNvSpPr>
          <p:nvPr>
            <p:ph type="body" idx="1"/>
          </p:nvPr>
        </p:nvSpPr>
        <p:spPr>
          <a:xfrm>
            <a:off x="415600" y="1837400"/>
            <a:ext cx="11360700" cy="4555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marR="0" lvl="0" indent="-38100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Char char="●"/>
              <a:defRPr sz="24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○"/>
              <a:defRPr sz="1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■"/>
              <a:defRPr sz="1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●"/>
              <a:defRPr sz="1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○"/>
              <a:defRPr sz="1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■"/>
              <a:defRPr sz="1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●"/>
              <a:defRPr sz="1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○"/>
              <a:defRPr sz="1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Calibri"/>
              <a:buChar char="■"/>
              <a:defRPr sz="19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g27816f5af3c_0_0"/>
          <p:cNvSpPr txBox="1">
            <a:spLocks noGrp="1"/>
          </p:cNvSpPr>
          <p:nvPr>
            <p:ph type="title"/>
          </p:nvPr>
        </p:nvSpPr>
        <p:spPr>
          <a:xfrm>
            <a:off x="108100" y="166300"/>
            <a:ext cx="112452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R="0" lvl="0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Calibri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g27816f5af3c_0_0"/>
          <p:cNvSpPr txBox="1">
            <a:spLocks noGrp="1"/>
          </p:cNvSpPr>
          <p:nvPr>
            <p:ph type="sldNum" idx="12"/>
          </p:nvPr>
        </p:nvSpPr>
        <p:spPr>
          <a:xfrm>
            <a:off x="11542200" y="299900"/>
            <a:ext cx="428100" cy="4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 sz="37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</a:t>
            </a:r>
            <a:endParaRPr/>
          </a:p>
        </p:txBody>
      </p:sp>
      <p:pic>
        <p:nvPicPr>
          <p:cNvPr id="14" name="Google Shape;14;g27816f5af3c_0_0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-9200" y="6503266"/>
            <a:ext cx="12201199" cy="3660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g27816f5af3c_0_0"/>
          <p:cNvSpPr txBox="1">
            <a:spLocks noGrp="1"/>
          </p:cNvSpPr>
          <p:nvPr>
            <p:ph type="sldNum" idx="2"/>
          </p:nvPr>
        </p:nvSpPr>
        <p:spPr>
          <a:xfrm>
            <a:off x="11390400" y="6534883"/>
            <a:ext cx="731700" cy="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hyperlink" Target="https://www.qr-code-generator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google.com/presentation/d/1YCRlE-BlxMzsh5iX25qWHd5r4VgDiFnoYUht2NEw3LU/edit?usp=sharing" TargetMode="External"/><Relationship Id="rId5" Type="http://schemas.openxmlformats.org/officeDocument/2006/relationships/hyperlink" Target="https://pixabay.com/" TargetMode="External"/><Relationship Id="rId4" Type="http://schemas.openxmlformats.org/officeDocument/2006/relationships/hyperlink" Target="https://www.canva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harvard-foodprint-calculator.github.io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5537d8cea6_0_0"/>
          <p:cNvSpPr txBox="1">
            <a:spLocks noGrp="1"/>
          </p:cNvSpPr>
          <p:nvPr>
            <p:ph type="title"/>
          </p:nvPr>
        </p:nvSpPr>
        <p:spPr>
          <a:xfrm>
            <a:off x="777150" y="136332"/>
            <a:ext cx="10515600" cy="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50000"/>
              <a:buNone/>
            </a:pPr>
            <a:r>
              <a:rPr lang="en-US" sz="4000" b="1"/>
              <a:t>איך התזונה העתידית שלנו יכולה להיות בריאה ובת קיימה?</a:t>
            </a:r>
            <a:r>
              <a:rPr lang="en-US" sz="4000"/>
              <a:t> </a:t>
            </a:r>
            <a:endParaRPr sz="4000"/>
          </a:p>
        </p:txBody>
      </p:sp>
      <p:sp>
        <p:nvSpPr>
          <p:cNvPr id="83" name="Google Shape;83;g25537d8cea6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84" name="Google Shape;84;g25537d8cea6_0_0"/>
          <p:cNvSpPr txBox="1"/>
          <p:nvPr/>
        </p:nvSpPr>
        <p:spPr>
          <a:xfrm>
            <a:off x="11615250" y="243875"/>
            <a:ext cx="1932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3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g25537d8cea6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09752"/>
            <a:ext cx="9731077" cy="334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g25537d8cea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83477" y="2010132"/>
            <a:ext cx="2003723" cy="37361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5537d8cea6_7_0"/>
          <p:cNvSpPr txBox="1">
            <a:spLocks noGrp="1"/>
          </p:cNvSpPr>
          <p:nvPr>
            <p:ph type="title"/>
          </p:nvPr>
        </p:nvSpPr>
        <p:spPr>
          <a:xfrm>
            <a:off x="575975" y="102900"/>
            <a:ext cx="10777800" cy="9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איך אפשר לקדם תזונה בריאה ובת קיימא?</a:t>
            </a:r>
            <a:endParaRPr/>
          </a:p>
        </p:txBody>
      </p:sp>
      <p:sp>
        <p:nvSpPr>
          <p:cNvPr id="175" name="Google Shape;175;g25537d8cea6_7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graphicFrame>
        <p:nvGraphicFramePr>
          <p:cNvPr id="176" name="Google Shape;176;g25537d8cea6_7_0"/>
          <p:cNvGraphicFramePr/>
          <p:nvPr/>
        </p:nvGraphicFramePr>
        <p:xfrm>
          <a:off x="952500" y="2794375"/>
          <a:ext cx="10287000" cy="3882450"/>
        </p:xfrm>
        <a:graphic>
          <a:graphicData uri="http://schemas.openxmlformats.org/drawingml/2006/table">
            <a:tbl>
              <a:tblPr>
                <a:noFill/>
                <a:tableStyleId>{FB405630-117F-4D55-B9CF-5BBEA876210E}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7350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ברמה האישית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ברמה הקהילתית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5100">
                <a:tc>
                  <a:txBody>
                    <a:bodyPr/>
                    <a:lstStyle/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endParaRPr sz="20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77" name="Google Shape;177;g25537d8cea6_7_0"/>
          <p:cNvPicPr preferRelativeResize="0"/>
          <p:nvPr/>
        </p:nvPicPr>
        <p:blipFill rotWithShape="1">
          <a:blip r:embed="rId3">
            <a:alphaModFix/>
          </a:blip>
          <a:srcRect l="2767" r="2776"/>
          <a:stretch/>
        </p:blipFill>
        <p:spPr>
          <a:xfrm>
            <a:off x="7646850" y="1296775"/>
            <a:ext cx="2065275" cy="1259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25537d8cea6_7_0"/>
          <p:cNvPicPr preferRelativeResize="0"/>
          <p:nvPr/>
        </p:nvPicPr>
        <p:blipFill rotWithShape="1">
          <a:blip r:embed="rId4">
            <a:alphaModFix/>
          </a:blip>
          <a:srcRect l="2380" r="2380"/>
          <a:stretch/>
        </p:blipFill>
        <p:spPr>
          <a:xfrm>
            <a:off x="2532525" y="1285225"/>
            <a:ext cx="1832771" cy="1282612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g25537d8cea6_7_0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5.2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5537d8cea6_0_8"/>
          <p:cNvSpPr txBox="1">
            <a:spLocks noGrp="1"/>
          </p:cNvSpPr>
          <p:nvPr>
            <p:ph type="title"/>
          </p:nvPr>
        </p:nvSpPr>
        <p:spPr>
          <a:xfrm>
            <a:off x="575975" y="102900"/>
            <a:ext cx="10515600" cy="9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איך אפשר לקדם תזונה בריאה ובת קיימא?</a:t>
            </a:r>
            <a:endParaRPr/>
          </a:p>
        </p:txBody>
      </p:sp>
      <p:sp>
        <p:nvSpPr>
          <p:cNvPr id="186" name="Google Shape;186;g25537d8cea6_0_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graphicFrame>
        <p:nvGraphicFramePr>
          <p:cNvPr id="187" name="Google Shape;187;g25537d8cea6_0_8"/>
          <p:cNvGraphicFramePr/>
          <p:nvPr/>
        </p:nvGraphicFramePr>
        <p:xfrm>
          <a:off x="952500" y="2794375"/>
          <a:ext cx="10287000" cy="3580885"/>
        </p:xfrm>
        <a:graphic>
          <a:graphicData uri="http://schemas.openxmlformats.org/drawingml/2006/table">
            <a:tbl>
              <a:tblPr>
                <a:noFill/>
                <a:tableStyleId>{FB405630-117F-4D55-B9CF-5BBEA876210E}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00"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ברמה האישית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400" b="1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ברמה הקהילתית</a:t>
                      </a:r>
                      <a:endParaRPr sz="2400" b="1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2275">
                <a:tc>
                  <a:txBody>
                    <a:bodyPr/>
                    <a:lstStyle/>
                    <a:p>
                      <a:pPr marL="457200" marR="0" lvl="0" indent="-3556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Char char="●"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לבדוק את התוקף של מוצרי חלב בבית ולהקפיד לאכול אותם בזמן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556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Char char="●"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להשתמש בשאריות (פסטה מבושלת יכולה להפוך לסלט פסטה)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556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Char char="●"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לתכנן ארוחות לאורך השבוע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556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Char char="●"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להוסיף ירקות עונתיים לתזונה שלנו</a:t>
                      </a:r>
                      <a:endParaRPr sz="14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457200" marR="0" lvl="0" indent="-3556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Char char="●"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להחליף חלק מהבשר שאנחנו אוכלים בחלבונים מבוססי צמחים (למשל, טופו)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342900" marR="0" lvl="0" indent="-3429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Char char="•"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לעודד אנשים בקהילה לשתות יותר מים מהברז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r" rtl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Calibri"/>
                        <a:buChar char="•"/>
                      </a:pPr>
                      <a:r>
                        <a:rPr lang="en-US" sz="2000" u="none" strike="noStrike" cap="non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להציב ברזיות עם מים קרים ברחבי בית הספר</a:t>
                      </a:r>
                      <a:endParaRPr sz="2000" u="none" strike="noStrike" cap="non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8" name="Google Shape;188;g25537d8cea6_0_8"/>
          <p:cNvPicPr preferRelativeResize="0"/>
          <p:nvPr/>
        </p:nvPicPr>
        <p:blipFill rotWithShape="1">
          <a:blip r:embed="rId3">
            <a:alphaModFix/>
          </a:blip>
          <a:srcRect l="2767" r="2776"/>
          <a:stretch/>
        </p:blipFill>
        <p:spPr>
          <a:xfrm>
            <a:off x="7646850" y="1296775"/>
            <a:ext cx="2065275" cy="1259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g25537d8cea6_0_8"/>
          <p:cNvPicPr preferRelativeResize="0"/>
          <p:nvPr/>
        </p:nvPicPr>
        <p:blipFill rotWithShape="1">
          <a:blip r:embed="rId4">
            <a:alphaModFix/>
          </a:blip>
          <a:srcRect l="2380" r="2380"/>
          <a:stretch/>
        </p:blipFill>
        <p:spPr>
          <a:xfrm>
            <a:off x="2532525" y="1285225"/>
            <a:ext cx="1832771" cy="1282612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25537d8cea6_0_8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5.2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dd94590163_2_54"/>
          <p:cNvSpPr txBox="1">
            <a:spLocks noGrp="1"/>
          </p:cNvSpPr>
          <p:nvPr>
            <p:ph type="ctrTitle"/>
          </p:nvPr>
        </p:nvSpPr>
        <p:spPr>
          <a:xfrm>
            <a:off x="1104500" y="176375"/>
            <a:ext cx="10073100" cy="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667"/>
              <a:buNone/>
            </a:pPr>
            <a:r>
              <a:rPr lang="en-US" sz="4400"/>
              <a:t>האם לתזונה שלנו יש השפעות נוספות?</a:t>
            </a:r>
            <a:endParaRPr sz="4400"/>
          </a:p>
        </p:txBody>
      </p:sp>
      <p:sp>
        <p:nvSpPr>
          <p:cNvPr id="197" name="Google Shape;197;g1dd94590163_2_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198" name="Google Shape;198;g1dd94590163_2_54"/>
          <p:cNvSpPr/>
          <p:nvPr/>
        </p:nvSpPr>
        <p:spPr>
          <a:xfrm>
            <a:off x="8738400" y="2173025"/>
            <a:ext cx="2743200" cy="2726100"/>
          </a:xfrm>
          <a:prstGeom prst="wedgeEllipseCallout">
            <a:avLst>
              <a:gd name="adj1" fmla="val -55348"/>
              <a:gd name="adj2" fmla="val -55125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השפעות כלכליות</a:t>
            </a:r>
            <a:endParaRPr sz="180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רווח כספי לתאגידים</a:t>
            </a:r>
            <a:endParaRPr sz="18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sz="18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משרות</a:t>
            </a:r>
            <a:endParaRPr sz="18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g1dd94590163_2_54"/>
          <p:cNvSpPr/>
          <p:nvPr/>
        </p:nvSpPr>
        <p:spPr>
          <a:xfrm>
            <a:off x="1059450" y="2173025"/>
            <a:ext cx="2864700" cy="2726100"/>
          </a:xfrm>
          <a:prstGeom prst="wedgeEllipseCallout">
            <a:avLst>
              <a:gd name="adj1" fmla="val 54289"/>
              <a:gd name="adj2" fmla="val -58771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השפעות חברתיות</a:t>
            </a:r>
            <a:endParaRPr sz="180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תרבות ומסורת (לדוגמא דבש בראש השנה) </a:t>
            </a:r>
            <a:endParaRPr sz="18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●"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חקלאות כענף </a:t>
            </a:r>
            <a:endParaRPr sz="18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sz="18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רווחת בע"ח</a:t>
            </a:r>
            <a:endParaRPr sz="18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1dd94590163_2_54"/>
          <p:cNvSpPr/>
          <p:nvPr/>
        </p:nvSpPr>
        <p:spPr>
          <a:xfrm>
            <a:off x="4724400" y="2307500"/>
            <a:ext cx="2864700" cy="2799300"/>
          </a:xfrm>
          <a:prstGeom prst="wedgeEllipseCallout">
            <a:avLst>
              <a:gd name="adj1" fmla="val 30333"/>
              <a:gd name="adj2" fmla="val -62224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השפעות סביבתיות</a:t>
            </a:r>
            <a:endParaRPr sz="180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sz="18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פליטות גזי חממה</a:t>
            </a:r>
            <a:endParaRPr sz="18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sz="18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אובדן ובזבוז מזון</a:t>
            </a:r>
            <a:endParaRPr sz="18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sz="18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מגוון ביולוגי</a:t>
            </a:r>
            <a:endParaRPr sz="18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4290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●"/>
            </a:pPr>
            <a:r>
              <a:rPr lang="en-US" sz="18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שימוש במים מתוקים</a:t>
            </a:r>
            <a:endParaRPr sz="18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1dd94590163_2_54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5.2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43260af442_2_0"/>
          <p:cNvSpPr txBox="1">
            <a:spLocks noGrp="1"/>
          </p:cNvSpPr>
          <p:nvPr>
            <p:ph type="title"/>
          </p:nvPr>
        </p:nvSpPr>
        <p:spPr>
          <a:xfrm>
            <a:off x="838200" y="170400"/>
            <a:ext cx="10515600" cy="8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b="1"/>
              <a:t>פעילות סיכום: עיצוב פוסטרים</a:t>
            </a:r>
            <a:endParaRPr b="1"/>
          </a:p>
        </p:txBody>
      </p:sp>
      <p:sp>
        <p:nvSpPr>
          <p:cNvPr id="208" name="Google Shape;208;g243260af442_2_0"/>
          <p:cNvSpPr txBox="1">
            <a:spLocks noGrp="1"/>
          </p:cNvSpPr>
          <p:nvPr>
            <p:ph type="body" idx="1"/>
          </p:nvPr>
        </p:nvSpPr>
        <p:spPr>
          <a:xfrm>
            <a:off x="6202350" y="1159150"/>
            <a:ext cx="5794800" cy="46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u="sng">
                <a:solidFill>
                  <a:schemeClr val="dk1"/>
                </a:solidFill>
              </a:rPr>
              <a:t>חלק 1: זיהוי ההמלצה/ות שאנו רוצים לקדם</a:t>
            </a:r>
            <a:endParaRPr sz="1700" u="sng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u="sng">
              <a:solidFill>
                <a:schemeClr val="dk1"/>
              </a:solidFill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chemeClr val="dk1"/>
                </a:solidFill>
              </a:rPr>
              <a:t>החלו בכתיבת תשובות מפורטות לשלושת השאלות מטה, בססו את תשובותכם על מידע רלוונטי ממצגות היחידה ומקורות נוספים שהוצגו לכם.* הקפידו לשמור על רשימה של החומרים/קישורים בהם אתם משתמשים.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n-US" sz="1700">
                <a:solidFill>
                  <a:schemeClr val="dk1"/>
                </a:solidFill>
              </a:rPr>
              <a:t>מה הנושא הספציפי אליו תרצו להתייחס? התייחסו להיבטים חברתיים, כלכליים ומדעיים.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n-US" sz="1700">
                <a:solidFill>
                  <a:schemeClr val="dk1"/>
                </a:solidFill>
              </a:rPr>
              <a:t>מה הפתרון שאתם מציעים? אנא הסבירו בפירוט</a:t>
            </a:r>
            <a:endParaRPr sz="1700">
              <a:solidFill>
                <a:schemeClr val="dk1"/>
              </a:solidFill>
            </a:endParaRPr>
          </a:p>
          <a:p>
            <a:pPr marL="457200" lvl="0" indent="-33655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AutoNum type="arabicPeriod"/>
            </a:pPr>
            <a:r>
              <a:rPr lang="en-US" sz="1700">
                <a:solidFill>
                  <a:schemeClr val="dk1"/>
                </a:solidFill>
              </a:rPr>
              <a:t>כיצד הפתרון שלכם פותר או עונה על  הבעיה? אנא הסבירו כיצד הפתרון מתייחס להיבטים השונים מסעיף 1.</a:t>
            </a:r>
            <a:endParaRPr sz="1700"/>
          </a:p>
        </p:txBody>
      </p:sp>
      <p:sp>
        <p:nvSpPr>
          <p:cNvPr id="209" name="Google Shape;209;g243260af442_2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210" name="Google Shape;210;g243260af442_2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81294">
            <a:off x="5980616" y="4669886"/>
            <a:ext cx="2223818" cy="148217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243260af442_2_0"/>
          <p:cNvSpPr txBox="1"/>
          <p:nvPr/>
        </p:nvSpPr>
        <p:spPr>
          <a:xfrm>
            <a:off x="407550" y="888850"/>
            <a:ext cx="5794800" cy="54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חלק 2: עיצוב ויצירת הפוסטר שלכם</a:t>
            </a:r>
            <a:endParaRPr sz="16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כמה טיפים לבחירת הטקסט והתמונות הנכונים לפוסטר: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חשבו על הקהל שלכם - מי יקרא את הפוסטר? אילו מילים לא יהיו מוכרות להם?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חישבו על המסר שלכם - מה אתם רוצים שהקהל ייקח איתו אחרי קריאת הפוסטר?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השקיעו זמן בחיפוש או ביצירת תמונות קשורות ורלוונטיות (היזהרו מזכויות יוצרים). ניתן למצוא כמה משאבים זמינים ב-</a:t>
            </a:r>
            <a:r>
              <a:rPr lang="en-US" sz="16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Canva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ב-</a:t>
            </a:r>
            <a:r>
              <a:rPr lang="en-US" sz="16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ובמצלמת הטלפון שלכם.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02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●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נצלו היטב את </a:t>
            </a:r>
            <a:r>
              <a:rPr lang="en-US" sz="16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התבנית שסופקה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02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התחילו ביצירת עותק של התבנית.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02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אתם יכולים להוסיף כמה תמונות שתרצו אבל חישבו על איזון בין מילים לתמונות.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02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אתם צריכים לפחות 3 תיבות טקסט, גודל הגופן צריך להיות בין 30 ל-36.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30200" algn="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○"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אתם יכולים להוסיף קישורים נוספים או אפילו </a:t>
            </a:r>
            <a:r>
              <a:rPr lang="en-US" sz="1600" u="sng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קוד QR</a:t>
            </a: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למשאב טוב שאתם רוצים להמליץ ​​עליו</a:t>
            </a:r>
            <a:endParaRPr sz="1600"/>
          </a:p>
        </p:txBody>
      </p:sp>
      <p:sp>
        <p:nvSpPr>
          <p:cNvPr id="212" name="Google Shape;212;g243260af442_2_0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5.2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0c36140471_0_0"/>
          <p:cNvSpPr txBox="1">
            <a:spLocks noGrp="1"/>
          </p:cNvSpPr>
          <p:nvPr>
            <p:ph type="title"/>
          </p:nvPr>
        </p:nvSpPr>
        <p:spPr>
          <a:xfrm>
            <a:off x="838200" y="219875"/>
            <a:ext cx="10515600" cy="7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4400"/>
              <a:t>מחשבון טביעת מזון</a:t>
            </a:r>
            <a:endParaRPr sz="4400"/>
          </a:p>
        </p:txBody>
      </p:sp>
      <p:sp>
        <p:nvSpPr>
          <p:cNvPr id="93" name="Google Shape;93;g20c36140471_0_0"/>
          <p:cNvSpPr txBox="1">
            <a:spLocks noGrp="1"/>
          </p:cNvSpPr>
          <p:nvPr>
            <p:ph type="body" idx="1"/>
          </p:nvPr>
        </p:nvSpPr>
        <p:spPr>
          <a:xfrm>
            <a:off x="838200" y="1411500"/>
            <a:ext cx="10515600" cy="18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1600"/>
              <a:t> פותח על ידי ביה"ס לבריאות הציבור של הרווארד</a:t>
            </a:r>
            <a:endParaRPr sz="160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2200" u="sng">
                <a:solidFill>
                  <a:schemeClr val="hlink"/>
                </a:solidFill>
                <a:hlinkClick r:id="rId3"/>
              </a:rPr>
              <a:t>https://harvard-foodprint-calculator.github.io/</a:t>
            </a:r>
            <a:endParaRPr sz="220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sz="1200"/>
          </a:p>
        </p:txBody>
      </p:sp>
      <p:sp>
        <p:nvSpPr>
          <p:cNvPr id="94" name="Google Shape;94;g20c36140471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95" name="Google Shape;95;g20c36140471_0_0"/>
          <p:cNvPicPr preferRelativeResize="0"/>
          <p:nvPr/>
        </p:nvPicPr>
        <p:blipFill rotWithShape="1">
          <a:blip r:embed="rId4">
            <a:alphaModFix/>
          </a:blip>
          <a:srcRect l="29206" r="29206"/>
          <a:stretch/>
        </p:blipFill>
        <p:spPr>
          <a:xfrm>
            <a:off x="5292254" y="2407375"/>
            <a:ext cx="1993702" cy="336152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20c36140471_0_0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5.1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5537d8cea6_2_0"/>
          <p:cNvSpPr txBox="1">
            <a:spLocks noGrp="1"/>
          </p:cNvSpPr>
          <p:nvPr>
            <p:ph type="title"/>
          </p:nvPr>
        </p:nvSpPr>
        <p:spPr>
          <a:xfrm>
            <a:off x="648600" y="203200"/>
            <a:ext cx="10549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השוואת ערכים בין תפריטים שונים</a:t>
            </a:r>
            <a:endParaRPr/>
          </a:p>
        </p:txBody>
      </p:sp>
      <p:sp>
        <p:nvSpPr>
          <p:cNvPr id="103" name="Google Shape;103;g25537d8cea6_2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104" name="Google Shape;104;g25537d8cea6_2_0"/>
          <p:cNvPicPr preferRelativeResize="0"/>
          <p:nvPr/>
        </p:nvPicPr>
        <p:blipFill rotWithShape="1">
          <a:blip r:embed="rId3">
            <a:alphaModFix/>
          </a:blip>
          <a:srcRect l="7548" t="3595" r="5083"/>
          <a:stretch/>
        </p:blipFill>
        <p:spPr>
          <a:xfrm>
            <a:off x="648600" y="1569112"/>
            <a:ext cx="4612024" cy="463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g25537d8cea6_2_0"/>
          <p:cNvPicPr preferRelativeResize="0"/>
          <p:nvPr/>
        </p:nvPicPr>
        <p:blipFill rotWithShape="1">
          <a:blip r:embed="rId4">
            <a:alphaModFix/>
          </a:blip>
          <a:srcRect l="20948" t="7411" r="23720" b="6707"/>
          <a:stretch/>
        </p:blipFill>
        <p:spPr>
          <a:xfrm>
            <a:off x="5915525" y="1569097"/>
            <a:ext cx="4612024" cy="4026627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25537d8cea6_2_0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5.1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g25537d8cea6_2_0"/>
          <p:cNvSpPr txBox="1"/>
          <p:nvPr/>
        </p:nvSpPr>
        <p:spPr>
          <a:xfrm>
            <a:off x="71225" y="2818500"/>
            <a:ext cx="1506000" cy="316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בקר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עוף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חזיר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דגים ומאכלי ים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ביצים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חלב ויוגורט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גבינה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25537d8cea6_2_0"/>
          <p:cNvSpPr txBox="1"/>
          <p:nvPr/>
        </p:nvSpPr>
        <p:spPr>
          <a:xfrm>
            <a:off x="5494325" y="2709800"/>
            <a:ext cx="1506000" cy="2977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בקר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עוף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חזיר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דגים ומאכלי ים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ביצים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חלב ויוגורט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גבינה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25537d8cea6_2_0"/>
          <p:cNvSpPr txBox="1"/>
          <p:nvPr/>
        </p:nvSpPr>
        <p:spPr>
          <a:xfrm>
            <a:off x="2726925" y="1569100"/>
            <a:ext cx="1831500" cy="32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מוצרים מהחי</a:t>
            </a: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25537d8cea6_2_0"/>
          <p:cNvSpPr txBox="1"/>
          <p:nvPr/>
        </p:nvSpPr>
        <p:spPr>
          <a:xfrm>
            <a:off x="8170575" y="1619975"/>
            <a:ext cx="1658400" cy="519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מוצרים מהחי</a:t>
            </a: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537d8cea6_2_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117" name="Google Shape;117;g25537d8cea6_2_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118" name="Google Shape;118;g25537d8cea6_2_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650" y="892650"/>
            <a:ext cx="5680974" cy="538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g25537d8cea6_2_9"/>
          <p:cNvPicPr preferRelativeResize="0"/>
          <p:nvPr/>
        </p:nvPicPr>
        <p:blipFill rotWithShape="1">
          <a:blip r:embed="rId4">
            <a:alphaModFix/>
          </a:blip>
          <a:srcRect l="21770" t="8762" r="24540" b="7310"/>
          <a:stretch/>
        </p:blipFill>
        <p:spPr>
          <a:xfrm>
            <a:off x="5766620" y="892651"/>
            <a:ext cx="6127504" cy="5388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25537d8cea6_2_9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5.1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25537d8cea6_2_9"/>
          <p:cNvSpPr txBox="1"/>
          <p:nvPr/>
        </p:nvSpPr>
        <p:spPr>
          <a:xfrm>
            <a:off x="0" y="2391150"/>
            <a:ext cx="1506000" cy="3642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קטניות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פירות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ירקות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דגנים וחיטה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אורז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שומנים ושמנים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אגוזים וגרעינים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g25537d8cea6_2_9"/>
          <p:cNvSpPr txBox="1"/>
          <p:nvPr/>
        </p:nvSpPr>
        <p:spPr>
          <a:xfrm>
            <a:off x="5766625" y="2391150"/>
            <a:ext cx="1506000" cy="3642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קטניות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פירות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ירקות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דגנים וחיטה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אורז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שומנים ושמנים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אגוזים וגרעינים</a:t>
            </a:r>
            <a:endParaRPr sz="1800" b="1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g25537d8cea6_2_9"/>
          <p:cNvSpPr txBox="1"/>
          <p:nvPr/>
        </p:nvSpPr>
        <p:spPr>
          <a:xfrm>
            <a:off x="2787975" y="1131575"/>
            <a:ext cx="2085900" cy="32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מוצרים מהצומח</a:t>
            </a: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25537d8cea6_2_9"/>
          <p:cNvSpPr txBox="1"/>
          <p:nvPr/>
        </p:nvSpPr>
        <p:spPr>
          <a:xfrm>
            <a:off x="8610600" y="1065425"/>
            <a:ext cx="2014800" cy="325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מוצרים מהצומח</a:t>
            </a:r>
            <a:endParaRPr sz="24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5537d8cea6_2_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131" name="Google Shape;131;g25537d8cea6_2_17"/>
          <p:cNvPicPr preferRelativeResize="0"/>
          <p:nvPr/>
        </p:nvPicPr>
        <p:blipFill rotWithShape="1">
          <a:blip r:embed="rId3">
            <a:alphaModFix/>
          </a:blip>
          <a:srcRect b="14463"/>
          <a:stretch/>
        </p:blipFill>
        <p:spPr>
          <a:xfrm>
            <a:off x="704125" y="1333400"/>
            <a:ext cx="5047700" cy="4888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25537d8cea6_2_17"/>
          <p:cNvPicPr preferRelativeResize="0"/>
          <p:nvPr/>
        </p:nvPicPr>
        <p:blipFill rotWithShape="1">
          <a:blip r:embed="rId4">
            <a:alphaModFix/>
          </a:blip>
          <a:srcRect l="31455" t="7114" r="28251" b="16874"/>
          <a:stretch/>
        </p:blipFill>
        <p:spPr>
          <a:xfrm>
            <a:off x="6377297" y="1291375"/>
            <a:ext cx="5148304" cy="497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g25537d8cea6_2_17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5.1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537d8cea6_2_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140" name="Google Shape;140;g25537d8cea6_2_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475" y="310150"/>
            <a:ext cx="7546477" cy="346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g25537d8cea6_2_24"/>
          <p:cNvPicPr preferRelativeResize="0"/>
          <p:nvPr/>
        </p:nvPicPr>
        <p:blipFill rotWithShape="1">
          <a:blip r:embed="rId4">
            <a:alphaModFix/>
          </a:blip>
          <a:srcRect l="17334" t="16115" r="17248" b="16109"/>
          <a:stretch/>
        </p:blipFill>
        <p:spPr>
          <a:xfrm>
            <a:off x="6185450" y="2973800"/>
            <a:ext cx="5803676" cy="3382551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25537d8cea6_2_24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5.1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5537d8cea6_2_31"/>
          <p:cNvSpPr txBox="1">
            <a:spLocks noGrp="1"/>
          </p:cNvSpPr>
          <p:nvPr>
            <p:ph type="title"/>
          </p:nvPr>
        </p:nvSpPr>
        <p:spPr>
          <a:xfrm>
            <a:off x="738875" y="215250"/>
            <a:ext cx="105156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3200" b="1"/>
              <a:t>דיון: מה היה הציון שלי? </a:t>
            </a:r>
            <a:endParaRPr sz="3200" b="1"/>
          </a:p>
        </p:txBody>
      </p:sp>
      <p:sp>
        <p:nvSpPr>
          <p:cNvPr id="149" name="Google Shape;149;g25537d8cea6_2_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150" name="Google Shape;150;g25537d8cea6_2_31"/>
          <p:cNvPicPr preferRelativeResize="0"/>
          <p:nvPr/>
        </p:nvPicPr>
        <p:blipFill rotWithShape="1">
          <a:blip r:embed="rId3">
            <a:alphaModFix/>
          </a:blip>
          <a:srcRect t="758" b="758"/>
          <a:stretch/>
        </p:blipFill>
        <p:spPr>
          <a:xfrm>
            <a:off x="3029425" y="2373850"/>
            <a:ext cx="5167252" cy="33693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25537d8cea6_2_31"/>
          <p:cNvSpPr txBox="1"/>
          <p:nvPr/>
        </p:nvSpPr>
        <p:spPr>
          <a:xfrm>
            <a:off x="1936950" y="1385150"/>
            <a:ext cx="7556400" cy="5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אם אני רוצה לאכול באופן יותר בר קיימא – מה עליי לעשות?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g25537d8cea6_2_31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5.1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5537d8cea6_2_39"/>
          <p:cNvSpPr txBox="1">
            <a:spLocks noGrp="1"/>
          </p:cNvSpPr>
          <p:nvPr>
            <p:ph type="title"/>
          </p:nvPr>
        </p:nvSpPr>
        <p:spPr>
          <a:xfrm>
            <a:off x="781875" y="226500"/>
            <a:ext cx="10515600" cy="6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20"/>
              <a:buNone/>
            </a:pPr>
            <a:r>
              <a:rPr lang="en-US" sz="3230" b="1"/>
              <a:t>פרויקט מסכם: כיצד נוכל לשפר את הקיימות של התזונה שלנו? </a:t>
            </a:r>
            <a:endParaRPr sz="3230" b="1"/>
          </a:p>
        </p:txBody>
      </p:sp>
      <p:sp>
        <p:nvSpPr>
          <p:cNvPr id="159" name="Google Shape;159;g25537d8cea6_2_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160" name="Google Shape;160;g25537d8cea6_2_39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5.2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d9cf355171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168" name="Google Shape;168;g1d9cf355171_0_0"/>
          <p:cNvSpPr txBox="1"/>
          <p:nvPr/>
        </p:nvSpPr>
        <p:spPr>
          <a:xfrm>
            <a:off x="11554200" y="310200"/>
            <a:ext cx="576600" cy="51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5.2</a:t>
            </a:r>
            <a:endParaRPr sz="2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poster with text and images of food items&#10;&#10;Description automatically generated">
            <a:extLst>
              <a:ext uri="{FF2B5EF4-FFF2-40B4-BE49-F238E27FC236}">
                <a16:creationId xmlns:a16="http://schemas.microsoft.com/office/drawing/2014/main" id="{113AD2BB-D801-989E-F084-224EB1C77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0527" y="1157869"/>
            <a:ext cx="4867507" cy="49139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Quenching a Thirsty Planet Heb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716</Words>
  <Application>Microsoft Office PowerPoint</Application>
  <PresentationFormat>מסך רחב</PresentationFormat>
  <Paragraphs>135</Paragraphs>
  <Slides>13</Slides>
  <Notes>13</Notes>
  <HiddenSlides>1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13</vt:i4>
      </vt:variant>
    </vt:vector>
  </HeadingPairs>
  <TitlesOfParts>
    <vt:vector size="16" baseType="lpstr">
      <vt:lpstr>Arial</vt:lpstr>
      <vt:lpstr>Calibri</vt:lpstr>
      <vt:lpstr>Quenching a Thirsty Planet Heb</vt:lpstr>
      <vt:lpstr>איך התזונה העתידית שלנו יכולה להיות בריאה ובת קיימה? </vt:lpstr>
      <vt:lpstr>מחשבון טביעת מזון</vt:lpstr>
      <vt:lpstr>השוואת ערכים בין תפריטים שונים</vt:lpstr>
      <vt:lpstr>מצגת של PowerPoint‏</vt:lpstr>
      <vt:lpstr>מצגת של PowerPoint‏</vt:lpstr>
      <vt:lpstr>מצגת של PowerPoint‏</vt:lpstr>
      <vt:lpstr>דיון: מה היה הציון שלי? </vt:lpstr>
      <vt:lpstr>פרויקט מסכם: כיצד נוכל לשפר את הקיימות של התזונה שלנו? </vt:lpstr>
      <vt:lpstr>מצגת של PowerPoint‏</vt:lpstr>
      <vt:lpstr>איך אפשר לקדם תזונה בריאה ובת קיימא?</vt:lpstr>
      <vt:lpstr>איך אפשר לקדם תזונה בריאה ובת קיימא?</vt:lpstr>
      <vt:lpstr>האם לתזונה שלנו יש השפעות נוספות?</vt:lpstr>
      <vt:lpstr>פעילות סיכום: עיצוב פוסטרים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איך התזונה העתידית שלנו יכולה להיות בריאה ובת קיימה?</dc:title>
  <dc:creator>David Fortus</dc:creator>
  <cp:lastModifiedBy>Gal Farber</cp:lastModifiedBy>
  <cp:revision>6</cp:revision>
  <dcterms:created xsi:type="dcterms:W3CDTF">2022-12-28T09:13:29Z</dcterms:created>
  <dcterms:modified xsi:type="dcterms:W3CDTF">2024-10-27T08:42:08Z</dcterms:modified>
</cp:coreProperties>
</file>