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15"/>
  </p:notesMasterIdLst>
  <p:sldIdLst>
    <p:sldId id="256" r:id="rId2"/>
    <p:sldId id="257" r:id="rId3"/>
    <p:sldId id="258" r:id="rId4"/>
    <p:sldId id="260" r:id="rId5"/>
    <p:sldId id="269"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D8A1D9-83BC-9A88-B16A-DB61EC75E10A}" v="1" dt="2024-09-16T06:39:14.2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0" d="100"/>
          <a:sy n="200" d="100"/>
        </p:scale>
        <p:origin x="65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users/clker-free-vector-images-3736/?utm_source=link-attribution&amp;utm_medium=referral&amp;utm_campaign=image&amp;utm_content=309980"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pixabay.com/?utm_source=link-attribution&amp;utm_medium=referral&amp;utm_campaign=image&amp;utm_content=309980"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fsharibari.gov.il/eat-healthy/healthy-nutrition/the-nutritional-rainbow/nutritional-rainbow-die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599edf44e5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599edf44e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אחרי הדיון בקבוצות, בקשו מהם לנסות להעריך אם 25 אחוז מהארוחה שלהם הם חלבונים.</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7754b12be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7754b12be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lnSpc>
                <a:spcPct val="90000"/>
              </a:lnSpc>
              <a:spcBef>
                <a:spcPts val="1000"/>
              </a:spcBef>
              <a:spcAft>
                <a:spcPts val="0"/>
              </a:spcAft>
              <a:buClr>
                <a:schemeClr val="dk1"/>
              </a:buClr>
              <a:buSzPts val="1100"/>
              <a:buFont typeface="Arial"/>
              <a:buNone/>
            </a:pPr>
            <a:r>
              <a:rPr lang="en" sz="1200">
                <a:solidFill>
                  <a:schemeClr val="dk1"/>
                </a:solidFill>
                <a:latin typeface="Calibri"/>
                <a:ea typeface="Calibri"/>
                <a:cs typeface="Calibri"/>
                <a:sym typeface="Calibri"/>
              </a:rPr>
              <a:t>חלבונים הם מאקרו-מולקולות חיוניות הדרושות לצמיחה, לתחזוקה ולתיקון של רקמות בגוף. מחסור בחלבונים מתרחש כשהגוף לא מקבל מספיק חלבונים כדי לתפקד כהלכה. כדאי לציין שמחסור חמור בחלבונים הוא מצב נדיר יחסית במדינות מפותחות, כי רוב האנשים מקבלים מספיק חלבונים מהתזונה היומית שלהם.</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599edf44e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599edf44e5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מהן 3 המדינות שאוכלות הכי הרבה חלבונים לנפש? איסלנד, הונג קונג, ליטא (אפשר לשאול את התלמידים אם יודעים היכן הן נמצאות)</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מהן 3 המדינות שאוכלות הכי מעט חלבונים לנפש? ליבריה, מדגסקר, גינאה-ביסאו (אפשר לשאול את התלמידים אם יודעים היכן הן נמצאות)</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מה משותף למדינות האלה? צריכת החלבונים הנמוכה ביותר הוא בעיקר במדינות אפריקאיות ובמדינות מתפתחות אחרות. צריכת החלבונים הגבוהה ביותר היא בעולם המפותח.</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7754b12be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7754b12be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הזכירו לתלמידים את הדיון שנערך בשיעור הראשון בנוגע לבעיית גידול האוכלוסייה והצורך במזון מזין יותר.</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9f3a07150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9f3a07150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a:buNone/>
            </a:pPr>
            <a:r>
              <a:rPr lang="en-US" dirty="0" err="1"/>
              <a:t>תנו</a:t>
            </a:r>
            <a:r>
              <a:rPr lang="en-US" dirty="0"/>
              <a:t> </a:t>
            </a:r>
            <a:r>
              <a:rPr lang="en-US" dirty="0" err="1"/>
              <a:t>לתלמידים</a:t>
            </a:r>
            <a:r>
              <a:rPr lang="en-US" dirty="0"/>
              <a:t> </a:t>
            </a:r>
            <a:r>
              <a:rPr lang="en-US" dirty="0" err="1"/>
              <a:t>לשתף</a:t>
            </a:r>
            <a:r>
              <a:rPr lang="en-US" dirty="0"/>
              <a:t> </a:t>
            </a:r>
            <a:r>
              <a:rPr lang="en-US" dirty="0" err="1"/>
              <a:t>את</a:t>
            </a:r>
            <a:r>
              <a:rPr lang="en-US" dirty="0"/>
              <a:t> </a:t>
            </a:r>
            <a:r>
              <a:rPr lang="en-US" dirty="0" err="1"/>
              <a:t>הרעיונות</a:t>
            </a:r>
            <a:r>
              <a:rPr lang="en-US" dirty="0"/>
              <a:t>, </a:t>
            </a:r>
            <a:r>
              <a:rPr lang="en-US" dirty="0" err="1"/>
              <a:t>הרגשות</a:t>
            </a:r>
            <a:r>
              <a:rPr lang="en-US" dirty="0"/>
              <a:t> </a:t>
            </a:r>
            <a:r>
              <a:rPr lang="en-US" dirty="0" err="1"/>
              <a:t>והזיכרונות</a:t>
            </a:r>
            <a:r>
              <a:rPr lang="en-US" dirty="0"/>
              <a:t> </a:t>
            </a:r>
            <a:r>
              <a:rPr lang="en-US" dirty="0" err="1"/>
              <a:t>שלהם</a:t>
            </a:r>
            <a:r>
              <a:rPr lang="en-US" dirty="0"/>
              <a:t> </a:t>
            </a:r>
            <a:r>
              <a:rPr lang="en-US" dirty="0" err="1"/>
              <a:t>באמצעות</a:t>
            </a:r>
            <a:r>
              <a:rPr lang="en-US" dirty="0"/>
              <a:t> </a:t>
            </a:r>
            <a:r>
              <a:rPr lang="en-US" dirty="0" err="1"/>
              <a:t>השאלות</a:t>
            </a:r>
            <a:r>
              <a:rPr lang="en-US" dirty="0"/>
              <a:t> </a:t>
            </a:r>
            <a:r>
              <a:rPr lang="en-US" dirty="0" err="1"/>
              <a:t>בשקופית</a:t>
            </a:r>
            <a:r>
              <a:rPr lang="en-US" dirty="0"/>
              <a:t>: </a:t>
            </a:r>
            <a:r>
              <a:rPr lang="en-US" dirty="0" err="1"/>
              <a:t>האם</a:t>
            </a:r>
            <a:r>
              <a:rPr lang="en-US" dirty="0"/>
              <a:t> </a:t>
            </a:r>
            <a:r>
              <a:rPr lang="en-US" dirty="0" err="1"/>
              <a:t>אי</a:t>
            </a:r>
            <a:r>
              <a:rPr lang="en-US" dirty="0"/>
              <a:t> </a:t>
            </a:r>
            <a:r>
              <a:rPr lang="en-US" dirty="0" err="1"/>
              <a:t>פעם</a:t>
            </a:r>
            <a:r>
              <a:rPr lang="en-US" dirty="0"/>
              <a:t> </a:t>
            </a:r>
            <a:r>
              <a:rPr lang="en-US" dirty="0" err="1"/>
              <a:t>צמת</a:t>
            </a:r>
            <a:r>
              <a:rPr lang="en-US" dirty="0"/>
              <a:t>? </a:t>
            </a:r>
            <a:r>
              <a:rPr lang="en-US" dirty="0" err="1"/>
              <a:t>למה</a:t>
            </a:r>
            <a:r>
              <a:rPr lang="en-US" dirty="0"/>
              <a:t>? </a:t>
            </a:r>
            <a:r>
              <a:rPr lang="en-US" dirty="0" err="1"/>
              <a:t>איך</a:t>
            </a:r>
            <a:r>
              <a:rPr lang="en-US" dirty="0"/>
              <a:t> </a:t>
            </a:r>
            <a:r>
              <a:rPr lang="en-US" dirty="0" err="1"/>
              <a:t>זה</a:t>
            </a:r>
            <a:r>
              <a:rPr lang="en-US" dirty="0"/>
              <a:t> </a:t>
            </a:r>
            <a:r>
              <a:rPr lang="en-US" dirty="0" err="1"/>
              <a:t>גרם</a:t>
            </a:r>
            <a:r>
              <a:rPr lang="en-US" dirty="0"/>
              <a:t> </a:t>
            </a:r>
            <a:r>
              <a:rPr lang="en-US" dirty="0" err="1"/>
              <a:t>לך</a:t>
            </a:r>
            <a:r>
              <a:rPr lang="en-US" dirty="0"/>
              <a:t> </a:t>
            </a:r>
            <a:r>
              <a:rPr lang="en-US" dirty="0" err="1"/>
              <a:t>להרגיש</a:t>
            </a:r>
            <a:r>
              <a:rPr lang="en-US" dirty="0"/>
              <a:t>? </a:t>
            </a:r>
            <a:r>
              <a:rPr lang="en-US" dirty="0" err="1"/>
              <a:t>איך</a:t>
            </a:r>
            <a:r>
              <a:rPr lang="en-US" dirty="0"/>
              <a:t> </a:t>
            </a:r>
            <a:r>
              <a:rPr lang="en-US" dirty="0" err="1"/>
              <a:t>אתה</a:t>
            </a:r>
            <a:r>
              <a:rPr lang="en-US" dirty="0"/>
              <a:t> </a:t>
            </a:r>
            <a:r>
              <a:rPr lang="en-US" dirty="0" err="1"/>
              <a:t>מרגיש</a:t>
            </a:r>
            <a:r>
              <a:rPr lang="en-US" dirty="0"/>
              <a:t> </a:t>
            </a:r>
            <a:r>
              <a:rPr lang="en-US" dirty="0" err="1"/>
              <a:t>לפני</a:t>
            </a:r>
            <a:r>
              <a:rPr lang="en-US" dirty="0"/>
              <a:t> </a:t>
            </a:r>
            <a:r>
              <a:rPr lang="en-US" dirty="0" err="1"/>
              <a:t>שאתה</a:t>
            </a:r>
            <a:r>
              <a:rPr lang="en-US" dirty="0"/>
              <a:t> </a:t>
            </a:r>
            <a:r>
              <a:rPr lang="en-US" dirty="0" err="1"/>
              <a:t>אוכל</a:t>
            </a:r>
            <a:r>
              <a:rPr lang="en-US" dirty="0"/>
              <a:t> </a:t>
            </a:r>
            <a:r>
              <a:rPr lang="en-US" dirty="0" err="1"/>
              <a:t>ארוחת</a:t>
            </a:r>
            <a:r>
              <a:rPr lang="en-US" dirty="0"/>
              <a:t> </a:t>
            </a:r>
            <a:r>
              <a:rPr lang="en-US" dirty="0" err="1"/>
              <a:t>בוקר</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9f3a071504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9f3a071504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indent="0" algn="r">
              <a:buNone/>
            </a:pPr>
            <a:r>
              <a:rPr lang="ar-SA" err="1"/>
              <a:t>הציגו</a:t>
            </a:r>
            <a:r>
              <a:rPr lang="ar-SA" dirty="0"/>
              <a:t> </a:t>
            </a:r>
            <a:r>
              <a:rPr lang="ar-SA" err="1"/>
              <a:t>את</a:t>
            </a:r>
            <a:r>
              <a:rPr lang="ar-SA" dirty="0"/>
              <a:t> </a:t>
            </a:r>
            <a:r>
              <a:rPr lang="ar-SA" err="1"/>
              <a:t>שתי</a:t>
            </a:r>
            <a:r>
              <a:rPr lang="ar-SA" dirty="0"/>
              <a:t> </a:t>
            </a:r>
            <a:r>
              <a:rPr lang="ar-SA" err="1"/>
              <a:t>הסיבות</a:t>
            </a:r>
            <a:r>
              <a:rPr lang="ar-SA" dirty="0"/>
              <a:t> </a:t>
            </a:r>
            <a:r>
              <a:rPr lang="ar-SA" err="1"/>
              <a:t>העיקריות</a:t>
            </a:r>
            <a:r>
              <a:rPr lang="ar-SA" dirty="0"/>
              <a:t> </a:t>
            </a:r>
            <a:r>
              <a:rPr lang="ar-SA" err="1"/>
              <a:t>בגללן</a:t>
            </a:r>
            <a:r>
              <a:rPr lang="ar-SA" dirty="0"/>
              <a:t> </a:t>
            </a:r>
            <a:r>
              <a:rPr lang="ar-SA" err="1"/>
              <a:t>אנו</a:t>
            </a:r>
            <a:r>
              <a:rPr lang="ar-SA" dirty="0"/>
              <a:t> </a:t>
            </a:r>
            <a:r>
              <a:rPr lang="ar-SA" err="1"/>
              <a:t>צריכים</a:t>
            </a:r>
            <a:r>
              <a:rPr lang="ar-SA" dirty="0"/>
              <a:t> </a:t>
            </a:r>
            <a:r>
              <a:rPr lang="ar-SA" err="1"/>
              <a:t>לאכול</a:t>
            </a:r>
            <a:r>
              <a:rPr lang="ar-SA"/>
              <a:t>:</a:t>
            </a:r>
            <a:endParaRPr lang="en-US"/>
          </a:p>
          <a:p>
            <a:pPr indent="0" algn="r">
              <a:buNone/>
            </a:pPr>
            <a:r>
              <a:rPr lang="en" dirty="0"/>
              <a:t>1. </a:t>
            </a:r>
            <a:r>
              <a:rPr lang="en" err="1"/>
              <a:t>אנרגיה</a:t>
            </a:r>
            <a:r>
              <a:rPr lang="en" dirty="0"/>
              <a:t>: </a:t>
            </a:r>
            <a:r>
              <a:rPr lang="en" err="1"/>
              <a:t>מזון</a:t>
            </a:r>
            <a:r>
              <a:rPr lang="en" dirty="0"/>
              <a:t> </a:t>
            </a:r>
            <a:r>
              <a:rPr lang="en" err="1"/>
              <a:t>מספק</a:t>
            </a:r>
            <a:r>
              <a:rPr lang="en" dirty="0"/>
              <a:t> </a:t>
            </a:r>
            <a:r>
              <a:rPr lang="en" err="1"/>
              <a:t>לנו</a:t>
            </a:r>
            <a:r>
              <a:rPr lang="en" dirty="0"/>
              <a:t> </a:t>
            </a:r>
            <a:r>
              <a:rPr lang="en" err="1"/>
              <a:t>את</a:t>
            </a:r>
            <a:r>
              <a:rPr lang="en" dirty="0"/>
              <a:t> </a:t>
            </a:r>
            <a:r>
              <a:rPr lang="en" err="1"/>
              <a:t>האנרגיה</a:t>
            </a:r>
            <a:r>
              <a:rPr lang="en" dirty="0"/>
              <a:t> </a:t>
            </a:r>
            <a:r>
              <a:rPr lang="en" err="1"/>
              <a:t>הדרושה</a:t>
            </a:r>
            <a:r>
              <a:rPr lang="en" dirty="0"/>
              <a:t> </a:t>
            </a:r>
            <a:r>
              <a:rPr lang="en" err="1"/>
              <a:t>לנו</a:t>
            </a:r>
            <a:r>
              <a:rPr lang="en" dirty="0"/>
              <a:t> </a:t>
            </a:r>
            <a:r>
              <a:rPr lang="en" err="1"/>
              <a:t>לביצוע</a:t>
            </a:r>
            <a:r>
              <a:rPr lang="en" dirty="0"/>
              <a:t> </a:t>
            </a:r>
            <a:r>
              <a:rPr lang="ar-SA" err="1"/>
              <a:t>תפקודי</a:t>
            </a:r>
            <a:r>
              <a:rPr lang="ar-SA" dirty="0"/>
              <a:t> </a:t>
            </a:r>
            <a:r>
              <a:rPr lang="ar-SA" err="1"/>
              <a:t>גוף</a:t>
            </a:r>
            <a:r>
              <a:rPr lang="ar-SA" dirty="0"/>
              <a:t> </a:t>
            </a:r>
            <a:r>
              <a:rPr lang="ar-SA" err="1"/>
              <a:t>ופעילויות</a:t>
            </a:r>
            <a:r>
              <a:rPr lang="ar-SA" dirty="0"/>
              <a:t> </a:t>
            </a:r>
            <a:r>
              <a:rPr lang="ar-SA" err="1"/>
              <a:t>שונות</a:t>
            </a:r>
            <a:r>
              <a:rPr lang="ar-SA" dirty="0"/>
              <a:t>. </a:t>
            </a:r>
            <a:r>
              <a:rPr lang="ar-SA" err="1"/>
              <a:t>הגוף</a:t>
            </a:r>
            <a:r>
              <a:rPr lang="ar-SA" dirty="0"/>
              <a:t> </a:t>
            </a:r>
            <a:r>
              <a:rPr lang="ar-SA" err="1"/>
              <a:t>שלנו</a:t>
            </a:r>
            <a:r>
              <a:rPr lang="ar-SA" dirty="0"/>
              <a:t> </a:t>
            </a:r>
            <a:r>
              <a:rPr lang="ar-SA" err="1"/>
              <a:t>מפרק</a:t>
            </a:r>
            <a:r>
              <a:rPr lang="ar-SA" dirty="0"/>
              <a:t> </a:t>
            </a:r>
            <a:r>
              <a:rPr lang="ar-SA" err="1"/>
              <a:t>את</a:t>
            </a:r>
            <a:r>
              <a:rPr lang="ar-SA" dirty="0"/>
              <a:t> </a:t>
            </a:r>
            <a:r>
              <a:rPr lang="ar-SA" err="1"/>
              <a:t>הפחמימות</a:t>
            </a:r>
            <a:r>
              <a:rPr lang="ar-SA" dirty="0"/>
              <a:t> </a:t>
            </a:r>
            <a:r>
              <a:rPr lang="ar-SA" err="1"/>
              <a:t>והשומנים</a:t>
            </a:r>
            <a:r>
              <a:rPr lang="ar-SA" dirty="0"/>
              <a:t> </a:t>
            </a:r>
            <a:r>
              <a:rPr lang="ar-SA" err="1"/>
              <a:t>במזון</a:t>
            </a:r>
            <a:r>
              <a:rPr lang="ar-SA" dirty="0"/>
              <a:t> </a:t>
            </a:r>
            <a:r>
              <a:rPr lang="ar-SA" err="1"/>
              <a:t>כדי</a:t>
            </a:r>
            <a:r>
              <a:rPr lang="ar-SA" dirty="0"/>
              <a:t> </a:t>
            </a:r>
            <a:r>
              <a:rPr lang="ar-SA" err="1"/>
              <a:t>לייצר</a:t>
            </a:r>
            <a:r>
              <a:rPr lang="ar-SA" dirty="0"/>
              <a:t> </a:t>
            </a:r>
            <a:r>
              <a:rPr lang="ar-SA" err="1"/>
              <a:t>את</a:t>
            </a:r>
            <a:r>
              <a:rPr lang="ar-SA" dirty="0"/>
              <a:t> </a:t>
            </a:r>
            <a:r>
              <a:rPr lang="ar-SA" err="1"/>
              <a:t>האנרגיה</a:t>
            </a:r>
            <a:r>
              <a:rPr lang="ar-SA" dirty="0"/>
              <a:t> </a:t>
            </a:r>
            <a:r>
              <a:rPr lang="ar-SA" err="1"/>
              <a:t>הדרושה</a:t>
            </a:r>
            <a:r>
              <a:rPr lang="ar-SA" dirty="0"/>
              <a:t> </a:t>
            </a:r>
            <a:r>
              <a:rPr lang="ar-SA" err="1"/>
              <a:t>לשמירה</a:t>
            </a:r>
            <a:r>
              <a:rPr lang="ar-SA" dirty="0"/>
              <a:t> </a:t>
            </a:r>
            <a:r>
              <a:rPr lang="ar-SA" err="1"/>
              <a:t>על</a:t>
            </a:r>
            <a:r>
              <a:rPr lang="ar-SA" dirty="0"/>
              <a:t> </a:t>
            </a:r>
            <a:r>
              <a:rPr lang="ar-SA" err="1"/>
              <a:t>טמפרטורת</a:t>
            </a:r>
            <a:r>
              <a:rPr lang="ar-SA" dirty="0"/>
              <a:t> </a:t>
            </a:r>
            <a:r>
              <a:rPr lang="ar-SA" err="1"/>
              <a:t>הגוף</a:t>
            </a:r>
            <a:r>
              <a:rPr lang="ar-SA" dirty="0"/>
              <a:t>, </a:t>
            </a:r>
            <a:r>
              <a:rPr lang="ar-SA" err="1"/>
              <a:t>הנעת</a:t>
            </a:r>
            <a:r>
              <a:rPr lang="ar-SA" dirty="0"/>
              <a:t> </a:t>
            </a:r>
            <a:r>
              <a:rPr lang="ar-SA" err="1"/>
              <a:t>שרירים</a:t>
            </a:r>
            <a:r>
              <a:rPr lang="ar-SA" dirty="0"/>
              <a:t> </a:t>
            </a:r>
            <a:r>
              <a:rPr lang="ar-SA" err="1"/>
              <a:t>ותמיכה</a:t>
            </a:r>
            <a:r>
              <a:rPr lang="ar-SA" dirty="0"/>
              <a:t> </a:t>
            </a:r>
            <a:r>
              <a:rPr lang="ar-SA" err="1"/>
              <a:t>בתפקוד</a:t>
            </a:r>
            <a:r>
              <a:rPr lang="ar-SA" dirty="0"/>
              <a:t> </a:t>
            </a:r>
            <a:r>
              <a:rPr lang="ar-SA" err="1"/>
              <a:t>האיברים</a:t>
            </a:r>
            <a:r>
              <a:rPr lang="ar-SA" dirty="0"/>
              <a:t>.</a:t>
            </a:r>
            <a:endParaRPr lang="en-US" dirty="0"/>
          </a:p>
          <a:p>
            <a:pPr indent="0" algn="r">
              <a:buNone/>
            </a:pPr>
            <a:r>
              <a:rPr lang="en-US" dirty="0"/>
              <a:t>2</a:t>
            </a:r>
            <a:r>
              <a:rPr lang="ar-SA" dirty="0"/>
              <a:t>. </a:t>
            </a:r>
            <a:r>
              <a:rPr lang="ar-SA" err="1"/>
              <a:t>חומרי</a:t>
            </a:r>
            <a:r>
              <a:rPr lang="ar-SA" dirty="0"/>
              <a:t> </a:t>
            </a:r>
            <a:r>
              <a:rPr lang="ar-SA" err="1"/>
              <a:t>הזנה</a:t>
            </a:r>
            <a:r>
              <a:rPr lang="ar-SA" dirty="0"/>
              <a:t>: </a:t>
            </a:r>
            <a:r>
              <a:rPr lang="ar-SA" err="1"/>
              <a:t>מזון</a:t>
            </a:r>
            <a:r>
              <a:rPr lang="ar-SA" dirty="0"/>
              <a:t> </a:t>
            </a:r>
            <a:r>
              <a:rPr lang="ar-SA" err="1"/>
              <a:t>מכיל</a:t>
            </a:r>
            <a:r>
              <a:rPr lang="ar-SA" dirty="0"/>
              <a:t> </a:t>
            </a:r>
            <a:r>
              <a:rPr lang="ar-SA" err="1"/>
              <a:t>רכיבי</a:t>
            </a:r>
            <a:r>
              <a:rPr lang="ar-SA" dirty="0"/>
              <a:t> </a:t>
            </a:r>
            <a:r>
              <a:rPr lang="ar-SA" err="1"/>
              <a:t>תזונה</a:t>
            </a:r>
            <a:r>
              <a:rPr lang="ar-SA" dirty="0"/>
              <a:t> </a:t>
            </a:r>
            <a:r>
              <a:rPr lang="ar-SA" err="1"/>
              <a:t>חיוניים</a:t>
            </a:r>
            <a:r>
              <a:rPr lang="ar-SA" dirty="0"/>
              <a:t> </a:t>
            </a:r>
            <a:r>
              <a:rPr lang="ar-SA" err="1"/>
              <a:t>הנחוצים</a:t>
            </a:r>
            <a:r>
              <a:rPr lang="ar-SA" dirty="0"/>
              <a:t> </a:t>
            </a:r>
            <a:r>
              <a:rPr lang="ar-SA" err="1"/>
              <a:t>לגדילה</a:t>
            </a:r>
            <a:r>
              <a:rPr lang="ar-SA" dirty="0"/>
              <a:t>, </a:t>
            </a:r>
            <a:r>
              <a:rPr lang="ar-SA" err="1"/>
              <a:t>תחזוקה</a:t>
            </a:r>
            <a:r>
              <a:rPr lang="ar-SA" dirty="0"/>
              <a:t> </a:t>
            </a:r>
            <a:r>
              <a:rPr lang="ar-SA" err="1"/>
              <a:t>ותיקון</a:t>
            </a:r>
            <a:r>
              <a:rPr lang="ar-SA" dirty="0"/>
              <a:t> </a:t>
            </a:r>
            <a:r>
              <a:rPr lang="ar-SA" err="1"/>
              <a:t>של</a:t>
            </a:r>
            <a:r>
              <a:rPr lang="ar-SA" dirty="0"/>
              <a:t> </a:t>
            </a:r>
            <a:r>
              <a:rPr lang="ar-SA" err="1"/>
              <a:t>הגוף</a:t>
            </a:r>
            <a:r>
              <a:rPr lang="ar-SA" dirty="0"/>
              <a:t>. </a:t>
            </a:r>
            <a:r>
              <a:rPr lang="ar-SA" err="1"/>
              <a:t>אלה</a:t>
            </a:r>
            <a:r>
              <a:rPr lang="ar-SA" dirty="0"/>
              <a:t> </a:t>
            </a:r>
            <a:r>
              <a:rPr lang="ar-SA" err="1"/>
              <a:t>כוללים</a:t>
            </a:r>
            <a:r>
              <a:rPr lang="ar-SA" dirty="0"/>
              <a:t> </a:t>
            </a:r>
            <a:r>
              <a:rPr lang="ar-SA" err="1"/>
              <a:t>מאקרו-נוטריינטים</a:t>
            </a:r>
            <a:r>
              <a:rPr lang="ar-SA" dirty="0"/>
              <a:t> </a:t>
            </a:r>
            <a:r>
              <a:rPr lang="ar-SA" err="1"/>
              <a:t>שהם</a:t>
            </a:r>
            <a:r>
              <a:rPr lang="ar-SA" dirty="0"/>
              <a:t> </a:t>
            </a:r>
            <a:r>
              <a:rPr lang="ar-SA" err="1"/>
              <a:t>אבות</a:t>
            </a:r>
            <a:r>
              <a:rPr lang="ar-SA" dirty="0"/>
              <a:t> </a:t>
            </a:r>
            <a:r>
              <a:rPr lang="ar-SA" err="1"/>
              <a:t>המזון</a:t>
            </a:r>
            <a:r>
              <a:rPr lang="ar-SA" dirty="0"/>
              <a:t>: </a:t>
            </a:r>
            <a:r>
              <a:rPr lang="ar-SA" err="1"/>
              <a:t>פחמימות</a:t>
            </a:r>
            <a:r>
              <a:rPr lang="ar-SA" dirty="0"/>
              <a:t>, </a:t>
            </a:r>
            <a:r>
              <a:rPr lang="ar-SA" err="1"/>
              <a:t>חלבונים</a:t>
            </a:r>
            <a:r>
              <a:rPr lang="ar-SA" dirty="0"/>
              <a:t> </a:t>
            </a:r>
            <a:r>
              <a:rPr lang="ar-SA" err="1"/>
              <a:t>ושומנים</a:t>
            </a:r>
            <a:r>
              <a:rPr lang="ar-SA" dirty="0"/>
              <a:t>, </a:t>
            </a:r>
            <a:r>
              <a:rPr lang="ar-SA" err="1"/>
              <a:t>אבל</a:t>
            </a:r>
            <a:r>
              <a:rPr lang="ar-SA" dirty="0"/>
              <a:t> </a:t>
            </a:r>
            <a:r>
              <a:rPr lang="ar-SA" err="1"/>
              <a:t>גם</a:t>
            </a:r>
            <a:r>
              <a:rPr lang="ar-SA" dirty="0"/>
              <a:t> </a:t>
            </a:r>
            <a:r>
              <a:rPr lang="ar-SA" err="1"/>
              <a:t>מיקרו-נוטריינטים</a:t>
            </a:r>
            <a:r>
              <a:rPr lang="ar-SA" dirty="0"/>
              <a:t> </a:t>
            </a:r>
            <a:r>
              <a:rPr lang="ar-SA" err="1"/>
              <a:t>כמו</a:t>
            </a:r>
            <a:r>
              <a:rPr lang="ar-SA" dirty="0"/>
              <a:t> </a:t>
            </a:r>
            <a:r>
              <a:rPr lang="ar-SA" err="1"/>
              <a:t>ויטמינים</a:t>
            </a:r>
            <a:r>
              <a:rPr lang="ar-SA" dirty="0"/>
              <a:t> </a:t>
            </a:r>
            <a:r>
              <a:rPr lang="ar-SA" err="1"/>
              <a:t>ומינרלים</a:t>
            </a:r>
            <a:r>
              <a:rPr lang="ar-SA" dirty="0"/>
              <a:t>. </a:t>
            </a:r>
            <a:r>
              <a:rPr lang="ar-SA" err="1"/>
              <a:t>כל</a:t>
            </a:r>
            <a:r>
              <a:rPr lang="ar-SA" dirty="0"/>
              <a:t> </a:t>
            </a:r>
            <a:r>
              <a:rPr lang="ar-SA" err="1"/>
              <a:t>רכיב</a:t>
            </a:r>
            <a:r>
              <a:rPr lang="ar-SA" dirty="0"/>
              <a:t> </a:t>
            </a:r>
            <a:r>
              <a:rPr lang="ar-SA" err="1"/>
              <a:t>תזונתי</a:t>
            </a:r>
            <a:r>
              <a:rPr lang="ar-SA" dirty="0"/>
              <a:t> </a:t>
            </a:r>
            <a:r>
              <a:rPr lang="ar-SA" err="1"/>
              <a:t>ממלא</a:t>
            </a:r>
            <a:r>
              <a:rPr lang="ar-SA" dirty="0"/>
              <a:t> </a:t>
            </a:r>
            <a:r>
              <a:rPr lang="ar-SA" err="1"/>
              <a:t>תפקיד</a:t>
            </a:r>
            <a:r>
              <a:rPr lang="ar-SA" dirty="0"/>
              <a:t> </a:t>
            </a:r>
            <a:r>
              <a:rPr lang="ar-SA" err="1"/>
              <a:t>מסוים</a:t>
            </a:r>
            <a:r>
              <a:rPr lang="ar-SA" dirty="0"/>
              <a:t> </a:t>
            </a:r>
            <a:r>
              <a:rPr lang="ar-SA" err="1"/>
              <a:t>בגוף</a:t>
            </a:r>
            <a:r>
              <a:rPr lang="ar-SA" dirty="0"/>
              <a:t>, </a:t>
            </a:r>
            <a:r>
              <a:rPr lang="ar-SA" err="1"/>
              <a:t>ותומך</a:t>
            </a:r>
            <a:r>
              <a:rPr lang="ar-SA" dirty="0"/>
              <a:t> </a:t>
            </a:r>
            <a:r>
              <a:rPr lang="ar-SA" err="1"/>
              <a:t>בתפקודים</a:t>
            </a:r>
            <a:r>
              <a:rPr lang="ar-SA" dirty="0"/>
              <a:t> </a:t>
            </a:r>
            <a:r>
              <a:rPr lang="ar-SA" err="1"/>
              <a:t>שונים</a:t>
            </a:r>
            <a:r>
              <a:rPr lang="ar-SA" dirty="0"/>
              <a:t> </a:t>
            </a:r>
            <a:r>
              <a:rPr lang="ar-SA" err="1"/>
              <a:t>כגון</a:t>
            </a:r>
            <a:r>
              <a:rPr lang="ar-SA" dirty="0"/>
              <a:t> </a:t>
            </a:r>
            <a:r>
              <a:rPr lang="ar-SA" err="1"/>
              <a:t>ייצור</a:t>
            </a:r>
            <a:r>
              <a:rPr lang="ar-SA" dirty="0"/>
              <a:t> </a:t>
            </a:r>
            <a:r>
              <a:rPr lang="ar-SA" err="1"/>
              <a:t>תאים</a:t>
            </a:r>
            <a:r>
              <a:rPr lang="ar-SA" dirty="0"/>
              <a:t>, </a:t>
            </a:r>
            <a:r>
              <a:rPr lang="ar-SA" err="1"/>
              <a:t>תפקוד</a:t>
            </a:r>
            <a:r>
              <a:rPr lang="ar-SA" dirty="0"/>
              <a:t> </a:t>
            </a:r>
            <a:r>
              <a:rPr lang="ar-SA" err="1"/>
              <a:t>מערכת</a:t>
            </a:r>
            <a:r>
              <a:rPr lang="ar-SA" dirty="0"/>
              <a:t> </a:t>
            </a:r>
            <a:r>
              <a:rPr lang="ar-SA" err="1"/>
              <a:t>החיסון</a:t>
            </a:r>
            <a:r>
              <a:rPr lang="ar-SA" dirty="0"/>
              <a:t> </a:t>
            </a:r>
            <a:r>
              <a:rPr lang="ar-SA" err="1"/>
              <a:t>וויסות</a:t>
            </a:r>
            <a:r>
              <a:rPr lang="ar-SA" dirty="0"/>
              <a:t> </a:t>
            </a:r>
            <a:r>
              <a:rPr lang="ar-SA" err="1"/>
              <a:t>הורמונים</a:t>
            </a:r>
            <a:r>
              <a:rPr lang="ar-SA" dirty="0"/>
              <a:t>.</a:t>
            </a:r>
            <a:endParaRPr lang="en-US" dirty="0"/>
          </a:p>
          <a:p>
            <a:pPr marL="0" lvl="0" indent="0" algn="r">
              <a:spcBef>
                <a:spcPts val="0"/>
              </a:spcBef>
              <a:spcAft>
                <a:spcPts val="0"/>
              </a:spcAft>
              <a:buNone/>
            </a:pP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9f3a071504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9f3a07150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a:buNone/>
            </a:pPr>
            <a:r>
              <a:rPr lang="en-US" dirty="0" err="1"/>
              <a:t>כעת</a:t>
            </a:r>
            <a:r>
              <a:rPr lang="en-US" dirty="0"/>
              <a:t> </a:t>
            </a:r>
            <a:r>
              <a:rPr lang="en-US" dirty="0" err="1"/>
              <a:t>שאלו</a:t>
            </a:r>
            <a:r>
              <a:rPr lang="en-US" dirty="0"/>
              <a:t> </a:t>
            </a:r>
            <a:r>
              <a:rPr lang="en-US" dirty="0" err="1"/>
              <a:t>את</a:t>
            </a:r>
            <a:r>
              <a:rPr lang="en-US" dirty="0"/>
              <a:t> </a:t>
            </a:r>
            <a:r>
              <a:rPr lang="en-US" dirty="0" err="1"/>
              <a:t>את</a:t>
            </a:r>
            <a:r>
              <a:rPr lang="en-US" dirty="0"/>
              <a:t> </a:t>
            </a:r>
            <a:r>
              <a:rPr lang="en-US" dirty="0" err="1"/>
              <a:t>התלמידים</a:t>
            </a:r>
            <a:r>
              <a:rPr lang="en-US" dirty="0"/>
              <a:t> </a:t>
            </a:r>
            <a:r>
              <a:rPr lang="en-US" dirty="0" err="1"/>
              <a:t>איפה</a:t>
            </a:r>
            <a:r>
              <a:rPr lang="en-US" dirty="0"/>
              <a:t> </a:t>
            </a:r>
            <a:r>
              <a:rPr lang="en-US" dirty="0" err="1"/>
              <a:t>היו</a:t>
            </a:r>
            <a:r>
              <a:rPr lang="en-US" dirty="0"/>
              <a:t> </a:t>
            </a:r>
            <a:r>
              <a:rPr lang="en-US" dirty="0" err="1"/>
              <a:t>שמים</a:t>
            </a:r>
            <a:r>
              <a:rPr lang="en-US" dirty="0"/>
              <a:t> </a:t>
            </a:r>
            <a:r>
              <a:rPr lang="en-US" dirty="0" err="1"/>
              <a:t>בתוך</a:t>
            </a:r>
            <a:r>
              <a:rPr lang="en-US" dirty="0"/>
              <a:t> </a:t>
            </a:r>
            <a:r>
              <a:rPr lang="en-US" dirty="0" err="1"/>
              <a:t>הדיאגרמה</a:t>
            </a:r>
            <a:r>
              <a:rPr lang="en-US" dirty="0"/>
              <a:t> </a:t>
            </a:r>
            <a:r>
              <a:rPr lang="en-US" dirty="0" err="1"/>
              <a:t>הזו</a:t>
            </a:r>
            <a:r>
              <a:rPr lang="en-US" dirty="0"/>
              <a:t> </a:t>
            </a:r>
            <a:r>
              <a:rPr lang="en-US" dirty="0" err="1"/>
              <a:t>את</a:t>
            </a:r>
            <a:r>
              <a:rPr lang="en-US" dirty="0"/>
              <a:t> </a:t>
            </a:r>
            <a:r>
              <a:rPr lang="en-US" dirty="0" err="1"/>
              <a:t>המאכלים</a:t>
            </a:r>
            <a:r>
              <a:rPr lang="en-US" dirty="0"/>
              <a:t> </a:t>
            </a:r>
            <a:r>
              <a:rPr lang="en-US" dirty="0" err="1"/>
              <a:t>מהשיעור</a:t>
            </a:r>
            <a:r>
              <a:rPr lang="en-US" dirty="0"/>
              <a:t> </a:t>
            </a:r>
            <a:r>
              <a:rPr lang="en-US" dirty="0" err="1"/>
              <a:t>הקודם</a:t>
            </a:r>
            <a:r>
              <a:rPr lang="en-US" dirty="0"/>
              <a:t> - </a:t>
            </a:r>
            <a:r>
              <a:rPr lang="en-US" dirty="0" err="1"/>
              <a:t>פיצה</a:t>
            </a:r>
            <a:r>
              <a:rPr lang="en-US" dirty="0"/>
              <a:t> </a:t>
            </a:r>
            <a:r>
              <a:rPr lang="en-US" dirty="0" err="1"/>
              <a:t>והמבורגר</a:t>
            </a:r>
            <a:r>
              <a:rPr lang="en-US" dirty="0"/>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9f3a071504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9f3a07150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a:buNone/>
            </a:pPr>
            <a:r>
              <a:rPr lang="he-IL" dirty="0"/>
              <a:t>ל</a:t>
            </a:r>
          </a:p>
          <a:p>
            <a:pPr marL="0" indent="0" algn="r">
              <a:buNone/>
            </a:pPr>
            <a:endParaRPr lang="he-IL" dirty="0"/>
          </a:p>
        </p:txBody>
      </p:sp>
    </p:spTree>
    <p:extLst>
      <p:ext uri="{BB962C8B-B14F-4D97-AF65-F5344CB8AC3E}">
        <p14:creationId xmlns:p14="http://schemas.microsoft.com/office/powerpoint/2010/main" val="1002192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599edf44e5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599edf44e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599edf44e5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599edf44e5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a:buNone/>
            </a:pPr>
            <a:r>
              <a:rPr lang="en-US" err="1"/>
              <a:t>כל</a:t>
            </a:r>
            <a:r>
              <a:rPr lang="en-US"/>
              <a:t> </a:t>
            </a:r>
            <a:r>
              <a:rPr lang="en-US" err="1"/>
              <a:t>הפחמימות</a:t>
            </a:r>
            <a:r>
              <a:rPr lang="en-US"/>
              <a:t> </a:t>
            </a:r>
            <a:r>
              <a:rPr lang="en-US" err="1"/>
              <a:t>מתפרקות</a:t>
            </a:r>
            <a:r>
              <a:rPr lang="en-US"/>
              <a:t> בגוף </a:t>
            </a:r>
            <a:r>
              <a:rPr lang="en-US" err="1"/>
              <a:t>לסוכר</a:t>
            </a:r>
            <a:r>
              <a:rPr lang="en-US"/>
              <a:t> </a:t>
            </a:r>
            <a:r>
              <a:rPr lang="en-US" err="1"/>
              <a:t>פשוט</a:t>
            </a:r>
            <a:r>
              <a:rPr lang="en-US"/>
              <a:t> (</a:t>
            </a:r>
            <a:r>
              <a:rPr lang="en-US" err="1"/>
              <a:t>גלוקוז</a:t>
            </a:r>
            <a:r>
              <a:rPr lang="en-US"/>
              <a:t>), </a:t>
            </a:r>
            <a:r>
              <a:rPr lang="en-US" err="1"/>
              <a:t>שמשתתף</a:t>
            </a:r>
            <a:r>
              <a:rPr lang="en-US"/>
              <a:t> </a:t>
            </a:r>
            <a:r>
              <a:rPr lang="en-US" err="1"/>
              <a:t>אחר-כך</a:t>
            </a:r>
            <a:r>
              <a:rPr lang="en-US"/>
              <a:t> </a:t>
            </a:r>
            <a:r>
              <a:rPr lang="en-US" err="1"/>
              <a:t>בתהליכים</a:t>
            </a:r>
            <a:r>
              <a:rPr lang="en-US"/>
              <a:t> </a:t>
            </a:r>
            <a:r>
              <a:rPr lang="en-US" err="1"/>
              <a:t>מטבוליים</a:t>
            </a:r>
            <a:r>
              <a:rPr lang="en-US"/>
              <a:t> </a:t>
            </a:r>
            <a:r>
              <a:rPr lang="en-US" err="1"/>
              <a:t>שמייצרים</a:t>
            </a:r>
            <a:r>
              <a:rPr lang="en-US"/>
              <a:t> </a:t>
            </a:r>
            <a:r>
              <a:rPr lang="en-US" err="1"/>
              <a:t>אנרגיה</a:t>
            </a:r>
            <a:r>
              <a:rPr lang="en-US"/>
              <a:t>. </a:t>
            </a:r>
            <a:r>
              <a:rPr lang="en-US" err="1"/>
              <a:t>עודפי</a:t>
            </a:r>
            <a:r>
              <a:rPr lang="en-US"/>
              <a:t> </a:t>
            </a:r>
            <a:r>
              <a:rPr lang="en-US" err="1"/>
              <a:t>הפחמימות</a:t>
            </a:r>
            <a:r>
              <a:rPr lang="en-US"/>
              <a:t> </a:t>
            </a:r>
            <a:r>
              <a:rPr lang="en-US" err="1"/>
              <a:t>מאוחסנים</a:t>
            </a:r>
            <a:r>
              <a:rPr lang="en-US"/>
              <a:t> </a:t>
            </a:r>
            <a:r>
              <a:rPr lang="en-US" err="1"/>
              <a:t>בכבד</a:t>
            </a:r>
            <a:r>
              <a:rPr lang="en-US"/>
              <a:t> </a:t>
            </a:r>
            <a:r>
              <a:rPr lang="en-US" err="1"/>
              <a:t>ובשרירים</a:t>
            </a:r>
            <a:r>
              <a:rPr lang="en-US"/>
              <a:t> </a:t>
            </a:r>
            <a:r>
              <a:rPr lang="en-US" err="1"/>
              <a:t>בצורת</a:t>
            </a:r>
            <a:r>
              <a:rPr lang="en-US"/>
              <a:t> </a:t>
            </a:r>
            <a:r>
              <a:rPr lang="en-US" err="1"/>
              <a:t>גליקוגן</a:t>
            </a:r>
            <a:r>
              <a:rPr lang="en-US"/>
              <a:t>.</a:t>
            </a:r>
          </a:p>
          <a:p>
            <a:pPr marL="0" indent="0" algn="r">
              <a:buNone/>
            </a:pPr>
            <a:r>
              <a:rPr lang="en-US" dirty="0" err="1"/>
              <a:t>כאשר</a:t>
            </a:r>
            <a:r>
              <a:rPr lang="en-US" dirty="0"/>
              <a:t> </a:t>
            </a:r>
            <a:r>
              <a:rPr lang="en-US" dirty="0" err="1"/>
              <a:t>מדברים</a:t>
            </a:r>
            <a:r>
              <a:rPr lang="en-US" dirty="0"/>
              <a:t> </a:t>
            </a:r>
            <a:r>
              <a:rPr lang="en-US" dirty="0" err="1"/>
              <a:t>על</a:t>
            </a:r>
            <a:r>
              <a:rPr lang="en-US" dirty="0"/>
              <a:t> </a:t>
            </a:r>
            <a:r>
              <a:rPr lang="en-US" dirty="0" err="1"/>
              <a:t>פחמימות</a:t>
            </a:r>
            <a:r>
              <a:rPr lang="en-US" dirty="0"/>
              <a:t>, </a:t>
            </a:r>
            <a:r>
              <a:rPr lang="en-US" dirty="0" err="1"/>
              <a:t>יותר</a:t>
            </a:r>
            <a:r>
              <a:rPr lang="en-US" dirty="0"/>
              <a:t> </a:t>
            </a:r>
            <a:r>
              <a:rPr lang="en-US" dirty="0" err="1"/>
              <a:t>חשוב</a:t>
            </a:r>
            <a:r>
              <a:rPr lang="en-US" dirty="0"/>
              <a:t> </a:t>
            </a:r>
            <a:r>
              <a:rPr lang="en-US" dirty="0" err="1"/>
              <a:t>להתרכז</a:t>
            </a:r>
            <a:r>
              <a:rPr lang="en-US" dirty="0"/>
              <a:t> </a:t>
            </a:r>
            <a:r>
              <a:rPr lang="en-US" dirty="0" err="1"/>
              <a:t>בסוגי</a:t>
            </a:r>
            <a:r>
              <a:rPr lang="en-US" dirty="0"/>
              <a:t> </a:t>
            </a:r>
            <a:r>
              <a:rPr lang="en-US" dirty="0" err="1"/>
              <a:t>פחמימות</a:t>
            </a:r>
            <a:r>
              <a:rPr lang="en-US" dirty="0"/>
              <a:t> </a:t>
            </a:r>
            <a:r>
              <a:rPr lang="en-US" dirty="0" err="1"/>
              <a:t>מאשר</a:t>
            </a:r>
            <a:r>
              <a:rPr lang="en-US" dirty="0"/>
              <a:t> </a:t>
            </a:r>
            <a:r>
              <a:rPr lang="en-US" dirty="0" err="1"/>
              <a:t>בכמות</a:t>
            </a:r>
            <a:r>
              <a:rPr lang="en-US" dirty="0"/>
              <a:t> </a:t>
            </a:r>
            <a:r>
              <a:rPr lang="en-US" dirty="0" err="1"/>
              <a:t>הפחמימות</a:t>
            </a:r>
            <a:r>
              <a:rPr lang="en-US" dirty="0"/>
              <a:t> </a:t>
            </a:r>
            <a:r>
              <a:rPr lang="en-US" dirty="0" err="1"/>
              <a:t>שצורכים</a:t>
            </a:r>
            <a:r>
              <a:rPr lang="en-US" dirty="0"/>
              <a:t>. </a:t>
            </a:r>
            <a:r>
              <a:rPr lang="en-US" dirty="0" err="1"/>
              <a:t>פחמימה</a:t>
            </a:r>
            <a:r>
              <a:rPr lang="en-US" dirty="0"/>
              <a:t> </a:t>
            </a:r>
            <a:r>
              <a:rPr lang="en-US" dirty="0" err="1"/>
              <a:t>טובה</a:t>
            </a:r>
            <a:r>
              <a:rPr lang="en-US" dirty="0"/>
              <a:t>, </a:t>
            </a:r>
            <a:r>
              <a:rPr lang="en-US" dirty="0" err="1"/>
              <a:t>או</a:t>
            </a:r>
            <a:r>
              <a:rPr lang="en-US" dirty="0"/>
              <a:t> </a:t>
            </a:r>
            <a:r>
              <a:rPr lang="en-US" dirty="0" err="1"/>
              <a:t>פחמימה</a:t>
            </a:r>
            <a:r>
              <a:rPr lang="en-US" dirty="0"/>
              <a:t> </a:t>
            </a:r>
            <a:r>
              <a:rPr lang="en-US" dirty="0" err="1"/>
              <a:t>מורכבת</a:t>
            </a:r>
            <a:r>
              <a:rPr lang="en-US" dirty="0"/>
              <a:t>, </a:t>
            </a:r>
            <a:r>
              <a:rPr lang="en-US" dirty="0" err="1"/>
              <a:t>נמצאת</a:t>
            </a:r>
            <a:r>
              <a:rPr lang="en-US" dirty="0"/>
              <a:t> </a:t>
            </a:r>
            <a:r>
              <a:rPr lang="en-US" dirty="0" err="1"/>
              <a:t>במוצרים</a:t>
            </a:r>
            <a:r>
              <a:rPr lang="en-US" dirty="0"/>
              <a:t> </a:t>
            </a:r>
            <a:r>
              <a:rPr lang="en-US" dirty="0" err="1"/>
              <a:t>המכילים</a:t>
            </a:r>
            <a:r>
              <a:rPr lang="en-US" dirty="0"/>
              <a:t> </a:t>
            </a:r>
            <a:r>
              <a:rPr lang="en-US" dirty="0" err="1"/>
              <a:t>דגנים</a:t>
            </a:r>
            <a:r>
              <a:rPr lang="en-US" dirty="0"/>
              <a:t> </a:t>
            </a:r>
            <a:r>
              <a:rPr lang="en-US" dirty="0" err="1"/>
              <a:t>מלאים</a:t>
            </a:r>
            <a:r>
              <a:rPr lang="en-US" dirty="0"/>
              <a:t> </a:t>
            </a:r>
            <a:r>
              <a:rPr lang="en-US" dirty="0" err="1"/>
              <a:t>ולא</a:t>
            </a:r>
            <a:r>
              <a:rPr lang="en-US" dirty="0"/>
              <a:t> </a:t>
            </a:r>
            <a:r>
              <a:rPr lang="en-US" dirty="0" err="1"/>
              <a:t>מעובדים</a:t>
            </a:r>
            <a:r>
              <a:rPr lang="en-US" dirty="0"/>
              <a:t>, </a:t>
            </a:r>
            <a:r>
              <a:rPr lang="en-US" dirty="0" err="1"/>
              <a:t>ירקות</a:t>
            </a:r>
            <a:r>
              <a:rPr lang="en-US" dirty="0"/>
              <a:t>, </a:t>
            </a:r>
            <a:r>
              <a:rPr lang="en-US" dirty="0" err="1"/>
              <a:t>פירות</a:t>
            </a:r>
            <a:r>
              <a:rPr lang="en-US" dirty="0"/>
              <a:t> </a:t>
            </a:r>
            <a:r>
              <a:rPr lang="en-US" dirty="0" err="1"/>
              <a:t>ושעועית</a:t>
            </a:r>
            <a:r>
              <a:rPr lang="en-US" dirty="0"/>
              <a:t>. </a:t>
            </a:r>
            <a:r>
              <a:rPr lang="en-US" dirty="0" err="1"/>
              <a:t>בנוסף</a:t>
            </a:r>
            <a:r>
              <a:rPr lang="en-US" dirty="0"/>
              <a:t>, </a:t>
            </a:r>
            <a:r>
              <a:rPr lang="en-US" dirty="0" err="1"/>
              <a:t>מזונות</a:t>
            </a:r>
            <a:r>
              <a:rPr lang="en-US" dirty="0"/>
              <a:t> </a:t>
            </a:r>
            <a:r>
              <a:rPr lang="en-US" dirty="0" err="1"/>
              <a:t>אלו</a:t>
            </a:r>
            <a:r>
              <a:rPr lang="en-US" dirty="0"/>
              <a:t> </a:t>
            </a:r>
            <a:r>
              <a:rPr lang="en-US" dirty="0" err="1"/>
              <a:t>מספקים</a:t>
            </a:r>
            <a:r>
              <a:rPr lang="en-US" dirty="0"/>
              <a:t> </a:t>
            </a:r>
            <a:r>
              <a:rPr lang="en-US" dirty="0" err="1"/>
              <a:t>לגוף</a:t>
            </a:r>
            <a:r>
              <a:rPr lang="en-US" dirty="0"/>
              <a:t> </a:t>
            </a:r>
            <a:r>
              <a:rPr lang="en-US" dirty="0" err="1"/>
              <a:t>ויטמינים</a:t>
            </a:r>
            <a:r>
              <a:rPr lang="en-US" dirty="0"/>
              <a:t>, </a:t>
            </a:r>
            <a:r>
              <a:rPr lang="en-US" dirty="0" err="1"/>
              <a:t>מינרלים</a:t>
            </a:r>
            <a:r>
              <a:rPr lang="en-US" dirty="0"/>
              <a:t>, </a:t>
            </a:r>
            <a:r>
              <a:rPr lang="en-US" dirty="0" err="1"/>
              <a:t>סיבים</a:t>
            </a:r>
            <a:r>
              <a:rPr lang="en-US" dirty="0"/>
              <a:t> </a:t>
            </a:r>
            <a:r>
              <a:rPr lang="en-US" dirty="0" err="1"/>
              <a:t>ופיטונוטריאנטים</a:t>
            </a:r>
            <a:r>
              <a:rPr lang="en-US" dirty="0"/>
              <a:t>. </a:t>
            </a:r>
            <a:r>
              <a:rPr lang="en-US" dirty="0" err="1"/>
              <a:t>המקורות</a:t>
            </a:r>
            <a:r>
              <a:rPr lang="en-US" dirty="0"/>
              <a:t> </a:t>
            </a:r>
            <a:r>
              <a:rPr lang="en-US" dirty="0" err="1"/>
              <a:t>הפחות</a:t>
            </a:r>
            <a:r>
              <a:rPr lang="en-US" dirty="0"/>
              <a:t> </a:t>
            </a:r>
            <a:r>
              <a:rPr lang="en-US" dirty="0" err="1"/>
              <a:t>בריאים</a:t>
            </a:r>
            <a:r>
              <a:rPr lang="en-US" dirty="0"/>
              <a:t> </a:t>
            </a:r>
            <a:r>
              <a:rPr lang="en-US" dirty="0" err="1"/>
              <a:t>של</a:t>
            </a:r>
            <a:r>
              <a:rPr lang="en-US" dirty="0"/>
              <a:t> </a:t>
            </a:r>
            <a:r>
              <a:rPr lang="en-US" dirty="0" err="1"/>
              <a:t>פחמימות</a:t>
            </a:r>
            <a:r>
              <a:rPr lang="en-US" dirty="0"/>
              <a:t>  - </a:t>
            </a:r>
            <a:r>
              <a:rPr lang="en-US" dirty="0" err="1"/>
              <a:t>פחמימות</a:t>
            </a:r>
            <a:r>
              <a:rPr lang="en-US" dirty="0"/>
              <a:t> </a:t>
            </a:r>
            <a:r>
              <a:rPr lang="en-US" dirty="0" err="1"/>
              <a:t>פשוטות</a:t>
            </a:r>
            <a:r>
              <a:rPr lang="en-US" dirty="0"/>
              <a:t> - </a:t>
            </a:r>
            <a:r>
              <a:rPr lang="en-US" dirty="0" err="1"/>
              <a:t>כוללים</a:t>
            </a:r>
            <a:r>
              <a:rPr lang="en-US" dirty="0"/>
              <a:t> </a:t>
            </a:r>
            <a:r>
              <a:rPr lang="en-US" dirty="0" err="1"/>
              <a:t>לחם</a:t>
            </a:r>
            <a:r>
              <a:rPr lang="en-US" dirty="0"/>
              <a:t> </a:t>
            </a:r>
            <a:r>
              <a:rPr lang="en-US" dirty="0" err="1"/>
              <a:t>לבן</a:t>
            </a:r>
            <a:r>
              <a:rPr lang="en-US" dirty="0"/>
              <a:t>, </a:t>
            </a:r>
            <a:r>
              <a:rPr lang="en-US" dirty="0" err="1"/>
              <a:t>מאפים</a:t>
            </a:r>
            <a:r>
              <a:rPr lang="en-US" dirty="0"/>
              <a:t>, </a:t>
            </a:r>
            <a:r>
              <a:rPr lang="en-US" dirty="0" err="1"/>
              <a:t>משקאות</a:t>
            </a:r>
            <a:r>
              <a:rPr lang="en-US" dirty="0"/>
              <a:t> </a:t>
            </a:r>
            <a:r>
              <a:rPr lang="en-US" dirty="0" err="1"/>
              <a:t>ממותקים</a:t>
            </a:r>
            <a:r>
              <a:rPr lang="en-US" dirty="0"/>
              <a:t> </a:t>
            </a:r>
            <a:r>
              <a:rPr lang="en-US" dirty="0" err="1"/>
              <a:t>ומגוון</a:t>
            </a:r>
            <a:r>
              <a:rPr lang="en-US" dirty="0"/>
              <a:t> </a:t>
            </a:r>
            <a:r>
              <a:rPr lang="en-US" dirty="0" err="1"/>
              <a:t>מוצרים</a:t>
            </a:r>
            <a:r>
              <a:rPr lang="en-US" dirty="0"/>
              <a:t> </a:t>
            </a:r>
            <a:r>
              <a:rPr lang="en-US" dirty="0" err="1"/>
              <a:t>מעובדים</a:t>
            </a:r>
            <a:r>
              <a:rPr lang="en-US" dirty="0"/>
              <a:t>. </a:t>
            </a:r>
            <a:r>
              <a:rPr lang="en-US" dirty="0" err="1"/>
              <a:t>מאכלים</a:t>
            </a:r>
            <a:r>
              <a:rPr lang="en-US" dirty="0"/>
              <a:t> </a:t>
            </a:r>
            <a:r>
              <a:rPr lang="en-US" dirty="0" err="1"/>
              <a:t>אלו</a:t>
            </a:r>
            <a:r>
              <a:rPr lang="en-US" dirty="0"/>
              <a:t> </a:t>
            </a:r>
            <a:r>
              <a:rPr lang="en-US" dirty="0" err="1"/>
              <a:t>מכילים</a:t>
            </a:r>
            <a:r>
              <a:rPr lang="en-US" dirty="0"/>
              <a:t> </a:t>
            </a:r>
            <a:r>
              <a:rPr lang="en-US" dirty="0" err="1"/>
              <a:t>פחמימות</a:t>
            </a:r>
            <a:r>
              <a:rPr lang="en-US" dirty="0"/>
              <a:t> </a:t>
            </a:r>
            <a:r>
              <a:rPr lang="en-US" dirty="0" err="1"/>
              <a:t>פשוטות</a:t>
            </a:r>
            <a:r>
              <a:rPr lang="en-US" dirty="0"/>
              <a:t> </a:t>
            </a:r>
            <a:r>
              <a:rPr lang="en-US" dirty="0" err="1"/>
              <a:t>שמתעכלות</a:t>
            </a:r>
            <a:r>
              <a:rPr lang="en-US" dirty="0"/>
              <a:t> </a:t>
            </a:r>
            <a:r>
              <a:rPr lang="en-US" dirty="0" err="1"/>
              <a:t>בקלות</a:t>
            </a:r>
            <a:r>
              <a:rPr lang="en-US" dirty="0"/>
              <a:t>, </a:t>
            </a:r>
            <a:r>
              <a:rPr lang="en-US" dirty="0" err="1"/>
              <a:t>הם</a:t>
            </a:r>
            <a:r>
              <a:rPr lang="en-US" dirty="0"/>
              <a:t> </a:t>
            </a:r>
            <a:r>
              <a:rPr lang="en-US" dirty="0" err="1"/>
              <a:t>תורמים</a:t>
            </a:r>
            <a:r>
              <a:rPr lang="en-US" dirty="0"/>
              <a:t> </a:t>
            </a:r>
            <a:r>
              <a:rPr lang="en-US" dirty="0" err="1"/>
              <a:t>לעליה</a:t>
            </a:r>
            <a:r>
              <a:rPr lang="en-US" dirty="0"/>
              <a:t> </a:t>
            </a:r>
            <a:r>
              <a:rPr lang="en-US" dirty="0" err="1"/>
              <a:t>במשקל</a:t>
            </a:r>
            <a:r>
              <a:rPr lang="en-US" dirty="0"/>
              <a:t> </a:t>
            </a:r>
            <a:r>
              <a:rPr lang="en-US" dirty="0" err="1"/>
              <a:t>ועשויים</a:t>
            </a:r>
            <a:r>
              <a:rPr lang="en-US" dirty="0"/>
              <a:t> </a:t>
            </a:r>
            <a:r>
              <a:rPr lang="en-US" dirty="0" err="1"/>
              <a:t>לגרום</a:t>
            </a:r>
            <a:r>
              <a:rPr lang="en-US" dirty="0"/>
              <a:t> </a:t>
            </a:r>
            <a:r>
              <a:rPr lang="en-US" dirty="0" err="1"/>
              <a:t>להתפתחות</a:t>
            </a:r>
            <a:r>
              <a:rPr lang="en-US" dirty="0"/>
              <a:t> </a:t>
            </a:r>
            <a:r>
              <a:rPr lang="en-US" dirty="0" err="1"/>
              <a:t>של</a:t>
            </a:r>
            <a:r>
              <a:rPr lang="en-US" dirty="0"/>
              <a:t> </a:t>
            </a:r>
            <a:r>
              <a:rPr lang="en-US" dirty="0" err="1"/>
              <a:t>סוכרת</a:t>
            </a:r>
            <a:r>
              <a:rPr lang="en-US" dirty="0"/>
              <a:t> </a:t>
            </a:r>
            <a:r>
              <a:rPr lang="en-US" dirty="0" err="1"/>
              <a:t>ומחלות</a:t>
            </a:r>
            <a:r>
              <a:rPr lang="en-US" dirty="0"/>
              <a:t> </a:t>
            </a:r>
            <a:r>
              <a:rPr lang="en-US" dirty="0" err="1"/>
              <a:t>לב</a:t>
            </a:r>
            <a:r>
              <a:rPr lang="en-US" dirty="0"/>
              <a:t>. .</a:t>
            </a:r>
          </a:p>
          <a:p>
            <a:pPr marL="0" lvl="0" indent="0" algn="r">
              <a:spcBef>
                <a:spcPts val="0"/>
              </a:spcBef>
              <a:spcAft>
                <a:spcPts val="0"/>
              </a:spcAft>
              <a:buNone/>
            </a:pPr>
            <a:endParaRPr dirty="0"/>
          </a:p>
          <a:p>
            <a:pPr marL="0" indent="0" algn="r">
              <a:buNone/>
            </a:pPr>
            <a:r>
              <a:rPr lang="en-US"/>
              <a:t>htניתןtps://www.health.gov.il/publicationsfiles/carb_educational_flyer.pdf</a:t>
            </a:r>
          </a:p>
          <a:p>
            <a:pPr marL="0" indent="0" algn="r">
              <a:buNone/>
            </a:pP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599edf44e5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599edf44e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rgbClr val="191B26"/>
                </a:solidFill>
                <a:highlight>
                  <a:srgbClr val="FFFFFF"/>
                </a:highlight>
              </a:rPr>
              <a:t>Image by </a:t>
            </a:r>
            <a:r>
              <a:rPr lang="en" sz="1050" u="sng">
                <a:solidFill>
                  <a:srgbClr val="191B26"/>
                </a:solidFill>
                <a:highlight>
                  <a:srgbClr val="FFFFFF"/>
                </a:highlight>
                <a:hlinkClick r:id="rId3">
                  <a:extLst>
                    <a:ext uri="{A12FA001-AC4F-418D-AE19-62706E023703}">
                      <ahyp:hlinkClr xmlns:ahyp="http://schemas.microsoft.com/office/drawing/2018/hyperlinkcolor" val="tx"/>
                    </a:ext>
                  </a:extLst>
                </a:hlinkClick>
              </a:rPr>
              <a:t>Clker-Free-Vector-Images</a:t>
            </a:r>
            <a:r>
              <a:rPr lang="en" sz="1050">
                <a:solidFill>
                  <a:srgbClr val="191B26"/>
                </a:solidFill>
                <a:highlight>
                  <a:srgbClr val="FFFFFF"/>
                </a:highlight>
              </a:rPr>
              <a:t> from </a:t>
            </a:r>
            <a:r>
              <a:rPr lang="en" sz="1050" u="sng">
                <a:solidFill>
                  <a:srgbClr val="191B26"/>
                </a:solidFill>
                <a:highlight>
                  <a:srgbClr val="FFFFFF"/>
                </a:highlight>
                <a:hlinkClick r:id="rId4">
                  <a:extLst>
                    <a:ext uri="{A12FA001-AC4F-418D-AE19-62706E023703}">
                      <ahyp:hlinkClr xmlns:ahyp="http://schemas.microsoft.com/office/drawing/2018/hyperlinkcolor" val="tx"/>
                    </a:ext>
                  </a:extLst>
                </a:hlinkClick>
              </a:rPr>
              <a:t>Pixabay</a:t>
            </a:r>
            <a:endParaRPr/>
          </a:p>
          <a:p>
            <a:pPr marL="0" lvl="0" indent="0" algn="r" rtl="1">
              <a:spcBef>
                <a:spcPts val="0"/>
              </a:spcBef>
              <a:spcAft>
                <a:spcPts val="0"/>
              </a:spcAft>
              <a:buNone/>
            </a:pPr>
            <a:r>
              <a:rPr lang="en">
                <a:solidFill>
                  <a:schemeClr val="dk1"/>
                </a:solidFill>
              </a:rPr>
              <a:t>יש כאן 2 אפשרויות: 1. השתמשו בפתקים מהשיעור הקודם/או הביאו צלחות נייר ובקשו מהתלמידים לצייר עליהן כדי ליצור צלחות אישיות מהמאכלים שאמרו שהם אוכלים. </a:t>
            </a:r>
            <a:endParaRPr>
              <a:solidFill>
                <a:schemeClr val="dk1"/>
              </a:solidFill>
            </a:endParaRPr>
          </a:p>
          <a:p>
            <a:pPr marL="0" lvl="0" indent="0" algn="r" rtl="1">
              <a:spcBef>
                <a:spcPts val="0"/>
              </a:spcBef>
              <a:spcAft>
                <a:spcPts val="0"/>
              </a:spcAft>
              <a:buNone/>
            </a:pPr>
            <a:endParaRPr>
              <a:solidFill>
                <a:schemeClr val="dk1"/>
              </a:solidFill>
            </a:endParaRPr>
          </a:p>
          <a:p>
            <a:pPr marL="0" lvl="0" indent="0" algn="r" rtl="1">
              <a:spcBef>
                <a:spcPts val="0"/>
              </a:spcBef>
              <a:spcAft>
                <a:spcPts val="0"/>
              </a:spcAft>
              <a:buClr>
                <a:schemeClr val="dk1"/>
              </a:buClr>
              <a:buSzPts val="1100"/>
              <a:buFont typeface="Arial"/>
              <a:buNone/>
            </a:pPr>
            <a:r>
              <a:rPr lang="en">
                <a:solidFill>
                  <a:schemeClr val="dk1"/>
                </a:solidFill>
              </a:rPr>
              <a:t>2. אם התלמידים שיתפו תמונות של צלחת האוכל שלהם מראש - דלג לשקופית הבאה.</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599edf44e5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599edf44e5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רקע - </a:t>
            </a:r>
            <a:r>
              <a:rPr lang="en" sz="1200">
                <a:solidFill>
                  <a:schemeClr val="dk1"/>
                </a:solidFill>
                <a:latin typeface="Calibri"/>
                <a:ea typeface="Calibri"/>
                <a:cs typeface="Calibri"/>
                <a:sym typeface="Calibri"/>
              </a:rPr>
              <a:t> </a:t>
            </a: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https://www.efsharibari.gov.il/eat-healthy/healthy-nutrition/the-nutritional-rainbow/nutritional-rainbow-diet/</a:t>
            </a:r>
            <a:endParaRPr/>
          </a:p>
          <a:p>
            <a:pPr marL="0" lvl="0" indent="0" algn="r" rtl="1">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4">
            <a:alphaModFix/>
          </a:blip>
          <a:stretch>
            <a:fillRect/>
          </a:stretch>
        </p:blipFill>
        <p:spPr>
          <a:xfrm flipH="1">
            <a:off x="0" y="72293"/>
            <a:ext cx="9144001" cy="677564"/>
          </a:xfrm>
          <a:prstGeom prst="rect">
            <a:avLst/>
          </a:prstGeom>
          <a:noFill/>
          <a:ln>
            <a:noFill/>
          </a:ln>
        </p:spPr>
      </p:pic>
      <p:sp>
        <p:nvSpPr>
          <p:cNvPr id="7" name="Google Shape;7;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5">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howtocook.recipes/top-20-countries-that-eat-the-most-and-least-protein-per-capita/"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500" b="1">
                <a:solidFill>
                  <a:srgbClr val="FFFFFF"/>
                </a:solidFill>
              </a:rPr>
              <a:t>האכלת הכדור הרעב -  מהי תזונה מאוזנת ובריאה?</a:t>
            </a:r>
            <a:endParaRPr sz="3500" b="1"/>
          </a:p>
        </p:txBody>
      </p:sp>
      <p:sp>
        <p:nvSpPr>
          <p:cNvPr id="60" name="Google Shape;60;p14"/>
          <p:cNvSpPr txBox="1">
            <a:spLocks noGrp="1"/>
          </p:cNvSpPr>
          <p:nvPr>
            <p:ph type="title"/>
          </p:nvPr>
        </p:nvSpPr>
        <p:spPr>
          <a:xfrm>
            <a:off x="8650075" y="124725"/>
            <a:ext cx="3414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100"/>
              <a:t>2</a:t>
            </a:r>
            <a:endParaRPr sz="3100"/>
          </a:p>
        </p:txBody>
      </p:sp>
      <p:pic>
        <p:nvPicPr>
          <p:cNvPr id="61" name="Google Shape;61;p14"/>
          <p:cNvPicPr preferRelativeResize="0"/>
          <p:nvPr/>
        </p:nvPicPr>
        <p:blipFill rotWithShape="1">
          <a:blip r:embed="rId3">
            <a:alphaModFix/>
          </a:blip>
          <a:srcRect l="2380" r="2380"/>
          <a:stretch/>
        </p:blipFill>
        <p:spPr>
          <a:xfrm>
            <a:off x="1714500" y="817000"/>
            <a:ext cx="5715000" cy="3999522"/>
          </a:xfrm>
          <a:prstGeom prst="rect">
            <a:avLst/>
          </a:prstGeom>
          <a:noFill/>
          <a:ln>
            <a:noFill/>
          </a:ln>
        </p:spPr>
      </p:pic>
      <p:pic>
        <p:nvPicPr>
          <p:cNvPr id="62" name="Google Shape;62;p14"/>
          <p:cNvPicPr preferRelativeResize="0"/>
          <p:nvPr/>
        </p:nvPicPr>
        <p:blipFill>
          <a:blip r:embed="rId4">
            <a:alphaModFix/>
          </a:blip>
          <a:stretch>
            <a:fillRect/>
          </a:stretch>
        </p:blipFill>
        <p:spPr>
          <a:xfrm>
            <a:off x="7109375" y="1153234"/>
            <a:ext cx="1719675" cy="31053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חלבונים</a:t>
            </a:r>
            <a:endParaRPr sz="3600" b="1" dirty="0"/>
          </a:p>
        </p:txBody>
      </p:sp>
      <p:sp>
        <p:nvSpPr>
          <p:cNvPr id="136" name="Google Shape;136;p23"/>
          <p:cNvSpPr txBox="1">
            <a:spLocks noGrp="1"/>
          </p:cNvSpPr>
          <p:nvPr>
            <p:ph type="body" idx="1"/>
          </p:nvPr>
        </p:nvSpPr>
        <p:spPr>
          <a:xfrm>
            <a:off x="311700" y="960025"/>
            <a:ext cx="8520600" cy="3716700"/>
          </a:xfrm>
          <a:prstGeom prst="rect">
            <a:avLst/>
          </a:prstGeom>
          <a:effectLst/>
        </p:spPr>
        <p:txBody>
          <a:bodyPr spcFirstLastPara="1" wrap="square" lIns="91425" tIns="91425" rIns="91425" bIns="91425" anchor="t" anchorCtr="0">
            <a:normAutofit fontScale="92500" lnSpcReduction="20000"/>
          </a:bodyPr>
          <a:lstStyle/>
          <a:p>
            <a:pPr marL="0" lvl="0" indent="0" algn="ctr" rtl="1">
              <a:lnSpc>
                <a:spcPct val="90000"/>
              </a:lnSpc>
              <a:spcBef>
                <a:spcPts val="1000"/>
              </a:spcBef>
              <a:spcAft>
                <a:spcPts val="0"/>
              </a:spcAft>
              <a:buNone/>
            </a:pPr>
            <a:r>
              <a:rPr lang="en" sz="2600" dirty="0">
                <a:solidFill>
                  <a:schemeClr val="dk1"/>
                </a:solidFill>
              </a:rPr>
              <a:t>האם 25% מהצלחת שלכם הם חלבונים</a:t>
            </a:r>
            <a:r>
              <a:rPr lang="en" sz="2400" dirty="0">
                <a:solidFill>
                  <a:schemeClr val="dk1"/>
                </a:solidFill>
              </a:rPr>
              <a:t>?</a:t>
            </a: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None/>
            </a:pPr>
            <a:br>
              <a:rPr lang="en" sz="2400" dirty="0">
                <a:solidFill>
                  <a:schemeClr val="dk1"/>
                </a:solidFill>
              </a:rPr>
            </a:br>
            <a:endParaRPr sz="2400" dirty="0">
              <a:solidFill>
                <a:schemeClr val="dk1"/>
              </a:solidFill>
            </a:endParaRPr>
          </a:p>
          <a:p>
            <a:pPr marL="0" lvl="0" indent="0" algn="ctr" rtl="1">
              <a:lnSpc>
                <a:spcPct val="90000"/>
              </a:lnSpc>
              <a:spcBef>
                <a:spcPts val="1000"/>
              </a:spcBef>
              <a:spcAft>
                <a:spcPts val="0"/>
              </a:spcAft>
              <a:buNone/>
            </a:pPr>
            <a:endParaRPr sz="2400" dirty="0">
              <a:solidFill>
                <a:schemeClr val="dk1"/>
              </a:solidFill>
            </a:endParaRPr>
          </a:p>
          <a:p>
            <a:pPr marL="0" lvl="0" indent="0" algn="ctr" rtl="1">
              <a:lnSpc>
                <a:spcPct val="90000"/>
              </a:lnSpc>
              <a:spcBef>
                <a:spcPts val="1000"/>
              </a:spcBef>
              <a:spcAft>
                <a:spcPts val="0"/>
              </a:spcAft>
              <a:buClr>
                <a:schemeClr val="dk1"/>
              </a:buClr>
              <a:buSzPct val="100000"/>
              <a:buFont typeface="Arial"/>
              <a:buNone/>
            </a:pPr>
            <a:r>
              <a:rPr lang="en" sz="2600" dirty="0">
                <a:solidFill>
                  <a:schemeClr val="dk1"/>
                </a:solidFill>
              </a:rPr>
              <a:t>בואו נדבר על חשיבותם של חלבונים.</a:t>
            </a:r>
            <a:endParaRPr sz="2600" dirty="0">
              <a:solidFill>
                <a:schemeClr val="dk1"/>
              </a:solidFill>
            </a:endParaRPr>
          </a:p>
        </p:txBody>
      </p:sp>
      <p:sp>
        <p:nvSpPr>
          <p:cNvPr id="137" name="Google Shape;137;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138" name="Google Shape;138;p23"/>
          <p:cNvPicPr preferRelativeResize="0"/>
          <p:nvPr/>
        </p:nvPicPr>
        <p:blipFill>
          <a:blip r:embed="rId3">
            <a:alphaModFix/>
          </a:blip>
          <a:stretch>
            <a:fillRect/>
          </a:stretch>
        </p:blipFill>
        <p:spPr>
          <a:xfrm>
            <a:off x="2369437" y="1611125"/>
            <a:ext cx="4405125" cy="2305800"/>
          </a:xfrm>
          <a:prstGeom prst="rect">
            <a:avLst/>
          </a:prstGeom>
          <a:noFill/>
          <a:ln>
            <a:noFill/>
          </a:ln>
        </p:spPr>
      </p:pic>
      <p:sp>
        <p:nvSpPr>
          <p:cNvPr id="139" name="Google Shape;139;p23"/>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חלבונים</a:t>
            </a:r>
            <a:endParaRPr sz="3600" b="1" dirty="0"/>
          </a:p>
        </p:txBody>
      </p:sp>
      <p:sp>
        <p:nvSpPr>
          <p:cNvPr id="145" name="Google Shape;145;p24"/>
          <p:cNvSpPr txBox="1">
            <a:spLocks noGrp="1"/>
          </p:cNvSpPr>
          <p:nvPr>
            <p:ph type="body" idx="1"/>
          </p:nvPr>
        </p:nvSpPr>
        <p:spPr>
          <a:xfrm>
            <a:off x="311700" y="905400"/>
            <a:ext cx="3924900" cy="3416400"/>
          </a:xfrm>
          <a:prstGeom prst="rect">
            <a:avLst/>
          </a:prstGeom>
          <a:effectLst/>
        </p:spPr>
        <p:txBody>
          <a:bodyPr spcFirstLastPara="1" wrap="square" lIns="91425" tIns="91425" rIns="91425" bIns="91425" anchor="t" anchorCtr="0">
            <a:normAutofit lnSpcReduction="10000"/>
          </a:bodyPr>
          <a:lstStyle/>
          <a:p>
            <a:pPr marL="0" lvl="0" indent="0" algn="r" rtl="1">
              <a:spcBef>
                <a:spcPts val="0"/>
              </a:spcBef>
              <a:spcAft>
                <a:spcPts val="0"/>
              </a:spcAft>
              <a:buClr>
                <a:schemeClr val="dk1"/>
              </a:buClr>
              <a:buSzPts val="1100"/>
              <a:buFont typeface="Arial"/>
              <a:buNone/>
            </a:pPr>
            <a:r>
              <a:rPr lang="en" sz="2200" dirty="0">
                <a:solidFill>
                  <a:srgbClr val="444444"/>
                </a:solidFill>
                <a:highlight>
                  <a:schemeClr val="lt1"/>
                </a:highlight>
              </a:rPr>
              <a:t>חלבונים מורכבים מיחידות קטנות יותר בשם חומצות אמינו. נוהגים לקרוא להם </a:t>
            </a:r>
            <a:r>
              <a:rPr lang="en" sz="2200" u="sng" dirty="0">
                <a:solidFill>
                  <a:srgbClr val="444444"/>
                </a:solidFill>
                <a:highlight>
                  <a:schemeClr val="lt1"/>
                </a:highlight>
              </a:rPr>
              <a:t>אבני הבניין של החיים</a:t>
            </a:r>
            <a:r>
              <a:rPr lang="en" sz="2200" dirty="0">
                <a:solidFill>
                  <a:srgbClr val="444444"/>
                </a:solidFill>
                <a:highlight>
                  <a:schemeClr val="lt1"/>
                </a:highlight>
              </a:rPr>
              <a:t> כי יש להם כמה וכמה תפקידים מהותיים בבניין הגוף.</a:t>
            </a:r>
            <a:endParaRPr sz="2400" dirty="0">
              <a:solidFill>
                <a:schemeClr val="dk1"/>
              </a:solidFill>
            </a:endParaRPr>
          </a:p>
          <a:p>
            <a:pPr marL="0" lvl="0" indent="0" algn="r" rtl="1">
              <a:spcBef>
                <a:spcPts val="0"/>
              </a:spcBef>
              <a:spcAft>
                <a:spcPts val="0"/>
              </a:spcAft>
              <a:buClr>
                <a:schemeClr val="dk1"/>
              </a:buClr>
              <a:buSzPts val="1100"/>
              <a:buFont typeface="Arial"/>
              <a:buNone/>
            </a:pPr>
            <a:endParaRPr sz="2200" dirty="0">
              <a:solidFill>
                <a:srgbClr val="444444"/>
              </a:solidFill>
              <a:highlight>
                <a:schemeClr val="lt1"/>
              </a:highlight>
            </a:endParaRPr>
          </a:p>
          <a:p>
            <a:pPr marL="0" lvl="0" indent="0" algn="r" rtl="1">
              <a:spcBef>
                <a:spcPts val="0"/>
              </a:spcBef>
              <a:spcAft>
                <a:spcPts val="0"/>
              </a:spcAft>
              <a:buClr>
                <a:schemeClr val="dk1"/>
              </a:buClr>
              <a:buSzPts val="1100"/>
              <a:buFont typeface="Arial"/>
              <a:buNone/>
            </a:pPr>
            <a:r>
              <a:rPr lang="en" sz="2200" dirty="0">
                <a:solidFill>
                  <a:srgbClr val="444444"/>
                </a:solidFill>
                <a:highlight>
                  <a:schemeClr val="lt1"/>
                </a:highlight>
              </a:rPr>
              <a:t>לחלבונים יש מגוון תפקידים. הם מעורבים בצמיחה, בתיקון ובתחזוקה של רקמות, איברים ותאים.</a:t>
            </a:r>
            <a:endParaRPr dirty="0">
              <a:solidFill>
                <a:srgbClr val="444444"/>
              </a:solidFill>
              <a:highlight>
                <a:schemeClr val="lt1"/>
              </a:highlight>
            </a:endParaRPr>
          </a:p>
          <a:p>
            <a:pPr marL="0" lvl="0" indent="0" algn="ctr" rtl="0">
              <a:lnSpc>
                <a:spcPct val="90000"/>
              </a:lnSpc>
              <a:spcBef>
                <a:spcPts val="1500"/>
              </a:spcBef>
              <a:spcAft>
                <a:spcPts val="0"/>
              </a:spcAft>
              <a:buClr>
                <a:schemeClr val="dk1"/>
              </a:buClr>
              <a:buSzPts val="2400"/>
              <a:buFont typeface="Arial"/>
              <a:buNone/>
            </a:pPr>
            <a:endParaRPr sz="1000" dirty="0">
              <a:solidFill>
                <a:schemeClr val="dk1"/>
              </a:solidFill>
            </a:endParaRPr>
          </a:p>
        </p:txBody>
      </p:sp>
      <p:sp>
        <p:nvSpPr>
          <p:cNvPr id="146" name="Google Shape;146;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47" name="Google Shape;147;p24"/>
          <p:cNvPicPr preferRelativeResize="0"/>
          <p:nvPr/>
        </p:nvPicPr>
        <p:blipFill>
          <a:blip r:embed="rId3">
            <a:alphaModFix/>
          </a:blip>
          <a:stretch>
            <a:fillRect/>
          </a:stretch>
        </p:blipFill>
        <p:spPr>
          <a:xfrm>
            <a:off x="4389000" y="849825"/>
            <a:ext cx="4602604" cy="3011469"/>
          </a:xfrm>
          <a:prstGeom prst="rect">
            <a:avLst/>
          </a:prstGeom>
          <a:noFill/>
          <a:ln>
            <a:noFill/>
          </a:ln>
        </p:spPr>
      </p:pic>
      <p:sp>
        <p:nvSpPr>
          <p:cNvPr id="148" name="Google Shape;148;p24"/>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00" b="1" dirty="0"/>
              <a:t>המדינות בהן אוכלים הכי הרבה והכי פחות חלבון לנפש</a:t>
            </a:r>
            <a:endParaRPr sz="3200" b="1" dirty="0"/>
          </a:p>
        </p:txBody>
      </p:sp>
      <p:sp>
        <p:nvSpPr>
          <p:cNvPr id="154" name="Google Shape;154;p25"/>
          <p:cNvSpPr txBox="1">
            <a:spLocks noGrp="1"/>
          </p:cNvSpPr>
          <p:nvPr>
            <p:ph type="body" idx="1"/>
          </p:nvPr>
        </p:nvSpPr>
        <p:spPr>
          <a:xfrm>
            <a:off x="311700" y="3232813"/>
            <a:ext cx="8520600" cy="1510500"/>
          </a:xfrm>
          <a:prstGeom prst="rect">
            <a:avLst/>
          </a:prstGeom>
          <a:effectLst/>
        </p:spPr>
        <p:txBody>
          <a:bodyPr spcFirstLastPara="1" wrap="square" lIns="91425" tIns="91425" rIns="91425" bIns="91425" anchor="t" anchorCtr="0">
            <a:normAutofit fontScale="25000" lnSpcReduction="20000"/>
          </a:bodyPr>
          <a:lstStyle/>
          <a:p>
            <a:pPr marL="0" lvl="0" indent="0" algn="r" rtl="1">
              <a:lnSpc>
                <a:spcPct val="100000"/>
              </a:lnSpc>
              <a:spcBef>
                <a:spcPts val="0"/>
              </a:spcBef>
              <a:spcAft>
                <a:spcPts val="0"/>
              </a:spcAft>
              <a:buNone/>
            </a:pPr>
            <a:r>
              <a:rPr lang="en" sz="7465" u="sng" dirty="0">
                <a:solidFill>
                  <a:schemeClr val="dk1"/>
                </a:solidFill>
              </a:rPr>
              <a:t>השתמשו </a:t>
            </a:r>
            <a:r>
              <a:rPr lang="en" sz="7465" u="sng" dirty="0">
                <a:solidFill>
                  <a:schemeClr val="hlink"/>
                </a:solidFill>
                <a:hlinkClick r:id="rId3"/>
              </a:rPr>
              <a:t>בלינק  </a:t>
            </a:r>
            <a:r>
              <a:rPr lang="en" sz="7465" u="sng" dirty="0">
                <a:solidFill>
                  <a:schemeClr val="dk1"/>
                </a:solidFill>
              </a:rPr>
              <a:t> </a:t>
            </a:r>
            <a:r>
              <a:rPr lang="he-IL" sz="7465" u="sng" dirty="0">
                <a:solidFill>
                  <a:schemeClr val="dk1"/>
                </a:solidFill>
              </a:rPr>
              <a:t>(</a:t>
            </a:r>
            <a:r>
              <a:rPr lang="en" sz="7465" u="sng" dirty="0">
                <a:solidFill>
                  <a:schemeClr val="dk1"/>
                </a:solidFill>
              </a:rPr>
              <a:t>או סירקו את הקוד</a:t>
            </a:r>
            <a:r>
              <a:rPr lang="he-IL" sz="7465" u="sng" dirty="0">
                <a:solidFill>
                  <a:schemeClr val="dk1"/>
                </a:solidFill>
              </a:rPr>
              <a:t>) </a:t>
            </a:r>
            <a:r>
              <a:rPr lang="en" sz="7465" u="sng" dirty="0">
                <a:solidFill>
                  <a:schemeClr val="dk1"/>
                </a:solidFill>
              </a:rPr>
              <a:t>כדי לענות על השאלות הבאות:</a:t>
            </a:r>
            <a:endParaRPr sz="7465" u="sng" dirty="0">
              <a:solidFill>
                <a:schemeClr val="dk1"/>
              </a:solidFill>
            </a:endParaRPr>
          </a:p>
          <a:p>
            <a:pPr marL="457200" lvl="0" indent="-347112" algn="r" rtl="1">
              <a:lnSpc>
                <a:spcPct val="100000"/>
              </a:lnSpc>
              <a:spcBef>
                <a:spcPts val="1200"/>
              </a:spcBef>
              <a:spcAft>
                <a:spcPts val="0"/>
              </a:spcAft>
              <a:buClr>
                <a:schemeClr val="dk1"/>
              </a:buClr>
              <a:buSzPct val="100000"/>
              <a:buChar char="●"/>
            </a:pPr>
            <a:r>
              <a:rPr lang="en" sz="7465" dirty="0">
                <a:solidFill>
                  <a:schemeClr val="dk1"/>
                </a:solidFill>
              </a:rPr>
              <a:t>מהן 3 </a:t>
            </a:r>
            <a:r>
              <a:rPr lang="he-IL" sz="7465" dirty="0">
                <a:solidFill>
                  <a:schemeClr val="dk1"/>
                </a:solidFill>
              </a:rPr>
              <a:t> </a:t>
            </a:r>
            <a:r>
              <a:rPr lang="en" sz="7465" dirty="0">
                <a:solidFill>
                  <a:schemeClr val="dk1"/>
                </a:solidFill>
              </a:rPr>
              <a:t>המדינות בהן אוכלים הכי הרבה חלבונים לנפש?</a:t>
            </a:r>
            <a:endParaRPr sz="7465" dirty="0">
              <a:solidFill>
                <a:schemeClr val="dk1"/>
              </a:solidFill>
            </a:endParaRPr>
          </a:p>
          <a:p>
            <a:pPr marL="457200" lvl="0" indent="-347112" algn="r" rtl="1">
              <a:lnSpc>
                <a:spcPct val="100000"/>
              </a:lnSpc>
              <a:spcBef>
                <a:spcPts val="0"/>
              </a:spcBef>
              <a:spcAft>
                <a:spcPts val="0"/>
              </a:spcAft>
              <a:buClr>
                <a:schemeClr val="dk1"/>
              </a:buClr>
              <a:buSzPct val="100000"/>
              <a:buChar char="●"/>
            </a:pPr>
            <a:r>
              <a:rPr lang="en" sz="7465" dirty="0">
                <a:solidFill>
                  <a:schemeClr val="dk1"/>
                </a:solidFill>
              </a:rPr>
              <a:t>מה משותף למדינות האלה?</a:t>
            </a:r>
            <a:endParaRPr sz="7465" dirty="0">
              <a:solidFill>
                <a:schemeClr val="dk1"/>
              </a:solidFill>
            </a:endParaRPr>
          </a:p>
          <a:p>
            <a:pPr marL="457200" lvl="0" indent="-347112" algn="r" rtl="1">
              <a:lnSpc>
                <a:spcPct val="100000"/>
              </a:lnSpc>
              <a:spcBef>
                <a:spcPts val="0"/>
              </a:spcBef>
              <a:spcAft>
                <a:spcPts val="0"/>
              </a:spcAft>
              <a:buClr>
                <a:schemeClr val="dk1"/>
              </a:buClr>
              <a:buSzPct val="100000"/>
              <a:buChar char="●"/>
            </a:pPr>
            <a:r>
              <a:rPr lang="en" sz="7465" dirty="0">
                <a:solidFill>
                  <a:schemeClr val="dk1"/>
                </a:solidFill>
              </a:rPr>
              <a:t>מהן 3 </a:t>
            </a:r>
            <a:r>
              <a:rPr lang="he-IL" sz="7465" dirty="0">
                <a:solidFill>
                  <a:schemeClr val="dk1"/>
                </a:solidFill>
              </a:rPr>
              <a:t> </a:t>
            </a:r>
            <a:r>
              <a:rPr lang="en" sz="7465" dirty="0">
                <a:solidFill>
                  <a:schemeClr val="dk1"/>
                </a:solidFill>
              </a:rPr>
              <a:t>המדינות בהן אוכלים הכי מעט חלבונים לנפש?</a:t>
            </a:r>
            <a:endParaRPr sz="7465" dirty="0">
              <a:solidFill>
                <a:schemeClr val="dk1"/>
              </a:solidFill>
            </a:endParaRPr>
          </a:p>
          <a:p>
            <a:pPr marL="457200" lvl="0" indent="-347112" algn="r" rtl="1">
              <a:lnSpc>
                <a:spcPct val="100000"/>
              </a:lnSpc>
              <a:spcBef>
                <a:spcPts val="0"/>
              </a:spcBef>
              <a:spcAft>
                <a:spcPts val="0"/>
              </a:spcAft>
              <a:buClr>
                <a:schemeClr val="dk1"/>
              </a:buClr>
              <a:buSzPct val="100000"/>
              <a:buChar char="●"/>
            </a:pPr>
            <a:r>
              <a:rPr lang="en" sz="7465" dirty="0">
                <a:solidFill>
                  <a:schemeClr val="dk1"/>
                </a:solidFill>
              </a:rPr>
              <a:t>מה משותף למדינות האלה?</a:t>
            </a:r>
            <a:endParaRPr sz="7465" dirty="0">
              <a:solidFill>
                <a:schemeClr val="dk1"/>
              </a:solidFill>
            </a:endParaRPr>
          </a:p>
          <a:p>
            <a:pPr marL="0" lvl="0" indent="0" algn="r" rtl="1">
              <a:spcBef>
                <a:spcPts val="1200"/>
              </a:spcBef>
              <a:spcAft>
                <a:spcPts val="1200"/>
              </a:spcAft>
              <a:buNone/>
            </a:pPr>
            <a:endParaRPr dirty="0"/>
          </a:p>
        </p:txBody>
      </p:sp>
      <p:sp>
        <p:nvSpPr>
          <p:cNvPr id="155" name="Google Shape;155;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56" name="Google Shape;156;p25"/>
          <p:cNvPicPr preferRelativeResize="0"/>
          <p:nvPr/>
        </p:nvPicPr>
        <p:blipFill rotWithShape="1">
          <a:blip r:embed="rId4">
            <a:alphaModFix/>
          </a:blip>
          <a:srcRect l="31555" t="27746" r="32462" b="33511"/>
          <a:stretch/>
        </p:blipFill>
        <p:spPr>
          <a:xfrm>
            <a:off x="311700" y="950325"/>
            <a:ext cx="3687523" cy="2109351"/>
          </a:xfrm>
          <a:prstGeom prst="rect">
            <a:avLst/>
          </a:prstGeom>
          <a:noFill/>
          <a:ln>
            <a:noFill/>
          </a:ln>
        </p:spPr>
      </p:pic>
      <p:pic>
        <p:nvPicPr>
          <p:cNvPr id="157" name="Google Shape;157;p25"/>
          <p:cNvPicPr preferRelativeResize="0"/>
          <p:nvPr/>
        </p:nvPicPr>
        <p:blipFill>
          <a:blip r:embed="rId5">
            <a:alphaModFix/>
          </a:blip>
          <a:stretch>
            <a:fillRect/>
          </a:stretch>
        </p:blipFill>
        <p:spPr>
          <a:xfrm>
            <a:off x="6114598" y="950325"/>
            <a:ext cx="1808976" cy="1808976"/>
          </a:xfrm>
          <a:prstGeom prst="rect">
            <a:avLst/>
          </a:prstGeom>
          <a:noFill/>
          <a:ln>
            <a:noFill/>
          </a:ln>
        </p:spPr>
      </p:pic>
      <p:sp>
        <p:nvSpPr>
          <p:cNvPr id="158" name="Google Shape;158;p25"/>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6"/>
          <p:cNvSpPr txBox="1">
            <a:spLocks noGrp="1"/>
          </p:cNvSpPr>
          <p:nvPr>
            <p:ph type="body" idx="1"/>
          </p:nvPr>
        </p:nvSpPr>
        <p:spPr>
          <a:xfrm>
            <a:off x="187475" y="0"/>
            <a:ext cx="8520600" cy="1607700"/>
          </a:xfrm>
          <a:prstGeom prst="rect">
            <a:avLst/>
          </a:prstGeom>
          <a:effectLst/>
        </p:spPr>
        <p:txBody>
          <a:bodyPr spcFirstLastPara="1" wrap="square" lIns="91425" tIns="91425" rIns="91425" bIns="91425" anchor="t" anchorCtr="0">
            <a:normAutofit lnSpcReduction="10000"/>
          </a:bodyPr>
          <a:lstStyle/>
          <a:p>
            <a:pPr marL="0" lvl="0" indent="0" algn="ctr" rtl="1">
              <a:lnSpc>
                <a:spcPct val="90000"/>
              </a:lnSpc>
              <a:spcBef>
                <a:spcPts val="0"/>
              </a:spcBef>
              <a:spcAft>
                <a:spcPts val="0"/>
              </a:spcAft>
              <a:buNone/>
            </a:pPr>
            <a:r>
              <a:rPr lang="en" sz="5100" dirty="0">
                <a:solidFill>
                  <a:schemeClr val="lt1"/>
                </a:solidFill>
              </a:rPr>
              <a:t>שאלה למחשבה: איך תיראה</a:t>
            </a:r>
            <a:r>
              <a:rPr lang="en" sz="6000" dirty="0">
                <a:solidFill>
                  <a:schemeClr val="dk1"/>
                </a:solidFill>
              </a:rPr>
              <a:t> </a:t>
            </a:r>
            <a:endParaRPr sz="6000" dirty="0">
              <a:solidFill>
                <a:schemeClr val="dk1"/>
              </a:solidFill>
            </a:endParaRPr>
          </a:p>
          <a:p>
            <a:pPr marL="0" lvl="0" indent="0" algn="ctr" rtl="1">
              <a:lnSpc>
                <a:spcPct val="90000"/>
              </a:lnSpc>
              <a:spcBef>
                <a:spcPts val="0"/>
              </a:spcBef>
              <a:spcAft>
                <a:spcPts val="0"/>
              </a:spcAft>
              <a:buClr>
                <a:schemeClr val="dk1"/>
              </a:buClr>
              <a:buSzPts val="6667"/>
              <a:buFont typeface="Arial"/>
              <a:buNone/>
            </a:pPr>
            <a:r>
              <a:rPr lang="en" sz="5100" dirty="0">
                <a:solidFill>
                  <a:schemeClr val="dk1"/>
                </a:solidFill>
              </a:rPr>
              <a:t>צריכת החלבונים בעתיד?</a:t>
            </a:r>
            <a:endParaRPr sz="900" dirty="0"/>
          </a:p>
        </p:txBody>
      </p:sp>
      <p:sp>
        <p:nvSpPr>
          <p:cNvPr id="164" name="Google Shape;164;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65" name="Google Shape;165;p26"/>
          <p:cNvPicPr preferRelativeResize="0"/>
          <p:nvPr/>
        </p:nvPicPr>
        <p:blipFill>
          <a:blip r:embed="rId3">
            <a:alphaModFix/>
          </a:blip>
          <a:stretch>
            <a:fillRect/>
          </a:stretch>
        </p:blipFill>
        <p:spPr>
          <a:xfrm>
            <a:off x="2495338" y="1735673"/>
            <a:ext cx="4242775" cy="2827826"/>
          </a:xfrm>
          <a:prstGeom prst="rect">
            <a:avLst/>
          </a:prstGeom>
          <a:noFill/>
          <a:ln>
            <a:noFill/>
          </a:ln>
        </p:spPr>
      </p:pic>
      <p:sp>
        <p:nvSpPr>
          <p:cNvPr id="166" name="Google Shape;166;p26"/>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1100"/>
              <a:buFont typeface="Arial"/>
              <a:buNone/>
            </a:pPr>
            <a:r>
              <a:rPr lang="en" sz="3200" b="1"/>
              <a:t>מדוע אנחנו צריכים לאכול?</a:t>
            </a:r>
            <a:endParaRPr sz="3200" b="1"/>
          </a:p>
        </p:txBody>
      </p:sp>
      <p:sp>
        <p:nvSpPr>
          <p:cNvPr id="68" name="Google Shape;68;p15"/>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2.1</a:t>
            </a:r>
            <a:endParaRPr sz="2000"/>
          </a:p>
        </p:txBody>
      </p:sp>
      <p:pic>
        <p:nvPicPr>
          <p:cNvPr id="69" name="Google Shape;69;p15"/>
          <p:cNvPicPr preferRelativeResize="0"/>
          <p:nvPr/>
        </p:nvPicPr>
        <p:blipFill rotWithShape="1">
          <a:blip r:embed="rId3">
            <a:alphaModFix/>
          </a:blip>
          <a:srcRect l="12607" r="12614"/>
          <a:stretch/>
        </p:blipFill>
        <p:spPr>
          <a:xfrm>
            <a:off x="406250" y="1066798"/>
            <a:ext cx="4431626" cy="3102001"/>
          </a:xfrm>
          <a:prstGeom prst="rect">
            <a:avLst/>
          </a:prstGeom>
          <a:noFill/>
          <a:ln>
            <a:noFill/>
          </a:ln>
        </p:spPr>
      </p:pic>
      <p:sp>
        <p:nvSpPr>
          <p:cNvPr id="70" name="Google Shape;70;p15"/>
          <p:cNvSpPr txBox="1"/>
          <p:nvPr/>
        </p:nvSpPr>
        <p:spPr>
          <a:xfrm>
            <a:off x="5032075" y="1834550"/>
            <a:ext cx="3836157" cy="1600408"/>
          </a:xfrm>
          <a:prstGeom prst="rect">
            <a:avLst/>
          </a:prstGeom>
          <a:noFill/>
          <a:ln>
            <a:noFill/>
          </a:ln>
        </p:spPr>
        <p:txBody>
          <a:bodyPr spcFirstLastPara="1" wrap="square" lIns="91425" tIns="91425" rIns="91425" bIns="91425" anchor="t" anchorCtr="0">
            <a:spAutoFit/>
          </a:bodyPr>
          <a:lstStyle/>
          <a:p>
            <a:pPr marL="457200" lvl="0" indent="-374650" algn="r" rtl="1">
              <a:spcBef>
                <a:spcPts val="0"/>
              </a:spcBef>
              <a:spcAft>
                <a:spcPts val="0"/>
              </a:spcAft>
              <a:buClr>
                <a:schemeClr val="dk1"/>
              </a:buClr>
              <a:buSzPts val="2300"/>
              <a:buChar char="✓"/>
            </a:pPr>
            <a:r>
              <a:rPr lang="en" sz="2300" dirty="0">
                <a:solidFill>
                  <a:schemeClr val="dk1"/>
                </a:solidFill>
                <a:latin typeface="Calibri"/>
                <a:ea typeface="Calibri"/>
                <a:cs typeface="Calibri"/>
                <a:sym typeface="Calibri"/>
              </a:rPr>
              <a:t>האם צמתם פעם? למה? איך הרגשתם?</a:t>
            </a:r>
            <a:endParaRPr sz="2300" dirty="0">
              <a:solidFill>
                <a:schemeClr val="dk1"/>
              </a:solidFill>
              <a:latin typeface="Calibri"/>
              <a:ea typeface="Calibri"/>
              <a:cs typeface="Calibri"/>
              <a:sym typeface="Calibri"/>
            </a:endParaRPr>
          </a:p>
          <a:p>
            <a:pPr marL="457200" lvl="0" indent="-374650" algn="r" rtl="1">
              <a:spcBef>
                <a:spcPts val="0"/>
              </a:spcBef>
              <a:spcAft>
                <a:spcPts val="0"/>
              </a:spcAft>
              <a:buClr>
                <a:schemeClr val="dk1"/>
              </a:buClr>
              <a:buSzPts val="2300"/>
              <a:buChar char="✓"/>
            </a:pPr>
            <a:r>
              <a:rPr lang="en" sz="2300" dirty="0">
                <a:solidFill>
                  <a:schemeClr val="dk1"/>
                </a:solidFill>
                <a:latin typeface="Calibri"/>
                <a:ea typeface="Calibri"/>
                <a:cs typeface="Calibri"/>
                <a:sym typeface="Calibri"/>
              </a:rPr>
              <a:t>איך אתם מרגישים לפני שאתם אוכלים ארוחת בוקר?</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200" b="1"/>
              <a:t>מדוע אנחנו צריכים לאכול?</a:t>
            </a:r>
            <a:endParaRPr sz="3200" b="1"/>
          </a:p>
        </p:txBody>
      </p:sp>
      <p:sp>
        <p:nvSpPr>
          <p:cNvPr id="76" name="Google Shape;76;p16"/>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2.1</a:t>
            </a:r>
            <a:endParaRPr sz="2000"/>
          </a:p>
        </p:txBody>
      </p:sp>
      <p:pic>
        <p:nvPicPr>
          <p:cNvPr id="77" name="Google Shape;77;p16"/>
          <p:cNvPicPr preferRelativeResize="0"/>
          <p:nvPr/>
        </p:nvPicPr>
        <p:blipFill rotWithShape="1">
          <a:blip r:embed="rId3">
            <a:alphaModFix/>
          </a:blip>
          <a:srcRect l="12607" r="12614"/>
          <a:stretch/>
        </p:blipFill>
        <p:spPr>
          <a:xfrm>
            <a:off x="3471625" y="1704125"/>
            <a:ext cx="2674473" cy="1872050"/>
          </a:xfrm>
          <a:prstGeom prst="rect">
            <a:avLst/>
          </a:prstGeom>
          <a:noFill/>
          <a:ln>
            <a:noFill/>
          </a:ln>
        </p:spPr>
      </p:pic>
      <p:sp>
        <p:nvSpPr>
          <p:cNvPr id="78" name="Google Shape;78;p16"/>
          <p:cNvSpPr txBox="1"/>
          <p:nvPr/>
        </p:nvSpPr>
        <p:spPr>
          <a:xfrm>
            <a:off x="5903875" y="1569950"/>
            <a:ext cx="3041400" cy="1246465"/>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2300" b="1" dirty="0" err="1">
                <a:solidFill>
                  <a:schemeClr val="dk1"/>
                </a:solidFill>
                <a:latin typeface="Calibri"/>
                <a:ea typeface="Calibri"/>
                <a:cs typeface="Calibri"/>
                <a:sym typeface="Calibri"/>
              </a:rPr>
              <a:t>אנרגיה</a:t>
            </a:r>
            <a:endParaRPr sz="2300" b="1" dirty="0" err="1">
              <a:solidFill>
                <a:schemeClr val="dk1"/>
              </a:solidFill>
              <a:latin typeface="Calibri"/>
              <a:ea typeface="Calibri"/>
              <a:cs typeface="Calibri"/>
              <a:sym typeface="Calibri"/>
            </a:endParaRPr>
          </a:p>
          <a:p>
            <a:pPr marL="0" lvl="0" indent="0" algn="r" rtl="1">
              <a:spcBef>
                <a:spcPts val="0"/>
              </a:spcBef>
              <a:spcAft>
                <a:spcPts val="0"/>
              </a:spcAft>
              <a:buNone/>
            </a:pPr>
            <a:r>
              <a:rPr lang="en" sz="2300" dirty="0">
                <a:solidFill>
                  <a:schemeClr val="dk1"/>
                </a:solidFill>
                <a:latin typeface="Calibri"/>
                <a:ea typeface="Calibri"/>
                <a:cs typeface="Calibri"/>
                <a:sym typeface="Calibri"/>
              </a:rPr>
              <a:t>המזון שאנחנו מעכלים הופך לאנרגיה.</a:t>
            </a:r>
            <a:endParaRPr sz="2300" dirty="0">
              <a:solidFill>
                <a:schemeClr val="dk1"/>
              </a:solidFill>
              <a:latin typeface="Calibri"/>
              <a:ea typeface="Calibri"/>
              <a:cs typeface="Calibri"/>
              <a:sym typeface="Calibri"/>
            </a:endParaRPr>
          </a:p>
        </p:txBody>
      </p:sp>
      <p:sp>
        <p:nvSpPr>
          <p:cNvPr id="79" name="Google Shape;79;p16"/>
          <p:cNvSpPr txBox="1"/>
          <p:nvPr/>
        </p:nvSpPr>
        <p:spPr>
          <a:xfrm>
            <a:off x="68650" y="1569950"/>
            <a:ext cx="3041400" cy="2308800"/>
          </a:xfrm>
          <a:prstGeom prst="rect">
            <a:avLst/>
          </a:prstGeom>
          <a:noFill/>
          <a:ln>
            <a:noFill/>
          </a:ln>
        </p:spPr>
        <p:txBody>
          <a:bodyPr spcFirstLastPara="1" wrap="square" lIns="91425" tIns="91425" rIns="91425" bIns="91425" anchor="t" anchorCtr="0">
            <a:spAutoFit/>
          </a:bodyPr>
          <a:lstStyle/>
          <a:p>
            <a:pPr algn="r" rtl="1"/>
            <a:r>
              <a:rPr lang="en" sz="2300" b="1" dirty="0" err="1">
                <a:solidFill>
                  <a:schemeClr val="dk1"/>
                </a:solidFill>
                <a:latin typeface="Calibri"/>
                <a:ea typeface="Calibri"/>
                <a:cs typeface="Calibri"/>
              </a:rPr>
              <a:t>חומרי</a:t>
            </a:r>
            <a:r>
              <a:rPr lang="en" sz="2300" b="1" dirty="0">
                <a:solidFill>
                  <a:schemeClr val="dk1"/>
                </a:solidFill>
                <a:latin typeface="Calibri"/>
                <a:ea typeface="Calibri"/>
                <a:cs typeface="Calibri"/>
              </a:rPr>
              <a:t> </a:t>
            </a:r>
            <a:r>
              <a:rPr lang="en" sz="2300" b="1" dirty="0" err="1">
                <a:solidFill>
                  <a:schemeClr val="dk1"/>
                </a:solidFill>
                <a:latin typeface="Calibri"/>
                <a:ea typeface="Calibri"/>
                <a:cs typeface="Calibri"/>
              </a:rPr>
              <a:t>הזנה</a:t>
            </a:r>
          </a:p>
          <a:p>
            <a:pPr marL="0" lvl="0" indent="0" algn="r" rtl="1">
              <a:spcBef>
                <a:spcPts val="0"/>
              </a:spcBef>
              <a:spcAft>
                <a:spcPts val="0"/>
              </a:spcAft>
              <a:buNone/>
            </a:pPr>
            <a:r>
              <a:rPr lang="en" sz="2300" dirty="0">
                <a:solidFill>
                  <a:schemeClr val="dk1"/>
                </a:solidFill>
                <a:latin typeface="Calibri"/>
                <a:ea typeface="Calibri"/>
                <a:cs typeface="Calibri"/>
                <a:sym typeface="Calibri"/>
              </a:rPr>
              <a:t>המזון שאנחנו מעכלים הופך לאבני הבניין של גופנו.</a:t>
            </a:r>
            <a:r>
              <a:rPr lang="he-IL" sz="2300" dirty="0">
                <a:solidFill>
                  <a:schemeClr val="dk1"/>
                </a:solidFill>
                <a:latin typeface="Calibri"/>
                <a:ea typeface="Calibri"/>
                <a:cs typeface="Calibri"/>
                <a:sym typeface="Calibri"/>
              </a:rPr>
              <a:t> </a:t>
            </a:r>
            <a:r>
              <a:rPr lang="en" sz="2300" dirty="0">
                <a:solidFill>
                  <a:schemeClr val="dk1"/>
                </a:solidFill>
                <a:latin typeface="Calibri"/>
                <a:ea typeface="Calibri"/>
                <a:cs typeface="Calibri"/>
                <a:sym typeface="Calibri"/>
              </a:rPr>
              <a:t>ל</a:t>
            </a:r>
            <a:r>
              <a:rPr lang="he-IL" sz="2300" dirty="0">
                <a:solidFill>
                  <a:schemeClr val="dk1"/>
                </a:solidFill>
                <a:latin typeface="Calibri"/>
                <a:ea typeface="Calibri"/>
                <a:cs typeface="Calibri"/>
                <a:sym typeface="Calibri"/>
              </a:rPr>
              <a:t>כל</a:t>
            </a:r>
            <a:r>
              <a:rPr lang="en" sz="2300" dirty="0">
                <a:solidFill>
                  <a:schemeClr val="dk1"/>
                </a:solidFill>
                <a:latin typeface="Calibri"/>
                <a:ea typeface="Calibri"/>
                <a:cs typeface="Calibri"/>
                <a:sym typeface="Calibri"/>
              </a:rPr>
              <a:t> חומר הזנה יש תפקיד מוגדר בגוף</a:t>
            </a:r>
            <a:r>
              <a:rPr lang="he-IL" sz="2300" dirty="0">
                <a:solidFill>
                  <a:schemeClr val="dk1"/>
                </a:solidFill>
                <a:latin typeface="Calibri"/>
                <a:ea typeface="Calibri"/>
                <a:cs typeface="Calibri"/>
                <a:sym typeface="Calibri"/>
              </a:rPr>
              <a:t>.</a:t>
            </a:r>
            <a:endParaRPr lang="en-US" sz="2300" dirty="0">
              <a:solidFill>
                <a:schemeClr val="dk1"/>
              </a:solidFill>
              <a:latin typeface="Calibri"/>
              <a:ea typeface="Calibri"/>
              <a:cs typeface="Calibri"/>
              <a:sym typeface="Calibri"/>
            </a:endParaRPr>
          </a:p>
          <a:p>
            <a:pPr marL="0" lvl="0" indent="0" algn="r" rtl="1">
              <a:spcBef>
                <a:spcPts val="0"/>
              </a:spcBef>
              <a:spcAft>
                <a:spcPts val="0"/>
              </a:spcAft>
              <a:buNone/>
            </a:pPr>
            <a:endParaRPr lang="en-US" sz="2300" dirty="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dirty="0"/>
              <a:t>אבות המזון Macronutrients</a:t>
            </a:r>
            <a:endParaRPr sz="3220" b="1" dirty="0"/>
          </a:p>
        </p:txBody>
      </p:sp>
      <p:sp>
        <p:nvSpPr>
          <p:cNvPr id="93" name="Google Shape;93;p18"/>
          <p:cNvSpPr txBox="1">
            <a:spLocks noGrp="1"/>
          </p:cNvSpPr>
          <p:nvPr>
            <p:ph type="body" idx="1"/>
          </p:nvPr>
        </p:nvSpPr>
        <p:spPr>
          <a:xfrm>
            <a:off x="311700" y="905400"/>
            <a:ext cx="8520600" cy="1067100"/>
          </a:xfrm>
          <a:prstGeom prst="rect">
            <a:avLst/>
          </a:prstGeom>
          <a:effectLst/>
        </p:spPr>
        <p:txBody>
          <a:bodyPr spcFirstLastPara="1" wrap="square" lIns="91425" tIns="91425" rIns="91425" bIns="91425" anchor="t" anchorCtr="0">
            <a:normAutofit fontScale="92500"/>
          </a:bodyPr>
          <a:lstStyle/>
          <a:p>
            <a:pPr marL="0" lvl="0" indent="0" algn="r" rtl="1">
              <a:lnSpc>
                <a:spcPct val="90000"/>
              </a:lnSpc>
              <a:spcBef>
                <a:spcPts val="1000"/>
              </a:spcBef>
              <a:spcAft>
                <a:spcPts val="0"/>
              </a:spcAft>
              <a:buClr>
                <a:schemeClr val="dk1"/>
              </a:buClr>
              <a:buSzPts val="1800"/>
              <a:buFont typeface="Arial"/>
              <a:buNone/>
            </a:pPr>
            <a:r>
              <a:rPr lang="en" sz="2400" dirty="0">
                <a:solidFill>
                  <a:schemeClr val="dk1"/>
                </a:solidFill>
                <a:highlight>
                  <a:schemeClr val="lt1"/>
                </a:highlight>
                <a:latin typeface="Arial"/>
                <a:ea typeface="Arial"/>
                <a:cs typeface="Arial"/>
                <a:sym typeface="Arial"/>
              </a:rPr>
              <a:t>חומרי המזון שהגוף זקוק להם בכמויות גדולות: פחמימות, שומנים וחלבונים. חומרי המזון האלה נותנים לנו אנרגיה ומאפשרים את תפקוד מערכות הגוף </a:t>
            </a:r>
            <a:endParaRPr sz="2000" dirty="0"/>
          </a:p>
        </p:txBody>
      </p:sp>
      <p:sp>
        <p:nvSpPr>
          <p:cNvPr id="94" name="Google Shape;94;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95" name="Google Shape;95;p18"/>
          <p:cNvPicPr preferRelativeResize="0"/>
          <p:nvPr/>
        </p:nvPicPr>
        <p:blipFill rotWithShape="1">
          <a:blip r:embed="rId3">
            <a:alphaModFix/>
          </a:blip>
          <a:srcRect/>
          <a:stretch/>
        </p:blipFill>
        <p:spPr>
          <a:xfrm>
            <a:off x="2656825" y="1752120"/>
            <a:ext cx="3830350" cy="2876775"/>
          </a:xfrm>
          <a:prstGeom prst="rect">
            <a:avLst/>
          </a:prstGeom>
          <a:noFill/>
          <a:ln>
            <a:noFill/>
          </a:ln>
        </p:spPr>
      </p:pic>
      <p:sp>
        <p:nvSpPr>
          <p:cNvPr id="96" name="Google Shape;96;p18"/>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200" b="1" dirty="0" err="1"/>
              <a:t>אבות</a:t>
            </a:r>
            <a:r>
              <a:rPr lang="en" sz="3200" b="1" dirty="0"/>
              <a:t> </a:t>
            </a:r>
            <a:r>
              <a:rPr lang="en" sz="3200" b="1" dirty="0" err="1"/>
              <a:t>המזון</a:t>
            </a:r>
            <a:r>
              <a:rPr lang="en" sz="3200" b="1" dirty="0"/>
              <a:t> </a:t>
            </a:r>
            <a:r>
              <a:rPr lang="en" sz="3200" b="1" dirty="0" err="1"/>
              <a:t>בפיצה</a:t>
            </a:r>
            <a:r>
              <a:rPr lang="en" sz="3200" b="1" dirty="0"/>
              <a:t> </a:t>
            </a:r>
            <a:r>
              <a:rPr lang="en" sz="3200" b="1" dirty="0" err="1"/>
              <a:t>והמבורגר</a:t>
            </a:r>
            <a:endParaRPr sz="3220" b="1" dirty="0" err="1"/>
          </a:p>
        </p:txBody>
      </p:sp>
      <p:sp>
        <p:nvSpPr>
          <p:cNvPr id="93" name="Google Shape;93;p18"/>
          <p:cNvSpPr txBox="1">
            <a:spLocks noGrp="1"/>
          </p:cNvSpPr>
          <p:nvPr>
            <p:ph type="body" idx="1"/>
          </p:nvPr>
        </p:nvSpPr>
        <p:spPr>
          <a:xfrm>
            <a:off x="311700" y="905400"/>
            <a:ext cx="8471333" cy="1540065"/>
          </a:xfrm>
          <a:prstGeom prst="rect">
            <a:avLst/>
          </a:prstGeom>
          <a:effectLst/>
        </p:spPr>
        <p:txBody>
          <a:bodyPr spcFirstLastPara="1" wrap="square" lIns="91425" tIns="91425" rIns="91425" bIns="91425" anchor="t" anchorCtr="0">
            <a:normAutofit fontScale="85000" lnSpcReduction="10000"/>
          </a:bodyPr>
          <a:lstStyle/>
          <a:p>
            <a:pPr marL="342900" algn="r">
              <a:lnSpc>
                <a:spcPct val="90000"/>
              </a:lnSpc>
              <a:spcBef>
                <a:spcPts val="1000"/>
              </a:spcBef>
              <a:buClr>
                <a:schemeClr val="dk1"/>
              </a:buClr>
            </a:pPr>
            <a:r>
              <a:rPr lang="en" sz="2400" dirty="0" err="1">
                <a:solidFill>
                  <a:schemeClr val="dk1"/>
                </a:solidFill>
                <a:highlight>
                  <a:srgbClr val="FFFFFF"/>
                </a:highlight>
                <a:cs typeface="Arial"/>
              </a:rPr>
              <a:t>משתנה</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אם</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אוכלים</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במסעדת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מזון</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מהיר</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מסעדה</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או</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מוכן</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בבית</a:t>
            </a:r>
            <a:endParaRPr lang="en" sz="2400" dirty="0">
              <a:solidFill>
                <a:schemeClr val="dk1"/>
              </a:solidFill>
              <a:highlight>
                <a:srgbClr val="FFFFFF"/>
              </a:highlight>
              <a:cs typeface="Arial"/>
            </a:endParaRPr>
          </a:p>
          <a:p>
            <a:pPr marL="342900" algn="r">
              <a:lnSpc>
                <a:spcPct val="90000"/>
              </a:lnSpc>
              <a:spcBef>
                <a:spcPts val="1000"/>
              </a:spcBef>
              <a:buClr>
                <a:schemeClr val="dk1"/>
              </a:buClr>
            </a:pPr>
            <a:r>
              <a:rPr lang="en" sz="2400" dirty="0" err="1">
                <a:solidFill>
                  <a:schemeClr val="dk1"/>
                </a:solidFill>
                <a:highlight>
                  <a:srgbClr val="FFFFFF"/>
                </a:highlight>
                <a:cs typeface="Arial"/>
              </a:rPr>
              <a:t>פיצה</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יכולה</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להיות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מקור</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טוב</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לחלבון</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מהגבינה</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ולפחמימות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תלוי</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בסוג</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הקמח</a:t>
            </a:r>
            <a:r>
              <a:rPr lang="en" sz="2400" dirty="0">
                <a:solidFill>
                  <a:schemeClr val="dk1"/>
                </a:solidFill>
                <a:highlight>
                  <a:srgbClr val="FFFFFF"/>
                </a:highlight>
                <a:cs typeface="Arial"/>
              </a:rPr>
              <a:t>)</a:t>
            </a:r>
          </a:p>
          <a:p>
            <a:pPr marL="342900" algn="r">
              <a:lnSpc>
                <a:spcPct val="90000"/>
              </a:lnSpc>
              <a:spcBef>
                <a:spcPts val="1000"/>
              </a:spcBef>
              <a:buClr>
                <a:schemeClr val="dk1"/>
              </a:buClr>
            </a:pPr>
            <a:r>
              <a:rPr lang="en" sz="2400" dirty="0" err="1">
                <a:solidFill>
                  <a:schemeClr val="dk1"/>
                </a:solidFill>
                <a:highlight>
                  <a:srgbClr val="FFFFFF"/>
                </a:highlight>
                <a:cs typeface="Arial"/>
              </a:rPr>
              <a:t>המבורגר</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יכול</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להיות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מקור</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טוב</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לחלבון</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אך</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זהירות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עם</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השומן</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ולפחמימות</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תלוי</a:t>
            </a:r>
            <a:r>
              <a:rPr lang="en" sz="2400" dirty="0">
                <a:solidFill>
                  <a:schemeClr val="dk1"/>
                </a:solidFill>
                <a:highlight>
                  <a:srgbClr val="FFFFFF"/>
                </a:highlight>
                <a:cs typeface="Arial"/>
              </a:rPr>
              <a:t> </a:t>
            </a:r>
            <a:r>
              <a:rPr lang="en" sz="2400" dirty="0" err="1">
                <a:solidFill>
                  <a:schemeClr val="dk1"/>
                </a:solidFill>
                <a:highlight>
                  <a:srgbClr val="FFFFFF"/>
                </a:highlight>
                <a:cs typeface="Arial"/>
              </a:rPr>
              <a:t>בלחמניה</a:t>
            </a:r>
            <a:r>
              <a:rPr lang="en" sz="2400" dirty="0">
                <a:solidFill>
                  <a:schemeClr val="dk1"/>
                </a:solidFill>
                <a:highlight>
                  <a:srgbClr val="FFFFFF"/>
                </a:highlight>
                <a:cs typeface="Arial"/>
              </a:rPr>
              <a:t>)</a:t>
            </a:r>
          </a:p>
        </p:txBody>
      </p:sp>
      <p:sp>
        <p:nvSpPr>
          <p:cNvPr id="94" name="Google Shape;94;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pic>
        <p:nvPicPr>
          <p:cNvPr id="95" name="Google Shape;95;p18"/>
          <p:cNvPicPr preferRelativeResize="0"/>
          <p:nvPr/>
        </p:nvPicPr>
        <p:blipFill rotWithShape="1">
          <a:blip r:embed="rId3">
            <a:alphaModFix/>
          </a:blip>
          <a:srcRect/>
          <a:stretch/>
        </p:blipFill>
        <p:spPr>
          <a:xfrm>
            <a:off x="2706092" y="2382740"/>
            <a:ext cx="3416506" cy="2393957"/>
          </a:xfrm>
          <a:prstGeom prst="rect">
            <a:avLst/>
          </a:prstGeom>
          <a:noFill/>
          <a:ln>
            <a:noFill/>
          </a:ln>
        </p:spPr>
      </p:pic>
      <p:sp>
        <p:nvSpPr>
          <p:cNvPr id="96" name="Google Shape;96;p18"/>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pic>
        <p:nvPicPr>
          <p:cNvPr id="2" name="Picture 1" descr="A hamburger with lettuce and tomato&#10;&#10;Description automatically generated">
            <a:extLst>
              <a:ext uri="{FF2B5EF4-FFF2-40B4-BE49-F238E27FC236}">
                <a16:creationId xmlns:a16="http://schemas.microsoft.com/office/drawing/2014/main" id="{E5B6A177-204E-02D0-026B-C25878381995}"/>
              </a:ext>
            </a:extLst>
          </p:cNvPr>
          <p:cNvPicPr>
            <a:picLocks noChangeAspect="1"/>
          </p:cNvPicPr>
          <p:nvPr/>
        </p:nvPicPr>
        <p:blipFill>
          <a:blip r:embed="rId4"/>
          <a:srcRect l="7234" t="16270" r="6383" b="15385"/>
          <a:stretch/>
        </p:blipFill>
        <p:spPr>
          <a:xfrm>
            <a:off x="675454" y="2906141"/>
            <a:ext cx="1733360" cy="1531937"/>
          </a:xfrm>
          <a:prstGeom prst="rect">
            <a:avLst/>
          </a:prstGeom>
        </p:spPr>
      </p:pic>
      <p:pic>
        <p:nvPicPr>
          <p:cNvPr id="4" name="Picture 3" descr="A pizza with tomatoes and olives&#10;&#10;Description automatically generated">
            <a:extLst>
              <a:ext uri="{FF2B5EF4-FFF2-40B4-BE49-F238E27FC236}">
                <a16:creationId xmlns:a16="http://schemas.microsoft.com/office/drawing/2014/main" id="{AE9A0373-2AE0-4A48-4CEA-40DB174AB7C2}"/>
              </a:ext>
            </a:extLst>
          </p:cNvPr>
          <p:cNvPicPr>
            <a:picLocks noChangeAspect="1"/>
          </p:cNvPicPr>
          <p:nvPr/>
        </p:nvPicPr>
        <p:blipFill>
          <a:blip r:embed="rId5"/>
          <a:stretch>
            <a:fillRect/>
          </a:stretch>
        </p:blipFill>
        <p:spPr>
          <a:xfrm>
            <a:off x="6504590" y="2909395"/>
            <a:ext cx="1169933" cy="1600857"/>
          </a:xfrm>
          <a:prstGeom prst="rect">
            <a:avLst/>
          </a:prstGeom>
        </p:spPr>
      </p:pic>
    </p:spTree>
    <p:extLst>
      <p:ext uri="{BB962C8B-B14F-4D97-AF65-F5344CB8AC3E}">
        <p14:creationId xmlns:p14="http://schemas.microsoft.com/office/powerpoint/2010/main" val="124162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שילוב אבות המזון בתזונה מאוזנת </a:t>
            </a:r>
            <a:endParaRPr sz="3220" b="1"/>
          </a:p>
        </p:txBody>
      </p:sp>
      <p:sp>
        <p:nvSpPr>
          <p:cNvPr id="102" name="Google Shape;102;p19"/>
          <p:cNvSpPr txBox="1">
            <a:spLocks noGrp="1"/>
          </p:cNvSpPr>
          <p:nvPr>
            <p:ph type="body" idx="1"/>
          </p:nvPr>
        </p:nvSpPr>
        <p:spPr>
          <a:xfrm>
            <a:off x="3416060" y="1042075"/>
            <a:ext cx="5490665" cy="3416400"/>
          </a:xfrm>
          <a:prstGeom prst="rect">
            <a:avLst/>
          </a:prstGeom>
          <a:effectLst/>
        </p:spPr>
        <p:txBody>
          <a:bodyPr spcFirstLastPara="1" wrap="square" lIns="91425" tIns="91425" rIns="91425" bIns="91425" anchor="t" anchorCtr="0">
            <a:normAutofit lnSpcReduction="10000"/>
          </a:bodyPr>
          <a:lstStyle/>
          <a:p>
            <a:pPr marL="0" lvl="0" indent="0" algn="r" rtl="1">
              <a:spcBef>
                <a:spcPts val="0"/>
              </a:spcBef>
              <a:spcAft>
                <a:spcPts val="0"/>
              </a:spcAft>
              <a:buNone/>
            </a:pPr>
            <a:r>
              <a:rPr lang="en" sz="2400" dirty="0">
                <a:solidFill>
                  <a:schemeClr val="dk1"/>
                </a:solidFill>
              </a:rPr>
              <a:t>תזונה הכוללת שילוב מאוזן של כל אבות המזון, מכיוון שכל אחד מהם תורם באופן שונה לבריאות הגוף:</a:t>
            </a:r>
            <a:endParaRPr sz="2400" dirty="0">
              <a:solidFill>
                <a:schemeClr val="dk1"/>
              </a:solidFill>
            </a:endParaRPr>
          </a:p>
          <a:p>
            <a:pPr marL="457200" lvl="0" indent="-342900" algn="r" rtl="1">
              <a:spcBef>
                <a:spcPts val="1200"/>
              </a:spcBef>
              <a:spcAft>
                <a:spcPts val="0"/>
              </a:spcAft>
              <a:buClr>
                <a:schemeClr val="dk1"/>
              </a:buClr>
              <a:buSzPts val="1800"/>
              <a:buChar char="●"/>
            </a:pPr>
            <a:r>
              <a:rPr lang="en" sz="2400" dirty="0">
                <a:solidFill>
                  <a:schemeClr val="dk1"/>
                </a:solidFill>
              </a:rPr>
              <a:t>השומנים נותנים לנו אנרגיה וחשובים לצמיחת התאים וגם לחום.</a:t>
            </a:r>
            <a:endParaRPr sz="2400" dirty="0">
              <a:solidFill>
                <a:schemeClr val="dk1"/>
              </a:solidFill>
            </a:endParaRPr>
          </a:p>
          <a:p>
            <a:pPr marL="457200" lvl="0" indent="-342900" algn="r" rtl="1">
              <a:spcBef>
                <a:spcPts val="0"/>
              </a:spcBef>
              <a:spcAft>
                <a:spcPts val="0"/>
              </a:spcAft>
              <a:buClr>
                <a:schemeClr val="dk1"/>
              </a:buClr>
              <a:buSzPts val="1800"/>
              <a:buChar char="●"/>
            </a:pPr>
            <a:r>
              <a:rPr lang="en" sz="2400" dirty="0">
                <a:solidFill>
                  <a:schemeClr val="dk1"/>
                </a:solidFill>
              </a:rPr>
              <a:t>החלבונים מסייעים בבניית השריר.</a:t>
            </a:r>
            <a:endParaRPr sz="2400" dirty="0">
              <a:solidFill>
                <a:schemeClr val="dk1"/>
              </a:solidFill>
            </a:endParaRPr>
          </a:p>
          <a:p>
            <a:pPr marL="457200" lvl="0" indent="-342900" algn="r" rtl="1">
              <a:spcBef>
                <a:spcPts val="0"/>
              </a:spcBef>
              <a:spcAft>
                <a:spcPts val="0"/>
              </a:spcAft>
              <a:buClr>
                <a:schemeClr val="dk1"/>
              </a:buClr>
              <a:buSzPts val="1800"/>
              <a:buChar char="●"/>
            </a:pPr>
            <a:r>
              <a:rPr lang="en" sz="2400" dirty="0">
                <a:solidFill>
                  <a:schemeClr val="dk1"/>
                </a:solidFill>
              </a:rPr>
              <a:t>הפחמימות נותנות </a:t>
            </a:r>
            <a:r>
              <a:rPr lang="en" sz="2400" dirty="0" err="1">
                <a:solidFill>
                  <a:schemeClr val="dk1"/>
                </a:solidFill>
              </a:rPr>
              <a:t>לנו</a:t>
            </a:r>
            <a:r>
              <a:rPr lang="en" sz="2400" dirty="0">
                <a:solidFill>
                  <a:schemeClr val="dk1"/>
                </a:solidFill>
              </a:rPr>
              <a:t> </a:t>
            </a:r>
            <a:r>
              <a:rPr lang="en" sz="2400" dirty="0" err="1">
                <a:solidFill>
                  <a:schemeClr val="dk1"/>
                </a:solidFill>
              </a:rPr>
              <a:t>אנרגי</a:t>
            </a:r>
            <a:r>
              <a:rPr lang="he-IL" sz="2400" dirty="0">
                <a:solidFill>
                  <a:schemeClr val="dk1"/>
                </a:solidFill>
              </a:rPr>
              <a:t>ה</a:t>
            </a:r>
            <a:r>
              <a:rPr lang="en" sz="2400" dirty="0">
                <a:solidFill>
                  <a:schemeClr val="dk1"/>
                </a:solidFill>
              </a:rPr>
              <a:t> </a:t>
            </a:r>
            <a:r>
              <a:rPr lang="he-IL" sz="2400" dirty="0">
                <a:solidFill>
                  <a:schemeClr val="dk1"/>
                </a:solidFill>
              </a:rPr>
              <a:t>. (*</a:t>
            </a:r>
            <a:r>
              <a:rPr lang="en" sz="2400" dirty="0" err="1">
                <a:solidFill>
                  <a:schemeClr val="dk1"/>
                </a:solidFill>
              </a:rPr>
              <a:t>אבל</a:t>
            </a:r>
            <a:r>
              <a:rPr lang="en" sz="2400" dirty="0">
                <a:solidFill>
                  <a:schemeClr val="dk1"/>
                </a:solidFill>
              </a:rPr>
              <a:t> </a:t>
            </a:r>
            <a:r>
              <a:rPr lang="en" sz="2400" dirty="0" err="1">
                <a:solidFill>
                  <a:schemeClr val="dk1"/>
                </a:solidFill>
              </a:rPr>
              <a:t>לא</a:t>
            </a:r>
            <a:r>
              <a:rPr lang="en" sz="2400" dirty="0">
                <a:solidFill>
                  <a:schemeClr val="dk1"/>
                </a:solidFill>
              </a:rPr>
              <a:t> </a:t>
            </a:r>
            <a:r>
              <a:rPr lang="en" sz="2400" dirty="0" err="1">
                <a:solidFill>
                  <a:schemeClr val="dk1"/>
                </a:solidFill>
              </a:rPr>
              <a:t>כל</a:t>
            </a:r>
            <a:r>
              <a:rPr lang="en" sz="2400" dirty="0">
                <a:solidFill>
                  <a:schemeClr val="dk1"/>
                </a:solidFill>
              </a:rPr>
              <a:t> הפחמימות נותנות אנרגיה באותה איכות</a:t>
            </a:r>
            <a:r>
              <a:rPr lang="he-IL" sz="2400" dirty="0">
                <a:solidFill>
                  <a:schemeClr val="dk1"/>
                </a:solidFill>
              </a:rPr>
              <a:t>). </a:t>
            </a:r>
            <a:endParaRPr sz="2400" dirty="0">
              <a:solidFill>
                <a:schemeClr val="dk1"/>
              </a:solidFill>
            </a:endParaRPr>
          </a:p>
          <a:p>
            <a:pPr marL="0" lvl="0" indent="0" algn="r" rtl="1">
              <a:spcBef>
                <a:spcPts val="1200"/>
              </a:spcBef>
              <a:spcAft>
                <a:spcPts val="1200"/>
              </a:spcAft>
              <a:buNone/>
            </a:pPr>
            <a:endParaRPr dirty="0">
              <a:solidFill>
                <a:schemeClr val="dk1"/>
              </a:solidFill>
            </a:endParaRPr>
          </a:p>
        </p:txBody>
      </p:sp>
      <p:sp>
        <p:nvSpPr>
          <p:cNvPr id="103" name="Google Shape;103;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104" name="Google Shape;104;p19"/>
          <p:cNvPicPr preferRelativeResize="0"/>
          <p:nvPr/>
        </p:nvPicPr>
        <p:blipFill>
          <a:blip r:embed="rId3">
            <a:alphaModFix/>
          </a:blip>
          <a:stretch>
            <a:fillRect/>
          </a:stretch>
        </p:blipFill>
        <p:spPr>
          <a:xfrm>
            <a:off x="473354" y="1655167"/>
            <a:ext cx="3079875" cy="1833175"/>
          </a:xfrm>
          <a:prstGeom prst="rect">
            <a:avLst/>
          </a:prstGeom>
          <a:noFill/>
          <a:ln>
            <a:noFill/>
          </a:ln>
        </p:spPr>
      </p:pic>
      <p:sp>
        <p:nvSpPr>
          <p:cNvPr id="105" name="Google Shape;105;p19"/>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מה ההבדל בין פחמימות מורכבות ופחמימות פשוטות?</a:t>
            </a:r>
            <a:endParaRPr sz="3220" b="1"/>
          </a:p>
        </p:txBody>
      </p:sp>
      <p:sp>
        <p:nvSpPr>
          <p:cNvPr id="111" name="Google Shape;111;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112" name="Google Shape;112;p20"/>
          <p:cNvPicPr preferRelativeResize="0"/>
          <p:nvPr/>
        </p:nvPicPr>
        <p:blipFill rotWithShape="1">
          <a:blip r:embed="rId3">
            <a:alphaModFix/>
          </a:blip>
          <a:srcRect l="534" r="534"/>
          <a:stretch/>
        </p:blipFill>
        <p:spPr>
          <a:xfrm>
            <a:off x="2926147" y="1047002"/>
            <a:ext cx="3436600" cy="3473674"/>
          </a:xfrm>
          <a:prstGeom prst="rect">
            <a:avLst/>
          </a:prstGeom>
          <a:noFill/>
          <a:ln>
            <a:noFill/>
          </a:ln>
        </p:spPr>
      </p:pic>
      <p:sp>
        <p:nvSpPr>
          <p:cNvPr id="113" name="Google Shape;113;p20"/>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dirty="0"/>
              <a:t>איך נראית צלחת ארוחת הצהריים שלנו?</a:t>
            </a:r>
            <a:endParaRPr sz="3220" b="1" dirty="0"/>
          </a:p>
        </p:txBody>
      </p:sp>
      <p:sp>
        <p:nvSpPr>
          <p:cNvPr id="119" name="Google Shape;119;p2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120" name="Google Shape;120;p21"/>
          <p:cNvPicPr preferRelativeResize="0"/>
          <p:nvPr/>
        </p:nvPicPr>
        <p:blipFill>
          <a:blip r:embed="rId3">
            <a:alphaModFix/>
          </a:blip>
          <a:stretch>
            <a:fillRect/>
          </a:stretch>
        </p:blipFill>
        <p:spPr>
          <a:xfrm>
            <a:off x="2932050" y="1295475"/>
            <a:ext cx="3152275" cy="3152275"/>
          </a:xfrm>
          <a:prstGeom prst="rect">
            <a:avLst/>
          </a:prstGeom>
          <a:noFill/>
          <a:ln>
            <a:noFill/>
          </a:ln>
        </p:spPr>
      </p:pic>
      <p:sp>
        <p:nvSpPr>
          <p:cNvPr id="121" name="Google Shape;121;p21"/>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צלחת הבריאות</a:t>
            </a:r>
            <a:endParaRPr sz="3600" b="1" dirty="0"/>
          </a:p>
        </p:txBody>
      </p:sp>
      <p:sp>
        <p:nvSpPr>
          <p:cNvPr id="127" name="Google Shape;127;p22"/>
          <p:cNvSpPr txBox="1">
            <a:spLocks noGrp="1"/>
          </p:cNvSpPr>
          <p:nvPr>
            <p:ph type="body" idx="1"/>
          </p:nvPr>
        </p:nvSpPr>
        <p:spPr>
          <a:xfrm>
            <a:off x="311700" y="905400"/>
            <a:ext cx="8520600" cy="520834"/>
          </a:xfrm>
          <a:prstGeom prst="rect">
            <a:avLst/>
          </a:prstGeom>
          <a:effectLst/>
        </p:spPr>
        <p:txBody>
          <a:bodyPr spcFirstLastPara="1" wrap="square" lIns="91425" tIns="91425" rIns="91425" bIns="91425" anchor="t" anchorCtr="0">
            <a:noAutofit/>
          </a:bodyPr>
          <a:lstStyle/>
          <a:p>
            <a:pPr marL="0" lvl="0" indent="0" algn="ctr" rtl="1">
              <a:lnSpc>
                <a:spcPct val="90000"/>
              </a:lnSpc>
              <a:spcBef>
                <a:spcPts val="1000"/>
              </a:spcBef>
              <a:spcAft>
                <a:spcPts val="0"/>
              </a:spcAft>
              <a:buClr>
                <a:schemeClr val="dk1"/>
              </a:buClr>
              <a:buSzPts val="1100"/>
              <a:buFont typeface="Arial"/>
              <a:buNone/>
            </a:pPr>
            <a:r>
              <a:rPr lang="en" sz="2400" dirty="0">
                <a:solidFill>
                  <a:schemeClr val="dk1"/>
                </a:solidFill>
              </a:rPr>
              <a:t>בקבוצות</a:t>
            </a:r>
            <a:r>
              <a:rPr lang="he-IL" sz="2400" dirty="0">
                <a:solidFill>
                  <a:schemeClr val="dk1"/>
                </a:solidFill>
              </a:rPr>
              <a:t>:</a:t>
            </a:r>
            <a:r>
              <a:rPr lang="en" sz="2400" dirty="0">
                <a:solidFill>
                  <a:schemeClr val="dk1"/>
                </a:solidFill>
              </a:rPr>
              <a:t> </a:t>
            </a:r>
            <a:r>
              <a:rPr lang="he-IL" sz="2400" dirty="0">
                <a:solidFill>
                  <a:schemeClr val="dk1"/>
                </a:solidFill>
              </a:rPr>
              <a:t>ה</a:t>
            </a:r>
            <a:r>
              <a:rPr lang="en" sz="2400" dirty="0">
                <a:solidFill>
                  <a:schemeClr val="dk1"/>
                </a:solidFill>
              </a:rPr>
              <a:t>שוו את הצלחות שלכם להנחיות צלחת הבריאות</a:t>
            </a:r>
            <a:endParaRPr sz="2400" dirty="0"/>
          </a:p>
        </p:txBody>
      </p:sp>
      <p:sp>
        <p:nvSpPr>
          <p:cNvPr id="128" name="Google Shape;128;p2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129" name="Google Shape;129;p22"/>
          <p:cNvPicPr preferRelativeResize="0"/>
          <p:nvPr/>
        </p:nvPicPr>
        <p:blipFill rotWithShape="1">
          <a:blip r:embed="rId3">
            <a:alphaModFix/>
          </a:blip>
          <a:srcRect l="3122" r="3122"/>
          <a:stretch/>
        </p:blipFill>
        <p:spPr>
          <a:xfrm>
            <a:off x="2696766" y="1531685"/>
            <a:ext cx="4035123" cy="3227299"/>
          </a:xfrm>
          <a:prstGeom prst="rect">
            <a:avLst/>
          </a:prstGeom>
          <a:noFill/>
          <a:ln>
            <a:noFill/>
          </a:ln>
        </p:spPr>
      </p:pic>
      <p:sp>
        <p:nvSpPr>
          <p:cNvPr id="130" name="Google Shape;130;p22"/>
          <p:cNvSpPr txBox="1">
            <a:spLocks noGrp="1"/>
          </p:cNvSpPr>
          <p:nvPr>
            <p:ph type="title"/>
          </p:nvPr>
        </p:nvSpPr>
        <p:spPr>
          <a:xfrm>
            <a:off x="8565050" y="124725"/>
            <a:ext cx="5229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2.2</a:t>
            </a:r>
            <a:endParaRPr sz="2000"/>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886</Words>
  <Application>Microsoft Office PowerPoint</Application>
  <PresentationFormat>‫הצגה על המסך (16:9)</PresentationFormat>
  <Paragraphs>91</Paragraphs>
  <Slides>13</Slides>
  <Notes>13</Notes>
  <HiddenSlides>0</HiddenSlides>
  <MMClips>0</MMClips>
  <ScaleCrop>false</ScaleCrop>
  <HeadingPairs>
    <vt:vector size="6" baseType="variant">
      <vt:variant>
        <vt:lpstr>גופנים בשימוש</vt:lpstr>
      </vt:variant>
      <vt:variant>
        <vt:i4>2</vt:i4>
      </vt:variant>
      <vt:variant>
        <vt:lpstr>ערכת נושא</vt:lpstr>
      </vt:variant>
      <vt:variant>
        <vt:i4>1</vt:i4>
      </vt:variant>
      <vt:variant>
        <vt:lpstr>כותרות שקופיות</vt:lpstr>
      </vt:variant>
      <vt:variant>
        <vt:i4>13</vt:i4>
      </vt:variant>
    </vt:vector>
  </HeadingPairs>
  <TitlesOfParts>
    <vt:vector size="16" baseType="lpstr">
      <vt:lpstr>Arial</vt:lpstr>
      <vt:lpstr>Calibri</vt:lpstr>
      <vt:lpstr>Quenching a Thirsty Planet Heb</vt:lpstr>
      <vt:lpstr>האכלת הכדור הרעב -  מהי תזונה מאוזנת ובריאה?</vt:lpstr>
      <vt:lpstr>מדוע אנחנו צריכים לאכול?</vt:lpstr>
      <vt:lpstr>מדוע אנחנו צריכים לאכול?</vt:lpstr>
      <vt:lpstr>אבות המזון Macronutrients</vt:lpstr>
      <vt:lpstr>אבות המזון בפיצה והמבורגר</vt:lpstr>
      <vt:lpstr>שילוב אבות המזון בתזונה מאוזנת </vt:lpstr>
      <vt:lpstr>מה ההבדל בין פחמימות מורכבות ופחמימות פשוטות?</vt:lpstr>
      <vt:lpstr>איך נראית צלחת ארוחת הצהריים שלנו?</vt:lpstr>
      <vt:lpstr>צלחת הבריאות</vt:lpstr>
      <vt:lpstr>חלבונים</vt:lpstr>
      <vt:lpstr>חלבונים</vt:lpstr>
      <vt:lpstr>המדינות בהן אוכלים הכי הרבה והכי פחות חלבון לנפש</vt:lpstr>
      <vt:lpstr>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האכלת הכדור הרעב -  מהי תזונה מאוזנת ובריאה?</dc:title>
  <dc:creator>Gal Farber</dc:creator>
  <cp:lastModifiedBy>Gal Farber</cp:lastModifiedBy>
  <cp:revision>98</cp:revision>
  <dcterms:modified xsi:type="dcterms:W3CDTF">2024-10-08T11:01:43Z</dcterms:modified>
</cp:coreProperties>
</file>