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C3174-3725-AC33-D7BD-83EB44D0CFD4}" v="24" dt="2024-09-11T12:08:28.772"/>
    <p1510:client id="{D549842F-87F1-EE57-DB0D-2B49C11ABEEF}" v="29" dt="2024-09-11T12:52:08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78118d80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78118d80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99bd9b8f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599bd9b8f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4292b1f3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b4292b1f3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4292b1f3a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b4292b1f3a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b4292b1f3a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b4292b1f3a_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656650" y="224925"/>
            <a:ext cx="3210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x.com/videos/2020/5/14/21257118/food-avoid-climate-change-emissions-bee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/>
              <a:t>פעילות קבוצתית – תכנון תוויות מזון סביבתיות</a:t>
            </a:r>
            <a:endParaRPr sz="3020"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r">
              <a:buClr>
                <a:schemeClr val="dk1"/>
              </a:buClr>
              <a:buSzPts val="1100"/>
              <a:buNone/>
            </a:pPr>
            <a:r>
              <a:rPr lang="en" u="sng" dirty="0" err="1">
                <a:solidFill>
                  <a:schemeClr val="dk1"/>
                </a:solidFill>
              </a:rPr>
              <a:t>המטרה</a:t>
            </a:r>
            <a:r>
              <a:rPr lang="en" u="sng" dirty="0">
                <a:solidFill>
                  <a:schemeClr val="dk1"/>
                </a:solidFill>
              </a:rPr>
              <a:t>: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לעצב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תוויות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מזון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סביבתיות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ל</a:t>
            </a:r>
            <a:r>
              <a:rPr lang="en" u="sng" dirty="0" err="1">
                <a:solidFill>
                  <a:schemeClr val="dk1"/>
                </a:solidFill>
              </a:rPr>
              <a:t>פיצה</a:t>
            </a:r>
            <a:r>
              <a:rPr lang="en" u="sng" dirty="0">
                <a:solidFill>
                  <a:schemeClr val="dk1"/>
                </a:solidFill>
              </a:rPr>
              <a:t> ו/</a:t>
            </a:r>
            <a:r>
              <a:rPr lang="en" u="sng" dirty="0" err="1">
                <a:solidFill>
                  <a:schemeClr val="dk1"/>
                </a:solidFill>
              </a:rPr>
              <a:t>או</a:t>
            </a:r>
            <a:r>
              <a:rPr lang="en" u="sng" dirty="0">
                <a:solidFill>
                  <a:schemeClr val="dk1"/>
                </a:solidFill>
              </a:rPr>
              <a:t> </a:t>
            </a:r>
            <a:r>
              <a:rPr lang="en" u="sng" dirty="0" err="1">
                <a:solidFill>
                  <a:schemeClr val="dk1"/>
                </a:solidFill>
              </a:rPr>
              <a:t>המבורגר</a:t>
            </a:r>
            <a:r>
              <a:rPr lang="en" u="sng" dirty="0">
                <a:solidFill>
                  <a:schemeClr val="dk1"/>
                </a:solidFill>
              </a:rPr>
              <a:t> </a:t>
            </a: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dirty="0" err="1">
                <a:solidFill>
                  <a:schemeClr val="dk1"/>
                </a:solidFill>
              </a:rPr>
              <a:t>התחילו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מדיון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בקבוצה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בשאלות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אלו</a:t>
            </a:r>
            <a:r>
              <a:rPr lang="en" dirty="0">
                <a:solidFill>
                  <a:schemeClr val="dk1"/>
                </a:solidFill>
              </a:rPr>
              <a:t>: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 err="1">
                <a:solidFill>
                  <a:schemeClr val="dk1"/>
                </a:solidFill>
              </a:rPr>
              <a:t>אילו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היבטים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לדעתכם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צריכים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להיכלל</a:t>
            </a:r>
            <a:r>
              <a:rPr lang="en" dirty="0">
                <a:solidFill>
                  <a:schemeClr val="dk1"/>
                </a:solidFill>
              </a:rPr>
              <a:t>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 err="1">
                <a:solidFill>
                  <a:schemeClr val="dk1"/>
                </a:solidFill>
              </a:rPr>
              <a:t>האם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יש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השפעות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שלא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ניתן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לסמן</a:t>
            </a:r>
            <a:r>
              <a:rPr lang="en" dirty="0">
                <a:solidFill>
                  <a:schemeClr val="dk1"/>
                </a:solidFill>
              </a:rPr>
              <a:t>?</a:t>
            </a:r>
            <a:endParaRPr dirty="0">
              <a:solidFill>
                <a:schemeClr val="dk1"/>
              </a:solidFill>
            </a:endParaRPr>
          </a:p>
          <a:p>
            <a:pPr marL="457200" lvl="0" indent="-355600" algn="r" rtl="1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 dirty="0" err="1">
                <a:solidFill>
                  <a:schemeClr val="dk1"/>
                </a:solidFill>
              </a:rPr>
              <a:t>ניתן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להשתמש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בכל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מידע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שתרצו</a:t>
            </a:r>
            <a:r>
              <a:rPr lang="en" sz="2000" dirty="0">
                <a:solidFill>
                  <a:schemeClr val="dk1"/>
                </a:solidFill>
              </a:rPr>
              <a:t> , </a:t>
            </a:r>
            <a:r>
              <a:rPr lang="en" sz="2000" dirty="0" err="1">
                <a:solidFill>
                  <a:schemeClr val="dk1"/>
                </a:solidFill>
              </a:rPr>
              <a:t>כולל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המידע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בשקופיות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הבאות</a:t>
            </a:r>
            <a:r>
              <a:rPr lang="en" sz="2000" dirty="0">
                <a:solidFill>
                  <a:schemeClr val="dk1"/>
                </a:solidFill>
              </a:rPr>
              <a:t> ו</a:t>
            </a:r>
            <a:r>
              <a:rPr lang="en" sz="20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מהסרטון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שנצפה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בכיתה</a:t>
            </a:r>
            <a:r>
              <a:rPr lang="en" sz="2000" dirty="0">
                <a:solidFill>
                  <a:schemeClr val="dk1"/>
                </a:solidFill>
              </a:rPr>
              <a:t>. 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" sz="2000" dirty="0" err="1">
                <a:solidFill>
                  <a:schemeClr val="dk1"/>
                </a:solidFill>
              </a:rPr>
              <a:t>לבחירתכם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ניתן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לעצב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את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התווית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ידנית</a:t>
            </a:r>
            <a:r>
              <a:rPr lang="en" sz="2000" dirty="0">
                <a:solidFill>
                  <a:schemeClr val="dk1"/>
                </a:solidFill>
              </a:rPr>
              <a:t> (</a:t>
            </a:r>
            <a:r>
              <a:rPr lang="en" sz="2000" dirty="0" err="1">
                <a:solidFill>
                  <a:schemeClr val="dk1"/>
                </a:solidFill>
              </a:rPr>
              <a:t>על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בריסטול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עם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טושים</a:t>
            </a:r>
            <a:r>
              <a:rPr lang="en" sz="2000" dirty="0">
                <a:solidFill>
                  <a:schemeClr val="dk1"/>
                </a:solidFill>
              </a:rPr>
              <a:t>) </a:t>
            </a:r>
            <a:r>
              <a:rPr lang="en" sz="2000" dirty="0" err="1">
                <a:solidFill>
                  <a:schemeClr val="dk1"/>
                </a:solidFill>
              </a:rPr>
              <a:t>או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בפורמט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דיגיטלי</a:t>
            </a:r>
            <a:r>
              <a:rPr lang="en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" sz="2000" dirty="0" err="1">
                <a:solidFill>
                  <a:schemeClr val="dk1"/>
                </a:solidFill>
              </a:rPr>
              <a:t>בשיעור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הבא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עליכם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להציג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את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התווית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שלכם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r>
              <a:rPr lang="en" sz="2000" dirty="0" err="1">
                <a:solidFill>
                  <a:schemeClr val="dk1"/>
                </a:solidFill>
              </a:rPr>
              <a:t>בכיתה</a:t>
            </a:r>
            <a:r>
              <a:rPr lang="en" sz="2000" dirty="0">
                <a:solidFill>
                  <a:schemeClr val="dk1"/>
                </a:solidFill>
              </a:rPr>
              <a:t>.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/>
              <a:t>דוגמאות לתוויות באירופה</a:t>
            </a:r>
            <a:endParaRPr sz="3020"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 r="6620"/>
          <a:stretch/>
        </p:blipFill>
        <p:spPr>
          <a:xfrm>
            <a:off x="232300" y="1390850"/>
            <a:ext cx="4872151" cy="2517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3245" y="1312879"/>
            <a:ext cx="3777541" cy="251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 dirty="0" err="1"/>
              <a:t>פליטות</a:t>
            </a:r>
            <a:r>
              <a:rPr lang="en" sz="3000" dirty="0"/>
              <a:t> </a:t>
            </a:r>
            <a:r>
              <a:rPr lang="en" sz="3000" dirty="0" err="1"/>
              <a:t>גזי</a:t>
            </a:r>
            <a:r>
              <a:rPr lang="en" sz="3000" dirty="0"/>
              <a:t> </a:t>
            </a:r>
            <a:r>
              <a:rPr lang="en" sz="3000" dirty="0" err="1"/>
              <a:t>חממה</a:t>
            </a:r>
            <a:r>
              <a:rPr lang="en" sz="3000" dirty="0"/>
              <a:t> </a:t>
            </a:r>
            <a:r>
              <a:rPr lang="en" sz="3000" dirty="0" err="1"/>
              <a:t>לייצור</a:t>
            </a:r>
            <a:r>
              <a:rPr lang="en" sz="3000" dirty="0"/>
              <a:t> </a:t>
            </a:r>
            <a:r>
              <a:rPr lang="en" sz="3000" dirty="0" err="1"/>
              <a:t>קילוגרם</a:t>
            </a:r>
            <a:r>
              <a:rPr lang="en" sz="3000" dirty="0"/>
              <a:t> </a:t>
            </a:r>
            <a:r>
              <a:rPr lang="en" sz="3000" dirty="0" err="1"/>
              <a:t>מזון</a:t>
            </a:r>
            <a:endParaRPr sz="3000" dirty="0" err="1"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76" name="Google Shape;76;p16"/>
          <p:cNvGrpSpPr/>
          <p:nvPr/>
        </p:nvGrpSpPr>
        <p:grpSpPr>
          <a:xfrm>
            <a:off x="223625" y="1007675"/>
            <a:ext cx="5357651" cy="3720601"/>
            <a:chOff x="223625" y="1007675"/>
            <a:chExt cx="5357651" cy="3720601"/>
          </a:xfrm>
        </p:grpSpPr>
        <p:pic>
          <p:nvPicPr>
            <p:cNvPr id="77" name="Google Shape;77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1700" y="1007675"/>
              <a:ext cx="5269576" cy="3720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" name="Google Shape;78;p16"/>
            <p:cNvSpPr txBox="1"/>
            <p:nvPr/>
          </p:nvSpPr>
          <p:spPr>
            <a:xfrm>
              <a:off x="223625" y="1714500"/>
              <a:ext cx="830700" cy="35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המבורגר</a:t>
              </a:r>
              <a:endParaRPr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16"/>
            <p:cNvSpPr txBox="1"/>
            <p:nvPr/>
          </p:nvSpPr>
          <p:spPr>
            <a:xfrm>
              <a:off x="223625" y="2285000"/>
              <a:ext cx="830700" cy="35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המבורגר )עוף( </a:t>
              </a:r>
              <a:endParaRPr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6"/>
            <p:cNvSpPr txBox="1"/>
            <p:nvPr/>
          </p:nvSpPr>
          <p:spPr>
            <a:xfrm>
              <a:off x="223625" y="2942975"/>
              <a:ext cx="830700" cy="35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פיצה</a:t>
              </a:r>
              <a:endParaRPr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6"/>
            <p:cNvSpPr txBox="1"/>
            <p:nvPr/>
          </p:nvSpPr>
          <p:spPr>
            <a:xfrm>
              <a:off x="223625" y="3639900"/>
              <a:ext cx="830700" cy="35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דגני בוקר</a:t>
              </a:r>
              <a:endParaRPr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AACA817-1A80-7A5C-057B-681236F6691B}"/>
              </a:ext>
            </a:extLst>
          </p:cNvPr>
          <p:cNvSpPr txBox="1"/>
          <p:nvPr/>
        </p:nvSpPr>
        <p:spPr>
          <a:xfrm>
            <a:off x="5894614" y="1186543"/>
            <a:ext cx="2743200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he-IL" sz="2000" u="sng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גזי חממה נפלטים ב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pPr indent="-365760" algn="r" rtl="1">
              <a:buFont typeface="Calibri"/>
              <a:buChar char="●"/>
            </a:pPr>
            <a:r>
              <a:rPr lang="he-IL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מהלך השימוש בקרקעות: למשל במהלך כריתת יערות ושריפות</a:t>
            </a:r>
          </a:p>
          <a:p>
            <a:pPr indent="-365760" algn="r" rtl="1">
              <a:buFont typeface="Calibri"/>
              <a:buChar char="●"/>
            </a:pPr>
            <a:r>
              <a:rPr lang="he-IL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מהלך הייצור החקלאי: דשנים, צואה ודלק של כלים חקלאיים. </a:t>
            </a:r>
          </a:p>
          <a:p>
            <a:pPr indent="-365760" algn="r" rtl="1">
              <a:buFont typeface="Calibri"/>
              <a:buChar char="●"/>
            </a:pPr>
            <a:r>
              <a:rPr lang="he-IL"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במפעלי עיבוד: כולל אנרגיה למכשירים, אריזה, קירור ושינוע.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 dirty="0" err="1"/>
              <a:t>ניצול</a:t>
            </a:r>
            <a:r>
              <a:rPr lang="en" sz="3000" dirty="0"/>
              <a:t> </a:t>
            </a:r>
            <a:r>
              <a:rPr lang="en" sz="3000" dirty="0" err="1"/>
              <a:t>קרקע</a:t>
            </a:r>
            <a:r>
              <a:rPr lang="en" sz="3000" dirty="0"/>
              <a:t> </a:t>
            </a:r>
            <a:r>
              <a:rPr lang="en" sz="3000" dirty="0" err="1"/>
              <a:t>לייצור</a:t>
            </a:r>
            <a:r>
              <a:rPr lang="en" sz="3000" dirty="0"/>
              <a:t> </a:t>
            </a:r>
            <a:r>
              <a:rPr lang="en" sz="3000" dirty="0" err="1"/>
              <a:t>קילוגרם</a:t>
            </a:r>
            <a:r>
              <a:rPr lang="en" sz="3000" dirty="0"/>
              <a:t> </a:t>
            </a:r>
            <a:r>
              <a:rPr lang="en" sz="3000" dirty="0" err="1"/>
              <a:t>מזון</a:t>
            </a:r>
            <a:endParaRPr sz="3000" dirty="0" err="1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5889950" y="905400"/>
            <a:ext cx="2942400" cy="341640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lvl="0" algn="r" rtl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 dirty="0" err="1">
                <a:solidFill>
                  <a:schemeClr val="dk1"/>
                </a:solidFill>
              </a:rPr>
              <a:t>קרקע</a:t>
            </a:r>
            <a:r>
              <a:rPr lang="en" sz="2400" u="sng" dirty="0">
                <a:solidFill>
                  <a:schemeClr val="dk1"/>
                </a:solidFill>
              </a:rPr>
              <a:t> </a:t>
            </a:r>
            <a:r>
              <a:rPr lang="en" sz="2400" u="sng" dirty="0" err="1">
                <a:solidFill>
                  <a:schemeClr val="dk1"/>
                </a:solidFill>
              </a:rPr>
              <a:t>משמשת</a:t>
            </a:r>
            <a:r>
              <a:rPr lang="en" sz="2400" u="sng" dirty="0">
                <a:solidFill>
                  <a:schemeClr val="dk1"/>
                </a:solidFill>
              </a:rPr>
              <a:t> ל:</a:t>
            </a:r>
            <a:endParaRPr lang="en-US" sz="2400" u="sng" dirty="0"/>
          </a:p>
          <a:p>
            <a:pPr lvl="0" algn="r" rtl="1">
              <a:lnSpc>
                <a:spcPct val="114999"/>
              </a:lnSpc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●</a:t>
            </a:r>
            <a:r>
              <a:rPr lang="en" sz="2400" err="1">
                <a:solidFill>
                  <a:schemeClr val="dk1"/>
                </a:solidFill>
              </a:rPr>
              <a:t>מרעה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בקר</a:t>
            </a:r>
            <a:endParaRPr sz="2400">
              <a:solidFill>
                <a:schemeClr val="dk1"/>
              </a:solidFill>
            </a:endParaRPr>
          </a:p>
          <a:p>
            <a:pPr algn="r">
              <a:lnSpc>
                <a:spcPct val="114999"/>
              </a:lnSpc>
              <a:buNone/>
            </a:pPr>
            <a:r>
              <a:rPr lang="en" sz="2200">
                <a:solidFill>
                  <a:schemeClr val="dk1"/>
                </a:solidFill>
              </a:rPr>
              <a:t>●</a:t>
            </a:r>
            <a:r>
              <a:rPr lang="en" sz="2400" err="1">
                <a:solidFill>
                  <a:schemeClr val="dk1"/>
                </a:solidFill>
              </a:rPr>
              <a:t>גידול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דגנים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כמזון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לחיות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משק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ומאכל</a:t>
            </a:r>
            <a:endParaRPr lang="en">
              <a:solidFill>
                <a:schemeClr val="dk1"/>
              </a:solidFill>
            </a:endParaRPr>
          </a:p>
          <a:p>
            <a:pPr algn="r">
              <a:lnSpc>
                <a:spcPct val="114999"/>
              </a:lnSpc>
              <a:buNone/>
            </a:pPr>
            <a:r>
              <a:rPr lang="en" sz="2200">
                <a:solidFill>
                  <a:schemeClr val="dk1"/>
                </a:solidFill>
              </a:rPr>
              <a:t>●</a:t>
            </a:r>
            <a:r>
              <a:rPr lang="en" sz="2400" err="1">
                <a:solidFill>
                  <a:schemeClr val="dk1"/>
                </a:solidFill>
              </a:rPr>
              <a:t>מפעלי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עיבוד</a:t>
            </a:r>
            <a:endParaRPr lang="en">
              <a:solidFill>
                <a:schemeClr val="dk1"/>
              </a:solidFill>
            </a:endParaRPr>
          </a:p>
          <a:p>
            <a:pPr algn="r">
              <a:lnSpc>
                <a:spcPct val="114999"/>
              </a:lnSpc>
              <a:buNone/>
            </a:pPr>
            <a:r>
              <a:rPr lang="en" sz="2200">
                <a:solidFill>
                  <a:schemeClr val="dk1"/>
                </a:solidFill>
              </a:rPr>
              <a:t>●</a:t>
            </a:r>
            <a:r>
              <a:rPr lang="en" sz="2400" err="1">
                <a:solidFill>
                  <a:schemeClr val="dk1"/>
                </a:solidFill>
              </a:rPr>
              <a:t>גידול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חיות</a:t>
            </a:r>
            <a:r>
              <a:rPr lang="en" sz="2400">
                <a:solidFill>
                  <a:schemeClr val="dk1"/>
                </a:solidFill>
              </a:rPr>
              <a:t> (</a:t>
            </a:r>
            <a:r>
              <a:rPr lang="en" sz="2400" err="1">
                <a:solidFill>
                  <a:schemeClr val="dk1"/>
                </a:solidFill>
              </a:rPr>
              <a:t>למשל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עופות</a:t>
            </a:r>
            <a:r>
              <a:rPr lang="en" sz="2400">
                <a:solidFill>
                  <a:schemeClr val="dk1"/>
                </a:solidFill>
              </a:rPr>
              <a:t>)</a:t>
            </a:r>
            <a:endParaRPr sz="2400">
              <a:solidFill>
                <a:schemeClr val="dk1"/>
              </a:solidFill>
            </a:endParaRPr>
          </a:p>
          <a:p>
            <a:pPr algn="r">
              <a:lnSpc>
                <a:spcPct val="114999"/>
              </a:lnSpc>
              <a:buNone/>
            </a:pPr>
            <a:r>
              <a:rPr lang="en" sz="2200">
                <a:solidFill>
                  <a:schemeClr val="dk1"/>
                </a:solidFill>
              </a:rPr>
              <a:t>●</a:t>
            </a:r>
            <a:r>
              <a:rPr lang="en" sz="2400" err="1">
                <a:solidFill>
                  <a:schemeClr val="dk1"/>
                </a:solidFill>
              </a:rPr>
              <a:t>גידולים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למאכל</a:t>
            </a:r>
            <a:r>
              <a:rPr lang="en" sz="2400">
                <a:solidFill>
                  <a:schemeClr val="dk1"/>
                </a:solidFill>
              </a:rPr>
              <a:t> </a:t>
            </a:r>
            <a:r>
              <a:rPr lang="en" sz="2400" err="1">
                <a:solidFill>
                  <a:schemeClr val="dk1"/>
                </a:solidFill>
              </a:rPr>
              <a:t>אדם</a:t>
            </a:r>
            <a:endParaRPr lang="en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200" dirty="0">
              <a:solidFill>
                <a:schemeClr val="dk1"/>
              </a:solidFill>
            </a:endParaRPr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92" name="Google Shape;92;p17"/>
          <p:cNvGrpSpPr/>
          <p:nvPr/>
        </p:nvGrpSpPr>
        <p:grpSpPr>
          <a:xfrm>
            <a:off x="223625" y="1009675"/>
            <a:ext cx="5503048" cy="3823275"/>
            <a:chOff x="223625" y="1009675"/>
            <a:chExt cx="5503048" cy="3823275"/>
          </a:xfrm>
        </p:grpSpPr>
        <p:pic>
          <p:nvPicPr>
            <p:cNvPr id="93" name="Google Shape;93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1700" y="1009675"/>
              <a:ext cx="5414973" cy="38232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7"/>
            <p:cNvGrpSpPr/>
            <p:nvPr/>
          </p:nvGrpSpPr>
          <p:grpSpPr>
            <a:xfrm>
              <a:off x="223625" y="1714500"/>
              <a:ext cx="830700" cy="2275500"/>
              <a:chOff x="223625" y="1714500"/>
              <a:chExt cx="830700" cy="2275500"/>
            </a:xfrm>
          </p:grpSpPr>
          <p:sp>
            <p:nvSpPr>
              <p:cNvPr id="95" name="Google Shape;95;p17"/>
              <p:cNvSpPr txBox="1"/>
              <p:nvPr/>
            </p:nvSpPr>
            <p:spPr>
              <a:xfrm>
                <a:off x="223625" y="17145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המבורגר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7"/>
              <p:cNvSpPr txBox="1"/>
              <p:nvPr/>
            </p:nvSpPr>
            <p:spPr>
              <a:xfrm>
                <a:off x="223625" y="22850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המבורגר (עוף) 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7"/>
              <p:cNvSpPr txBox="1"/>
              <p:nvPr/>
            </p:nvSpPr>
            <p:spPr>
              <a:xfrm>
                <a:off x="223625" y="2942975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פיצה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7"/>
              <p:cNvSpPr txBox="1"/>
              <p:nvPr/>
            </p:nvSpPr>
            <p:spPr>
              <a:xfrm>
                <a:off x="223625" y="36399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דגני בוקר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>
              <a:buSzPts val="990"/>
            </a:pPr>
            <a:r>
              <a:rPr lang="en" sz="3000" dirty="0" err="1"/>
              <a:t>שימוש</a:t>
            </a:r>
            <a:r>
              <a:rPr lang="en" sz="3000" dirty="0"/>
              <a:t> </a:t>
            </a:r>
            <a:r>
              <a:rPr lang="en" sz="3000" dirty="0" err="1"/>
              <a:t>במים</a:t>
            </a:r>
            <a:r>
              <a:rPr lang="en" sz="3000" dirty="0"/>
              <a:t>  </a:t>
            </a:r>
            <a:r>
              <a:rPr lang="en" sz="3000" dirty="0" err="1"/>
              <a:t>לייצור</a:t>
            </a:r>
            <a:r>
              <a:rPr lang="en" sz="3000" dirty="0"/>
              <a:t> </a:t>
            </a:r>
            <a:r>
              <a:rPr lang="en" sz="3000" dirty="0" err="1"/>
              <a:t>קילוגרם</a:t>
            </a:r>
            <a:r>
              <a:rPr lang="en" sz="3000" dirty="0"/>
              <a:t> </a:t>
            </a:r>
            <a:r>
              <a:rPr lang="en" sz="3000" dirty="0" err="1"/>
              <a:t>מזון</a:t>
            </a:r>
            <a:endParaRPr sz="3000" dirty="0" err="1"/>
          </a:p>
        </p:txBody>
      </p:sp>
      <p:sp>
        <p:nvSpPr>
          <p:cNvPr id="104" name="Google Shape;104;p1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105" name="Google Shape;105;p18"/>
          <p:cNvGrpSpPr/>
          <p:nvPr/>
        </p:nvGrpSpPr>
        <p:grpSpPr>
          <a:xfrm>
            <a:off x="215114" y="953025"/>
            <a:ext cx="5552274" cy="3865950"/>
            <a:chOff x="807025" y="905400"/>
            <a:chExt cx="5552274" cy="3865950"/>
          </a:xfrm>
        </p:grpSpPr>
        <p:pic>
          <p:nvPicPr>
            <p:cNvPr id="106" name="Google Shape;106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3925" y="905400"/>
              <a:ext cx="5475374" cy="38659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7" name="Google Shape;107;p18"/>
            <p:cNvGrpSpPr/>
            <p:nvPr/>
          </p:nvGrpSpPr>
          <p:grpSpPr>
            <a:xfrm>
              <a:off x="807025" y="1475889"/>
              <a:ext cx="830700" cy="2465277"/>
              <a:chOff x="223625" y="1714500"/>
              <a:chExt cx="830700" cy="2275500"/>
            </a:xfrm>
          </p:grpSpPr>
          <p:sp>
            <p:nvSpPr>
              <p:cNvPr id="108" name="Google Shape;108;p18"/>
              <p:cNvSpPr txBox="1"/>
              <p:nvPr/>
            </p:nvSpPr>
            <p:spPr>
              <a:xfrm>
                <a:off x="223625" y="17145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המבורגר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8"/>
              <p:cNvSpPr txBox="1"/>
              <p:nvPr/>
            </p:nvSpPr>
            <p:spPr>
              <a:xfrm>
                <a:off x="223625" y="22850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המבורגר )עוף(</a:t>
                </a:r>
                <a:endParaRPr b="1" dirty="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8"/>
              <p:cNvSpPr txBox="1"/>
              <p:nvPr/>
            </p:nvSpPr>
            <p:spPr>
              <a:xfrm>
                <a:off x="223625" y="2942975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פיצה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8"/>
              <p:cNvSpPr txBox="1"/>
              <p:nvPr/>
            </p:nvSpPr>
            <p:spPr>
              <a:xfrm>
                <a:off x="223625" y="3639900"/>
                <a:ext cx="830700" cy="350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דגני בוקר</a:t>
                </a:r>
                <a:endParaRPr b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E655408-3693-3E8E-9CD9-EB073CEA9F85}"/>
              </a:ext>
            </a:extLst>
          </p:cNvPr>
          <p:cNvSpPr txBox="1"/>
          <p:nvPr/>
        </p:nvSpPr>
        <p:spPr>
          <a:xfrm>
            <a:off x="6017079" y="1030061"/>
            <a:ext cx="2743200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he-IL" sz="2400" u="sng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מים משמשים ל: </a:t>
            </a:r>
          </a:p>
          <a:p>
            <a:pPr indent="-365760" algn="r" rtl="1">
              <a:buFont typeface="Calibri"/>
              <a:buChar char="●"/>
            </a:pPr>
            <a:r>
              <a:rPr lang="he-IL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השקיה (חקלאות)</a:t>
            </a:r>
          </a:p>
          <a:p>
            <a:pPr indent="-365760" algn="r" rtl="1">
              <a:buFont typeface="Calibri"/>
              <a:buChar char="●"/>
            </a:pPr>
            <a:r>
              <a:rPr lang="he-IL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כמרכיב בתוך מוצר המזון</a:t>
            </a:r>
          </a:p>
          <a:p>
            <a:pPr indent="-365760" algn="r" rtl="1">
              <a:buFont typeface="Calibri"/>
              <a:buChar char="●"/>
            </a:pPr>
            <a:r>
              <a:rPr lang="he-IL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לניקוי והיגיינה</a:t>
            </a:r>
          </a:p>
          <a:p>
            <a:pPr indent="-365760" algn="r" rtl="1">
              <a:buFont typeface="Calibri"/>
              <a:buChar char="●"/>
            </a:pPr>
            <a:r>
              <a:rPr lang="he-IL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בתהליך הייצור עצמו (חימום, קירור ועוד)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‫הצגה על המסך (16:9)</PresentationFormat>
  <Paragraphs>47</Paragraphs>
  <Slides>5</Slides>
  <Notes>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8" baseType="lpstr">
      <vt:lpstr>Arial</vt:lpstr>
      <vt:lpstr>Calibri</vt:lpstr>
      <vt:lpstr>Quenching a Thirsty Planet Heb</vt:lpstr>
      <vt:lpstr>פעילות קבוצתית – תכנון תוויות מזון סביבתיות</vt:lpstr>
      <vt:lpstr>דוגמאות לתוויות באירופה</vt:lpstr>
      <vt:lpstr>פליטות גזי חממה לייצור קילוגרם מזון</vt:lpstr>
      <vt:lpstr>ניצול קרקע לייצור קילוגרם מזון</vt:lpstr>
      <vt:lpstr>שימוש במים  לייצור קילוגרם מזון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Gal Farber</dc:creator>
  <cp:lastModifiedBy>Gal Farber</cp:lastModifiedBy>
  <cp:revision>25</cp:revision>
  <dcterms:modified xsi:type="dcterms:W3CDTF">2024-10-10T06:37:46Z</dcterms:modified>
</cp:coreProperties>
</file>