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Libre Baskerville"/>
      <p:regular r:id="rId17"/>
      <p:bold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iEPrcb4nhuFH7pC2V79uCPCuj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LibreBaskerville-regular.fntdata"/><Relationship Id="rId16" Type="http://schemas.openxmlformats.org/officeDocument/2006/relationships/font" Target="fonts/LibreFranklin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Baskerville-italic.fntdata"/><Relationship Id="rId6" Type="http://schemas.openxmlformats.org/officeDocument/2006/relationships/slide" Target="slides/slide1.xml"/><Relationship Id="rId18" Type="http://schemas.openxmlformats.org/officeDocument/2006/relationships/font" Target="fonts/LibreBaskervill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10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1" algn="ct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0" name="Google Shape;30;p10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10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Google Shape;36;p11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/>
          <p:nvPr/>
        </p:nvSpPr>
        <p:spPr>
          <a:xfrm flipH="1" rot="10800000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11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Google Shape;44;p11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5" name="Google Shape;85;p17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17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Google Shape;16;p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4.jp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38118" l="28125" r="30754" t="38232"/>
          <a:stretch/>
        </p:blipFill>
        <p:spPr>
          <a:xfrm>
            <a:off x="5482977" y="2575783"/>
            <a:ext cx="3553519" cy="1512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4860032" y="3043793"/>
            <a:ext cx="568754" cy="576064"/>
          </a:xfrm>
          <a:prstGeom prst="plus">
            <a:avLst>
              <a:gd fmla="val 39032" name="adj"/>
            </a:avLst>
          </a:prstGeom>
          <a:solidFill>
            <a:srgbClr val="009999"/>
          </a:solidFill>
          <a:ln cap="flat" cmpd="sng" w="12700">
            <a:solidFill>
              <a:srgbClr val="00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46967" y="2961120"/>
            <a:ext cx="1951525" cy="1043532"/>
          </a:xfrm>
          <a:prstGeom prst="rect">
            <a:avLst/>
          </a:prstGeom>
          <a:solidFill>
            <a:srgbClr val="009999">
              <a:alpha val="52941"/>
            </a:srgbClr>
          </a:solidFill>
          <a:ln>
            <a:noFill/>
          </a:ln>
        </p:spPr>
        <p:txBody>
          <a:bodyPr anchorCtr="0" anchor="t" bIns="144000" lIns="0" spcFirstLastPara="1" rIns="72000" wrap="square" tIns="360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חקר שיעור </a:t>
            </a:r>
            <a:r>
              <a:rPr b="0" i="0" lang="iw-IL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Lesson study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4879388"/>
            <a:ext cx="2131539" cy="154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1887" l="7812" r="14061" t="-4165"/>
          <a:stretch/>
        </p:blipFill>
        <p:spPr>
          <a:xfrm>
            <a:off x="2123502" y="2241040"/>
            <a:ext cx="2497175" cy="2451928"/>
          </a:xfrm>
          <a:prstGeom prst="ellipse">
            <a:avLst/>
          </a:prstGeom>
          <a:noFill/>
          <a:ln cap="rnd" cmpd="sng" w="5715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4022" y="4905336"/>
            <a:ext cx="2326229" cy="154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encrypted-tbn0.gstatic.com/images?q=tbn:ANd9GcSwdkNqmCecc5jLcQBtZAPNo4_yy9OwskttdSePJ9Xx9vexYaD-"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0272" y="216868"/>
            <a:ext cx="1839598" cy="9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8">
            <a:alphaModFix/>
          </a:blip>
          <a:srcRect b="10543" l="0" r="0" t="30375"/>
          <a:stretch/>
        </p:blipFill>
        <p:spPr>
          <a:xfrm>
            <a:off x="1619672" y="242771"/>
            <a:ext cx="5199316" cy="1673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>
          <a:xfrm>
            <a:off x="4833922" y="1700808"/>
            <a:ext cx="3795774" cy="1495237"/>
            <a:chOff x="4860032" y="1962934"/>
            <a:chExt cx="3795774" cy="1495237"/>
          </a:xfrm>
        </p:grpSpPr>
        <p:sp>
          <p:nvSpPr>
            <p:cNvPr id="119" name="Google Shape;119;p2"/>
            <p:cNvSpPr/>
            <p:nvPr/>
          </p:nvSpPr>
          <p:spPr>
            <a:xfrm>
              <a:off x="4860032" y="2093685"/>
              <a:ext cx="314563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4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וידאו ככלי מקצועי</a:t>
              </a:r>
              <a:endParaRPr/>
            </a:p>
          </p:txBody>
        </p:sp>
        <p:pic>
          <p:nvPicPr>
            <p:cNvPr id="120" name="Google Shape;1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81833" y="1962934"/>
              <a:ext cx="773973" cy="14952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2"/>
          <p:cNvGrpSpPr/>
          <p:nvPr/>
        </p:nvGrpSpPr>
        <p:grpSpPr>
          <a:xfrm>
            <a:off x="1547664" y="3380113"/>
            <a:ext cx="6008811" cy="1323439"/>
            <a:chOff x="2123728" y="4488994"/>
            <a:chExt cx="6008811" cy="1323439"/>
          </a:xfrm>
        </p:grpSpPr>
        <p:sp>
          <p:nvSpPr>
            <p:cNvPr id="122" name="Google Shape;122;p2"/>
            <p:cNvSpPr/>
            <p:nvPr/>
          </p:nvSpPr>
          <p:spPr>
            <a:xfrm>
              <a:off x="2123728" y="4488994"/>
              <a:ext cx="549725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4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תכנון שיעורים בצוותא</a:t>
              </a:r>
              <a:endParaRPr/>
            </a:p>
          </p:txBody>
        </p:sp>
        <p:pic>
          <p:nvPicPr>
            <p:cNvPr id="123" name="Google Shape;12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36395" y="4507448"/>
              <a:ext cx="1296144" cy="12961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2"/>
          <p:cNvGrpSpPr/>
          <p:nvPr/>
        </p:nvGrpSpPr>
        <p:grpSpPr>
          <a:xfrm>
            <a:off x="323528" y="4950671"/>
            <a:ext cx="5106491" cy="1323439"/>
            <a:chOff x="251520" y="2311913"/>
            <a:chExt cx="5106491" cy="1323439"/>
          </a:xfrm>
        </p:grpSpPr>
        <p:sp>
          <p:nvSpPr>
            <p:cNvPr id="125" name="Google Shape;125;p2"/>
            <p:cNvSpPr/>
            <p:nvPr/>
          </p:nvSpPr>
          <p:spPr>
            <a:xfrm>
              <a:off x="251520" y="2311913"/>
              <a:ext cx="348102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4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שיח עמיתים רפלקטיבי </a:t>
              </a:r>
              <a:endPara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63888" y="2443890"/>
              <a:ext cx="1794123" cy="11040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"/>
          <p:cNvSpPr txBox="1"/>
          <p:nvPr/>
        </p:nvSpPr>
        <p:spPr>
          <a:xfrm>
            <a:off x="1912643" y="548680"/>
            <a:ext cx="5112568" cy="5728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marR="0" rtl="1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מה נמצא בלב הפרויקט?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/>
          <p:nvPr/>
        </p:nvSpPr>
        <p:spPr>
          <a:xfrm>
            <a:off x="323528" y="116632"/>
            <a:ext cx="8394622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מה זה עדש"ה? 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iw-IL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ע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מיתים</a:t>
            </a:r>
            <a:r>
              <a:rPr b="1" i="0" lang="iw-IL" sz="2800" u="none" cap="none" strike="noStrike">
                <a:solidFill>
                  <a:srgbClr val="FFB8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ד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נים</a:t>
            </a:r>
            <a:r>
              <a:rPr b="1" i="0" lang="iw-IL" sz="2800" u="none" cap="none" strike="noStrike">
                <a:solidFill>
                  <a:srgbClr val="FFB8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</a:t>
            </a:r>
            <a:r>
              <a:rPr b="1" i="0" lang="iw-IL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ש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יעורי </a:t>
            </a:r>
            <a:r>
              <a:rPr b="1" i="0" lang="iw-IL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ה</a:t>
            </a: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מתמטיקה)</a:t>
            </a:r>
            <a:endParaRPr/>
          </a:p>
          <a:p>
            <a:pPr indent="0" lvl="0" marL="0" marR="0" rtl="1" algn="r">
              <a:lnSpc>
                <a:spcPct val="11785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תכנית לפיתוח מקצועי של מורים למתמטיקה דרך צפייה בשיעורי מתמטיקה מוסרטים. התכנית קיימת מאז 2013.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EEAD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0000">
            <a:off x="1139636" y="1792671"/>
            <a:ext cx="6934057" cy="461114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1012985" y="5981137"/>
            <a:ext cx="7819758" cy="610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מפת השתלמויות עדש"ה 2013-2020</a:t>
            </a:r>
            <a:endParaRPr sz="32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4"/>
          <p:cNvGrpSpPr/>
          <p:nvPr/>
        </p:nvGrpSpPr>
        <p:grpSpPr>
          <a:xfrm>
            <a:off x="2809705" y="451417"/>
            <a:ext cx="3816424" cy="5325586"/>
            <a:chOff x="2809705" y="451417"/>
            <a:chExt cx="3816424" cy="5325586"/>
          </a:xfrm>
        </p:grpSpPr>
        <p:grpSp>
          <p:nvGrpSpPr>
            <p:cNvPr id="142" name="Google Shape;142;p4"/>
            <p:cNvGrpSpPr/>
            <p:nvPr/>
          </p:nvGrpSpPr>
          <p:grpSpPr>
            <a:xfrm>
              <a:off x="2809705" y="451417"/>
              <a:ext cx="3816424" cy="5325586"/>
              <a:chOff x="5711832" y="620688"/>
              <a:chExt cx="2979137" cy="4562151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>
                <a:off x="5711832" y="620688"/>
                <a:ext cx="2979137" cy="4562151"/>
                <a:chOff x="277316" y="1109928"/>
                <a:chExt cx="4100189" cy="5560145"/>
              </a:xfrm>
            </p:grpSpPr>
            <p:pic>
              <p:nvPicPr>
                <p:cNvPr descr="http://lib.cet.ac.il/storage/items/13200_13299/0000013249/13249_L%5B1%5D.gif" id="144" name="Google Shape;144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38985" l="5341" r="7060" t="4614"/>
                <a:stretch/>
              </p:blipFill>
              <p:spPr>
                <a:xfrm>
                  <a:off x="277316" y="1109928"/>
                  <a:ext cx="4100189" cy="5560145"/>
                </a:xfrm>
                <a:prstGeom prst="rect">
                  <a:avLst/>
                </a:prstGeom>
                <a:solidFill>
                  <a:srgbClr val="FF0000"/>
                </a:solidFill>
                <a:ln cap="sq" cmpd="sng" w="190500">
                  <a:solidFill>
                    <a:srgbClr val="C8C6BD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254000" rotWithShape="0" algn="bl">
                    <a:srgbClr val="000000">
                      <a:alpha val="42745"/>
                    </a:srgbClr>
                  </a:outerShdw>
                </a:effectLst>
              </p:spPr>
            </p:pic>
            <p:sp>
              <p:nvSpPr>
                <p:cNvPr id="145" name="Google Shape;145;p4"/>
                <p:cNvSpPr/>
                <p:nvPr/>
              </p:nvSpPr>
              <p:spPr>
                <a:xfrm>
                  <a:off x="1301735" y="4545105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1643209" y="4235723"/>
                  <a:ext cx="145628" cy="12938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47" name="Google Shape;147;p4"/>
                <p:cNvSpPr/>
                <p:nvPr/>
              </p:nvSpPr>
              <p:spPr>
                <a:xfrm>
                  <a:off x="1998913" y="2952891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48" name="Google Shape;148;p4"/>
                <p:cNvSpPr/>
                <p:nvPr/>
              </p:nvSpPr>
              <p:spPr>
                <a:xfrm>
                  <a:off x="2742304" y="4670002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1871695" y="4745868"/>
                  <a:ext cx="145628" cy="12938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1842199" y="4036007"/>
                  <a:ext cx="145628" cy="12938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1" name="Google Shape;151;p4"/>
                <p:cNvSpPr/>
                <p:nvPr/>
              </p:nvSpPr>
              <p:spPr>
                <a:xfrm>
                  <a:off x="2130309" y="4268498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2183039" y="2053410"/>
                  <a:ext cx="145628" cy="12715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2051720" y="3429000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>
                  <a:off x="2482156" y="1916832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5" name="Google Shape;155;p4"/>
                <p:cNvSpPr/>
                <p:nvPr/>
              </p:nvSpPr>
              <p:spPr>
                <a:xfrm>
                  <a:off x="2328914" y="3216171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6" name="Google Shape;156;p4"/>
                <p:cNvSpPr/>
                <p:nvPr/>
              </p:nvSpPr>
              <p:spPr>
                <a:xfrm>
                  <a:off x="1505152" y="4136449"/>
                  <a:ext cx="145628" cy="12715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7" name="Google Shape;157;p4"/>
                <p:cNvSpPr/>
                <p:nvPr/>
              </p:nvSpPr>
              <p:spPr>
                <a:xfrm>
                  <a:off x="1661022" y="3805905"/>
                  <a:ext cx="145628" cy="12715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8" name="Google Shape;158;p4"/>
                <p:cNvSpPr/>
                <p:nvPr/>
              </p:nvSpPr>
              <p:spPr>
                <a:xfrm>
                  <a:off x="1835696" y="3445865"/>
                  <a:ext cx="145628" cy="127151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59" name="Google Shape;159;p4"/>
                <p:cNvSpPr/>
                <p:nvPr/>
              </p:nvSpPr>
              <p:spPr>
                <a:xfrm>
                  <a:off x="1753950" y="6108059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  <p:sp>
              <p:nvSpPr>
                <p:cNvPr id="160" name="Google Shape;160;p4"/>
                <p:cNvSpPr/>
                <p:nvPr/>
              </p:nvSpPr>
              <p:spPr>
                <a:xfrm>
                  <a:off x="2815118" y="2564904"/>
                  <a:ext cx="145628" cy="127150"/>
                </a:xfrm>
                <a:prstGeom prst="ellipse">
                  <a:avLst/>
                </a:prstGeom>
                <a:solidFill>
                  <a:srgbClr val="FF0000"/>
                </a:solidFill>
                <a:ln cap="flat" cmpd="sng" w="12700">
                  <a:solidFill>
                    <a:srgbClr val="0000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1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endParaRPr>
                </a:p>
              </p:txBody>
            </p:sp>
          </p:grpSp>
          <p:sp>
            <p:nvSpPr>
              <p:cNvPr id="161" name="Google Shape;161;p4"/>
              <p:cNvSpPr/>
              <p:nvPr/>
            </p:nvSpPr>
            <p:spPr>
              <a:xfrm>
                <a:off x="7466236" y="1100994"/>
                <a:ext cx="105811" cy="104328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7236296" y="2132856"/>
                <a:ext cx="105811" cy="104328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endParaRPr>
              </a:p>
            </p:txBody>
          </p:sp>
        </p:grpSp>
        <p:sp>
          <p:nvSpPr>
            <p:cNvPr id="163" name="Google Shape;163;p4"/>
            <p:cNvSpPr/>
            <p:nvPr/>
          </p:nvSpPr>
          <p:spPr>
            <a:xfrm>
              <a:off x="4868499" y="4241181"/>
              <a:ext cx="135549" cy="123923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4355976" y="855108"/>
            <a:ext cx="1054428" cy="1674592"/>
            <a:chOff x="4290706" y="890312"/>
            <a:chExt cx="1054428" cy="1674592"/>
          </a:xfrm>
        </p:grpSpPr>
        <p:sp>
          <p:nvSpPr>
            <p:cNvPr id="165" name="Google Shape;165;p4"/>
            <p:cNvSpPr/>
            <p:nvPr/>
          </p:nvSpPr>
          <p:spPr>
            <a:xfrm>
              <a:off x="4830394" y="890312"/>
              <a:ext cx="135549" cy="121786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209585" y="1435006"/>
              <a:ext cx="135549" cy="121786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860032" y="2083078"/>
              <a:ext cx="135549" cy="121786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290706" y="2443118"/>
              <a:ext cx="135549" cy="121786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169" name="Google Shape;169;p4"/>
          <p:cNvSpPr/>
          <p:nvPr/>
        </p:nvSpPr>
        <p:spPr>
          <a:xfrm>
            <a:off x="4292435" y="3501008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4940507" y="1362998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4724483" y="1290990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779912" y="5013176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732595" y="1290990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4436451" y="2780928"/>
            <a:ext cx="135549" cy="121786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251520" y="548680"/>
            <a:ext cx="8394622" cy="664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מה זה חקר שיעור? </a:t>
            </a:r>
            <a:endParaRPr/>
          </a:p>
          <a:p>
            <a:pPr indent="0" lvl="0" marL="0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פיתוח מקצועי של מורים למתמטיקה דרך תהליך שיתופי:</a:t>
            </a:r>
            <a:endParaRPr/>
          </a:p>
          <a:p>
            <a:pPr indent="-268288" lvl="0" marL="268288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תכנון שיעורים בצוותא (בקבוצות על פי נושא הוראה משותף), כולל תכנון המשימות וסדר הצגתן בשיעור; תשובות צפויות של התלמידים ואיך להגיב להן; דיון בקשיים אפשריים של תלמידים; הידע המתמטי המוקדם הנדרש למורה ולתלמידים; ועוד.</a:t>
            </a:r>
            <a:endParaRPr/>
          </a:p>
          <a:p>
            <a:pPr indent="-268288" lvl="0" marL="268288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אחד המורים מלמד את השיעור כאשר יש תיעוד של השיעור בווידאו. </a:t>
            </a:r>
            <a:endParaRPr/>
          </a:p>
          <a:p>
            <a:pPr indent="-268288" lvl="0" marL="268288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ניתוח עמיתים של השיעור המצולם, הסקת מסקנות לגבי שיפור מערך השיעור, ניסוי מחדש בכיתה אחרת אם מתאפשר, במטרה להגיע למערך מוצלח ככל הניתן. </a:t>
            </a:r>
            <a:endParaRPr/>
          </a:p>
          <a:p>
            <a:pPr indent="-268288" lvl="0" marL="268288" marR="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חזרה על מעגל הפעילות עם מערך חדש.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288" lvl="0" marL="268288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683568" y="548680"/>
            <a:ext cx="8064896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מה קורה בבית הספר?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571500" lvl="0" marL="571500" marR="0" rtl="1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שיח עמיתים על בסיס קבוע, שמגבש את הצוות בעבודה משותפת סביב תכנון שיעורים.</a:t>
            </a:r>
            <a:endParaRPr/>
          </a:p>
          <a:p>
            <a:pPr indent="-571500" lvl="0" marL="571500" marR="0" rtl="1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הגדלת ארגז הכלים להוראה: רעיונות חדשים, משימות מגוונות, תשומת לב לקשיים ולחוזקות של תלמידים, ועוד.</a:t>
            </a:r>
            <a:endParaRPr/>
          </a:p>
          <a:p>
            <a:pPr indent="-571500" lvl="0" marL="571500" marR="0" rtl="1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שיתוף בדילמות ובאתגרים בהוראה.</a:t>
            </a:r>
            <a:endParaRPr/>
          </a:p>
          <a:p>
            <a:pPr indent="-571500" lvl="0" marL="571500" marR="0" rtl="1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היכרות עם הווידאו ככלי עוצמתי להוראה ולרפלקציה</a:t>
            </a:r>
            <a:r>
              <a:rPr lang="iw-IL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16632"/>
            <a:ext cx="1512168" cy="1633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/>
        </p:nvSpPr>
        <p:spPr>
          <a:xfrm>
            <a:off x="149608" y="260648"/>
            <a:ext cx="8994392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קהילות תפני"ת – מסלול עד כה</a:t>
            </a:r>
            <a:endParaRPr/>
          </a:p>
          <a:p>
            <a:pPr indent="-1257300" lvl="0" marL="12573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תש"פ: </a:t>
            </a: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הכשרת מחזור א' של המנחים בקהילת מובילים, בהנחיית ד"ר רוני קרסנטי ופרופ' אברהם הרכבי, במכון ויצמן.</a:t>
            </a:r>
            <a:endParaRPr/>
          </a:p>
          <a:p>
            <a:pPr indent="-1257300" lvl="0" marL="12573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תשפ"א: </a:t>
            </a: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נפתחו 8 קהילות תפני"ת ברחבי הארץ. המורים מקבלים גמול של 60 שעות לשנה. המנחים מקבלים חצי יום הדרכה ממשרד החינוך. </a:t>
            </a:r>
            <a:endParaRPr/>
          </a:p>
          <a:p>
            <a:pPr indent="-1257300" lvl="0" marL="12573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תשפ"ב: </a:t>
            </a: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 הקהילות המשיכו לשנה השנייה. אנו כרגע מגייסים 6 בתי ספר חדשים. בהמשך השנה ייפתח מחזור ב' של הכשרת מובילים, בהנחיית נועם ארמצ'וק וגל פרידמן, ובייעוץ של ד"ר רוני קרסנטי ופרופ' אברהם הרכבי. 60 השעות יתחלקו בין תשפ"ב ותשפ"ג.</a:t>
            </a:r>
            <a:endParaRPr/>
          </a:p>
          <a:p>
            <a:pPr indent="-1257300" lvl="0" marL="12573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תשפ"ג: </a:t>
            </a:r>
            <a:r>
              <a:rPr lang="iw-IL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 הקהילות ימשיכו לשנה שלישית; 6 הקהילות החדשות ייפתחו לקראת חנוכה.   </a:t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2013-04-08T05:07:32Z</dcterms:created>
  <dc:creator>Windows User</dc:creator>
</cp:coreProperties>
</file>