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6">
  <p:sldMasterIdLst>
    <p:sldMasterId id="2147483648" r:id="rId1"/>
  </p:sldMasterIdLst>
  <p:notesMasterIdLst>
    <p:notesMasterId r:id="rId12"/>
  </p:notesMasterIdLst>
  <p:sldIdLst>
    <p:sldId id="258" r:id="rId2"/>
    <p:sldId id="265" r:id="rId3"/>
    <p:sldId id="257" r:id="rId4"/>
    <p:sldId id="259" r:id="rId5"/>
    <p:sldId id="264" r:id="rId6"/>
    <p:sldId id="266" r:id="rId7"/>
    <p:sldId id="260" r:id="rId8"/>
    <p:sldId id="261" r:id="rId9"/>
    <p:sldId id="267" r:id="rId10"/>
    <p:sldId id="263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59DBDF-AF35-4588-B5ED-D9FFDE20188D}" type="datetimeFigureOut">
              <a:rPr lang="he-IL" smtClean="0"/>
              <a:t>ט'/אב/תשע"ד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948482-05DE-4EE0-9E35-E0BF65AF3F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555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This</a:t>
            </a:r>
            <a:r>
              <a:rPr lang="en-US" b="0" u="none" baseline="0" dirty="0" smtClean="0"/>
              <a:t> is our team</a:t>
            </a:r>
            <a:endParaRPr lang="he-IL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18915-F643-4CE9-9CA4-4DEE5DDDDC54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840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48482-05DE-4EE0-9E35-E0BF65AF3F39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932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זה שקף שאני מציע במקום הקודם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48482-05DE-4EE0-9E35-E0BF65AF3F39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932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48482-05DE-4EE0-9E35-E0BF65AF3F39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870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55DF-EA8A-45F7-BABD-91B63629AF20}" type="datetimeFigureOut">
              <a:rPr lang="he-IL" smtClean="0"/>
              <a:pPr/>
              <a:t>ט'/אב/תשע"ד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794-A7FD-42C1-B9FF-CB0966DD18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415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55DF-EA8A-45F7-BABD-91B63629AF20}" type="datetimeFigureOut">
              <a:rPr lang="he-IL" smtClean="0"/>
              <a:pPr/>
              <a:t>ט'/אב/תשע"ד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794-A7FD-42C1-B9FF-CB0966DD18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80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55DF-EA8A-45F7-BABD-91B63629AF20}" type="datetimeFigureOut">
              <a:rPr lang="he-IL" smtClean="0"/>
              <a:pPr/>
              <a:t>ט'/אב/תשע"ד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794-A7FD-42C1-B9FF-CB0966DD18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964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55DF-EA8A-45F7-BABD-91B63629AF20}" type="datetimeFigureOut">
              <a:rPr lang="he-IL" smtClean="0"/>
              <a:pPr/>
              <a:t>ט'/אב/תשע"ד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794-A7FD-42C1-B9FF-CB0966DD183B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9" name="קבוצה 8"/>
          <p:cNvGrpSpPr/>
          <p:nvPr userDrawn="1"/>
        </p:nvGrpSpPr>
        <p:grpSpPr>
          <a:xfrm>
            <a:off x="251520" y="16032"/>
            <a:ext cx="8496944" cy="1523850"/>
            <a:chOff x="107504" y="0"/>
            <a:chExt cx="8496944" cy="1523850"/>
          </a:xfrm>
        </p:grpSpPr>
        <p:pic>
          <p:nvPicPr>
            <p:cNvPr id="7" name="תמונה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0"/>
              <a:ext cx="4220750" cy="1503642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43102" y="5746"/>
              <a:ext cx="4261346" cy="1518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706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55DF-EA8A-45F7-BABD-91B63629AF20}" type="datetimeFigureOut">
              <a:rPr lang="he-IL" smtClean="0"/>
              <a:pPr/>
              <a:t>ט'/אב/תשע"ד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794-A7FD-42C1-B9FF-CB0966DD18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428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55DF-EA8A-45F7-BABD-91B63629AF20}" type="datetimeFigureOut">
              <a:rPr lang="he-IL" smtClean="0"/>
              <a:pPr/>
              <a:t>ט'/אב/תשע"ד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794-A7FD-42C1-B9FF-CB0966DD18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227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55DF-EA8A-45F7-BABD-91B63629AF20}" type="datetimeFigureOut">
              <a:rPr lang="he-IL" smtClean="0"/>
              <a:pPr/>
              <a:t>ט'/אב/תשע"ד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794-A7FD-42C1-B9FF-CB0966DD18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381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55DF-EA8A-45F7-BABD-91B63629AF20}" type="datetimeFigureOut">
              <a:rPr lang="he-IL" smtClean="0"/>
              <a:pPr/>
              <a:t>ט'/אב/תשע"ד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794-A7FD-42C1-B9FF-CB0966DD18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039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55DF-EA8A-45F7-BABD-91B63629AF20}" type="datetimeFigureOut">
              <a:rPr lang="he-IL" smtClean="0"/>
              <a:pPr/>
              <a:t>ט'/אב/תשע"ד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794-A7FD-42C1-B9FF-CB0966DD18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243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55DF-EA8A-45F7-BABD-91B63629AF20}" type="datetimeFigureOut">
              <a:rPr lang="he-IL" smtClean="0"/>
              <a:pPr/>
              <a:t>ט'/אב/תשע"ד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794-A7FD-42C1-B9FF-CB0966DD18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023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55DF-EA8A-45F7-BABD-91B63629AF20}" type="datetimeFigureOut">
              <a:rPr lang="he-IL" smtClean="0"/>
              <a:pPr/>
              <a:t>ט'/אב/תשע"ד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794-A7FD-42C1-B9FF-CB0966DD18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356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55DF-EA8A-45F7-BABD-91B63629AF20}" type="datetimeFigureOut">
              <a:rPr lang="he-IL" smtClean="0"/>
              <a:pPr/>
              <a:t>ט'/אב/תשע"ד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5B794-A7FD-42C1-B9FF-CB0966DD183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462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twww.weizmann.ac.il/g-chem/TEM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316098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mtClean="0"/>
              <a:t/>
            </a:r>
            <a:br>
              <a:rPr lang="en-US" smtClean="0"/>
            </a:br>
            <a:r>
              <a:rPr lang="he-IL" smtClean="0"/>
              <a:t> </a:t>
            </a:r>
            <a:r>
              <a:rPr lang="en-US" smtClean="0"/>
              <a:t/>
            </a:r>
            <a:br>
              <a:rPr lang="en-US" smtClean="0"/>
            </a:br>
            <a:endParaRPr lang="he-I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07604" y="6309320"/>
            <a:ext cx="7128792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000" dirty="0" smtClean="0"/>
              <a:t>דיויד </a:t>
            </a:r>
            <a:r>
              <a:rPr lang="he-IL" sz="2000" dirty="0" err="1" smtClean="0"/>
              <a:t>פורטוס</a:t>
            </a:r>
            <a:r>
              <a:rPr lang="he-IL" sz="2000" dirty="0" smtClean="0"/>
              <a:t>, רחל ממלוק-נעמן, אבי </a:t>
            </a:r>
            <a:r>
              <a:rPr lang="he-IL" sz="2000" dirty="0" err="1" smtClean="0"/>
              <a:t>הופשטיין</a:t>
            </a:r>
            <a:r>
              <a:rPr lang="he-IL" sz="2000" dirty="0" smtClean="0"/>
              <a:t>, דבורה </a:t>
            </a:r>
            <a:r>
              <a:rPr lang="he-IL" sz="2000" dirty="0" err="1" smtClean="0"/>
              <a:t>קצביץ</a:t>
            </a:r>
            <a:r>
              <a:rPr lang="he-IL" sz="2000" dirty="0" smtClean="0"/>
              <a:t>, מלכה </a:t>
            </a:r>
            <a:r>
              <a:rPr lang="he-IL" sz="2000" dirty="0" err="1" smtClean="0"/>
              <a:t>יאיון</a:t>
            </a:r>
            <a:endParaRPr lang="he-IL" sz="2000" dirty="0"/>
          </a:p>
        </p:txBody>
      </p:sp>
      <p:pic>
        <p:nvPicPr>
          <p:cNvPr id="8" name="Picture 3" descr="Description: temisignature_hig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58025"/>
            <a:ext cx="2088232" cy="9705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36" y="1658026"/>
            <a:ext cx="3311525" cy="970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3160985"/>
            <a:ext cx="5472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חקר בעקבות סיפורי מסתורין</a:t>
            </a:r>
            <a:endParaRPr lang="he-IL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6461" y="3789040"/>
            <a:ext cx="8229600" cy="4137323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B0F0"/>
                </a:solidFill>
              </a:rPr>
              <a:t>T</a:t>
            </a:r>
            <a:r>
              <a:rPr lang="en-US" sz="3600" b="1" dirty="0"/>
              <a:t>eaching </a:t>
            </a:r>
            <a:r>
              <a:rPr lang="en-US" sz="3600" b="1" dirty="0">
                <a:solidFill>
                  <a:srgbClr val="00B0F0"/>
                </a:solidFill>
              </a:rPr>
              <a:t>E</a:t>
            </a:r>
            <a:r>
              <a:rPr lang="en-US" sz="3600" b="1" dirty="0"/>
              <a:t>nquiry with </a:t>
            </a:r>
            <a:r>
              <a:rPr lang="en-US" sz="3600" b="1" dirty="0">
                <a:solidFill>
                  <a:srgbClr val="00B0F0"/>
                </a:solidFill>
              </a:rPr>
              <a:t>M</a:t>
            </a:r>
            <a:r>
              <a:rPr lang="en-US" sz="3600" b="1" dirty="0"/>
              <a:t>ysteries </a:t>
            </a:r>
            <a:r>
              <a:rPr lang="en-US" sz="3600" b="1" dirty="0">
                <a:solidFill>
                  <a:srgbClr val="00B0F0"/>
                </a:solidFill>
              </a:rPr>
              <a:t>I</a:t>
            </a:r>
            <a:r>
              <a:rPr lang="en-US" sz="3600" b="1" dirty="0"/>
              <a:t>ncorporated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8221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show must go on</a:t>
            </a:r>
            <a:endParaRPr lang="he-I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375" y="4365104"/>
            <a:ext cx="2366169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00B0F0"/>
                </a:solidFill>
              </a:rPr>
              <a:t>הצוות שלנו</a:t>
            </a:r>
            <a:endParaRPr lang="he-IL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D:\Projects 2013\TEMI\2013-10-20 Presentations for Leiden\pics\photos\avi-hofsh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295399"/>
            <a:ext cx="1879600" cy="240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jects 2013\TEMI\2013-10-20 Presentations for Leiden\pics\photos\david_fort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58" y="1295398"/>
            <a:ext cx="1846235" cy="240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jects 2013\TEMI\2013-10-20 Presentations for Leiden\pics\photos\rashel-maml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43" y="1295397"/>
            <a:ext cx="1846235" cy="24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jects 2013\TEMI\2013-10-20 Presentations for Leiden\pics\IMG_0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5" t="18303" r="36637" b="65821"/>
          <a:stretch/>
        </p:blipFill>
        <p:spPr bwMode="auto">
          <a:xfrm>
            <a:off x="114299" y="4019549"/>
            <a:ext cx="5676901" cy="2419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952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764980"/>
              </p:ext>
            </p:extLst>
          </p:nvPr>
        </p:nvGraphicFramePr>
        <p:xfrm>
          <a:off x="1835696" y="1556792"/>
          <a:ext cx="5140745" cy="4082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9834"/>
                <a:gridCol w="1360911"/>
              </a:tblGrid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שם</a:t>
                      </a:r>
                      <a:r>
                        <a:rPr lang="he-IL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האוניברסיטה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ארץ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Queen Mary, University of London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בריטניה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6443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Università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degli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Studi</a:t>
                      </a:r>
                      <a:r>
                        <a:rPr lang="fr-FR" sz="1600" dirty="0">
                          <a:effectLst/>
                        </a:rPr>
                        <a:t> di Milano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</a:rPr>
                        <a:t>איטליה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Universitaet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Bremen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</a:rPr>
                        <a:t>גרמניה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University</a:t>
                      </a:r>
                      <a:r>
                        <a:rPr lang="fr-FR" sz="1600" dirty="0">
                          <a:effectLst/>
                        </a:rPr>
                        <a:t> of Limerick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</a:rPr>
                        <a:t>אירלנד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Sheffield Hallam University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</a:rPr>
                        <a:t>בריטניה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Hogskolen I Vestfold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נורבגיה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Universitaet Wien 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אוסטריה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8172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Weizmann Institute of Science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ישראל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Universiteit Leiden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</a:rPr>
                        <a:t>הולנד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Univerzita Karlova V Praze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</a:rPr>
                        <a:t>צ'כיה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Olivotto Cristina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</a:rPr>
                        <a:t>הולנד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TRACES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</a:rPr>
                        <a:t>צרפת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CNOTINFOR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</a:rPr>
                        <a:t>פורטוגל</a:t>
                      </a:r>
                      <a:endParaRPr lang="en-US" sz="1600" b="1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4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00B0F0"/>
                </a:solidFill>
              </a:rPr>
              <a:t>רציונל</a:t>
            </a:r>
            <a:endParaRPr lang="he-IL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r>
              <a:rPr lang="he-IL" dirty="0" smtClean="0">
                <a:latin typeface="Verdana" pitchFamily="34" charset="0"/>
                <a:ea typeface="Verdana" pitchFamily="34" charset="0"/>
              </a:rPr>
              <a:t>בני אדם אוהבים לפתור תעלומות.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e-IL" dirty="0" smtClean="0">
                <a:latin typeface="Verdana" pitchFamily="34" charset="0"/>
                <a:ea typeface="Verdana" pitchFamily="34" charset="0"/>
              </a:rPr>
              <a:t>לדוגמה: אחוז הצפייה  הגבוה בסרטי מתח, כמות ספרי המתח...</a:t>
            </a:r>
          </a:p>
          <a:p>
            <a:pPr marL="0" indent="0">
              <a:buNone/>
            </a:pPr>
            <a:endParaRPr lang="he-IL" dirty="0" smtClean="0">
              <a:latin typeface="Verdana" pitchFamily="34" charset="0"/>
              <a:ea typeface="Verdana" pitchFamily="34" charset="0"/>
            </a:endParaRPr>
          </a:p>
          <a:p>
            <a:r>
              <a:rPr lang="he-IL" dirty="0" smtClean="0">
                <a:latin typeface="Verdana" pitchFamily="34" charset="0"/>
                <a:ea typeface="Verdana" pitchFamily="34" charset="0"/>
              </a:rPr>
              <a:t>הפרויקט יחדד את כוחו של הקסם והמסתורין, במטרה לעודד מורים ותלמידים לפתח ולחקור תופעות בדרך מדעית ולגלות את הקסם שבמדע.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861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00B0F0"/>
                </a:solidFill>
              </a:rPr>
              <a:t>הפילוסופיה של </a:t>
            </a:r>
            <a:r>
              <a:rPr lang="en-US" b="1" dirty="0" smtClean="0">
                <a:solidFill>
                  <a:srgbClr val="00B0F0"/>
                </a:solidFill>
              </a:rPr>
              <a:t>TEMI</a:t>
            </a:r>
            <a:endParaRPr lang="he-IL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e-IL" sz="2400" dirty="0" smtClean="0">
                <a:latin typeface="Verdana" pitchFamily="34" charset="0"/>
                <a:ea typeface="Verdana" pitchFamily="34" charset="0"/>
              </a:rPr>
              <a:t>לעורר סקרנות אצל תלמידים בעבות הצגת סיפורי המסתורין</a:t>
            </a:r>
          </a:p>
          <a:p>
            <a:pPr>
              <a:spcAft>
                <a:spcPts val="1200"/>
              </a:spcAft>
            </a:pPr>
            <a:r>
              <a:rPr lang="he-IL" sz="2400" dirty="0" smtClean="0">
                <a:latin typeface="Verdana" pitchFamily="34" charset="0"/>
                <a:ea typeface="Verdana" pitchFamily="34" charset="0"/>
              </a:rPr>
              <a:t>לעודד את התלמידים לבצע חקר בעקבות הפתיחה (סיפור המסתורין) כאשר המודל המנחה את החקר הוא </a:t>
            </a:r>
            <a:r>
              <a:rPr lang="en-US" sz="2400" dirty="0" smtClean="0">
                <a:latin typeface="Verdana" pitchFamily="34" charset="0"/>
                <a:ea typeface="Verdana" pitchFamily="34" charset="0"/>
              </a:rPr>
              <a:t>5E’s</a:t>
            </a:r>
            <a:r>
              <a:rPr lang="he-IL" sz="2400" dirty="0" smtClean="0">
                <a:latin typeface="Verdana" pitchFamily="34" charset="0"/>
                <a:ea typeface="Verdana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he-IL" sz="2400" dirty="0" smtClean="0">
                <a:latin typeface="Verdana" pitchFamily="34" charset="0"/>
                <a:ea typeface="Verdana" pitchFamily="34" charset="0"/>
              </a:rPr>
              <a:t>להעביר למורה בהדרגתיות את האחריות לפיתוח ופעילויות </a:t>
            </a:r>
            <a:r>
              <a:rPr lang="en-US" sz="2400" dirty="0" smtClean="0">
                <a:latin typeface="Verdana" pitchFamily="34" charset="0"/>
                <a:ea typeface="Verdana" pitchFamily="34" charset="0"/>
              </a:rPr>
              <a:t>TEMI</a:t>
            </a:r>
            <a:r>
              <a:rPr lang="he-IL" sz="2400" dirty="0" smtClean="0">
                <a:latin typeface="Verdana" pitchFamily="34" charset="0"/>
                <a:ea typeface="Verdana" pitchFamily="34" charset="0"/>
              </a:rPr>
              <a:t> והפעלתן (ומבחינת המורה להעביר בהדרגתיות את האחריות לתלמיד בתהליך החקר). </a:t>
            </a:r>
            <a:r>
              <a:rPr lang="en-GB" sz="2400" dirty="0" smtClean="0"/>
              <a:t>gradual </a:t>
            </a:r>
            <a:r>
              <a:rPr lang="en-GB" sz="2400" dirty="0"/>
              <a:t>release of responsibility (GRR</a:t>
            </a:r>
            <a:r>
              <a:rPr lang="en-GB" sz="2400" dirty="0" smtClean="0"/>
              <a:t>)</a:t>
            </a:r>
            <a:endParaRPr lang="he-IL" sz="2400" dirty="0" smtClean="0"/>
          </a:p>
          <a:p>
            <a:pPr>
              <a:spcAft>
                <a:spcPts val="1200"/>
              </a:spcAft>
            </a:pPr>
            <a:r>
              <a:rPr lang="he-IL" sz="2400" dirty="0" smtClean="0"/>
              <a:t>"לתחזק" את הסקרנות והמוטיבציה של התלמידים ע"י פיתוח מיומנויות הצגה (</a:t>
            </a:r>
            <a:r>
              <a:rPr lang="en-GB" sz="2400" dirty="0" smtClean="0"/>
              <a:t>showmanship</a:t>
            </a:r>
            <a:r>
              <a:rPr lang="he-IL" sz="2400" dirty="0" smtClean="0"/>
              <a:t>) אצל המורים.</a:t>
            </a: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he-IL" sz="2400" dirty="0" smtClean="0">
              <a:latin typeface="Verdana" pitchFamily="34" charset="0"/>
              <a:ea typeface="Verdana" pitchFamily="34" charset="0"/>
            </a:endParaRPr>
          </a:p>
          <a:p>
            <a:pPr>
              <a:spcAft>
                <a:spcPts val="1200"/>
              </a:spcAft>
            </a:pPr>
            <a:endParaRPr lang="he-IL" sz="2400" dirty="0" smtClean="0">
              <a:latin typeface="Verdana" pitchFamily="34" charset="0"/>
              <a:ea typeface="Verdan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he-IL" sz="2400" dirty="0" smtClean="0">
              <a:latin typeface="Verdana" pitchFamily="34" charset="0"/>
              <a:ea typeface="Verdana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6356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00B0F0"/>
                </a:solidFill>
              </a:rPr>
              <a:t>הפילוסופיה של </a:t>
            </a:r>
            <a:r>
              <a:rPr lang="en-US" b="1" dirty="0" smtClean="0">
                <a:solidFill>
                  <a:srgbClr val="00B0F0"/>
                </a:solidFill>
              </a:rPr>
              <a:t>TEMI</a:t>
            </a:r>
            <a:endParaRPr lang="he-IL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e-IL" sz="2400" b="1" dirty="0" smtClean="0">
                <a:latin typeface="Verdana" pitchFamily="34" charset="0"/>
                <a:ea typeface="Verdana" pitchFamily="34" charset="0"/>
              </a:rPr>
              <a:t>לעורר סקרנות </a:t>
            </a:r>
            <a:r>
              <a:rPr lang="he-IL" sz="2400" dirty="0" smtClean="0">
                <a:latin typeface="Verdana" pitchFamily="34" charset="0"/>
                <a:ea typeface="Verdana" pitchFamily="34" charset="0"/>
              </a:rPr>
              <a:t>אצל תלמידים בעקבות הצגת סיפורי המסתורין</a:t>
            </a:r>
          </a:p>
          <a:p>
            <a:pPr marL="371475" indent="0">
              <a:spcAft>
                <a:spcPts val="1200"/>
              </a:spcAft>
              <a:buNone/>
            </a:pPr>
            <a:r>
              <a:rPr lang="he-IL" sz="2400" b="1" dirty="0"/>
              <a:t>ופיתוח מיומנויות הצגה </a:t>
            </a:r>
            <a:r>
              <a:rPr lang="he-IL" sz="2400" dirty="0"/>
              <a:t>(</a:t>
            </a:r>
            <a:r>
              <a:rPr lang="en-GB" sz="2400" b="1" dirty="0">
                <a:solidFill>
                  <a:srgbClr val="00B0F0"/>
                </a:solidFill>
              </a:rPr>
              <a:t>showmanship</a:t>
            </a:r>
            <a:r>
              <a:rPr lang="he-IL" sz="2400" dirty="0"/>
              <a:t>) אצל המורים.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he-IL" sz="2400" dirty="0" smtClean="0">
                <a:latin typeface="Verdana" pitchFamily="34" charset="0"/>
                <a:ea typeface="Verdana" pitchFamily="34" charset="0"/>
              </a:rPr>
              <a:t>לעודד את התלמידים </a:t>
            </a:r>
            <a:r>
              <a:rPr lang="he-IL" sz="2400" b="1" dirty="0" smtClean="0">
                <a:latin typeface="Verdana" pitchFamily="34" charset="0"/>
                <a:ea typeface="Verdana" pitchFamily="34" charset="0"/>
              </a:rPr>
              <a:t>לבצע חקר </a:t>
            </a:r>
            <a:r>
              <a:rPr lang="he-IL" sz="2400" dirty="0" smtClean="0">
                <a:latin typeface="Verdana" pitchFamily="34" charset="0"/>
                <a:ea typeface="Verdana" pitchFamily="34" charset="0"/>
              </a:rPr>
              <a:t>בעקבות הפתיחה (סיפור המסתורין) כאשר המודל המנחה את החקר הוא </a:t>
            </a:r>
            <a:r>
              <a:rPr lang="en-US" sz="2400" b="1" dirty="0">
                <a:solidFill>
                  <a:srgbClr val="00B0F0"/>
                </a:solidFill>
              </a:rPr>
              <a:t>5E’s</a:t>
            </a:r>
            <a:r>
              <a:rPr lang="he-IL" sz="2400" dirty="0" smtClean="0">
                <a:latin typeface="Verdana" pitchFamily="34" charset="0"/>
                <a:ea typeface="Verdana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he-IL" sz="2400" b="1" dirty="0" smtClean="0">
                <a:latin typeface="Verdana" pitchFamily="34" charset="0"/>
                <a:ea typeface="Verdana" pitchFamily="34" charset="0"/>
              </a:rPr>
              <a:t>להעביר למורה בהדרגתיות את האחריות לפיתוח והפעלת פעילויות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</a:rPr>
              <a:t>TEMI</a:t>
            </a:r>
            <a:r>
              <a:rPr lang="he-IL" sz="24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ea typeface="Verdana" pitchFamily="34" charset="0"/>
              </a:rPr>
              <a:t>G</a:t>
            </a:r>
            <a:r>
              <a:rPr lang="en-GB" sz="2400" dirty="0" err="1" smtClean="0"/>
              <a:t>radual</a:t>
            </a:r>
            <a:r>
              <a:rPr lang="en-GB" sz="2400" dirty="0" smtClean="0"/>
              <a:t> Release </a:t>
            </a:r>
            <a:r>
              <a:rPr lang="en-GB" sz="2400" dirty="0"/>
              <a:t>of </a:t>
            </a:r>
            <a:r>
              <a:rPr lang="en-GB" sz="2400" dirty="0" smtClean="0"/>
              <a:t>Responsibility </a:t>
            </a:r>
            <a:r>
              <a:rPr lang="en-GB" sz="2400" dirty="0"/>
              <a:t>(</a:t>
            </a:r>
            <a:r>
              <a:rPr lang="en-GB" sz="2400" b="1" dirty="0">
                <a:solidFill>
                  <a:srgbClr val="00B0F0"/>
                </a:solidFill>
              </a:rPr>
              <a:t>GRR</a:t>
            </a:r>
            <a:r>
              <a:rPr lang="en-GB" sz="2400" dirty="0" smtClean="0"/>
              <a:t>)</a:t>
            </a:r>
            <a:endParaRPr lang="he-IL" sz="2400" dirty="0" smtClean="0"/>
          </a:p>
          <a:p>
            <a:pPr marL="371475" indent="0">
              <a:spcAft>
                <a:spcPts val="1200"/>
              </a:spcAft>
              <a:buNone/>
            </a:pPr>
            <a:r>
              <a:rPr lang="he-IL" sz="2400" dirty="0" smtClean="0">
                <a:latin typeface="Verdana" pitchFamily="34" charset="0"/>
                <a:ea typeface="Verdana" pitchFamily="34" charset="0"/>
              </a:rPr>
              <a:t>ומבחינת </a:t>
            </a:r>
            <a:r>
              <a:rPr lang="he-IL" sz="2400" dirty="0">
                <a:latin typeface="Verdana" pitchFamily="34" charset="0"/>
                <a:ea typeface="Verdana" pitchFamily="34" charset="0"/>
              </a:rPr>
              <a:t>המורה להעביר בהדרגתיות את האחריות לתלמיד בתהליך </a:t>
            </a:r>
            <a:r>
              <a:rPr lang="he-IL" sz="2400" dirty="0" smtClean="0">
                <a:latin typeface="Verdana" pitchFamily="34" charset="0"/>
                <a:ea typeface="Verdana" pitchFamily="34" charset="0"/>
              </a:rPr>
              <a:t>החקר.</a:t>
            </a:r>
            <a:endParaRPr lang="he-IL" sz="2400" dirty="0" smtClean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he-IL" sz="2400" dirty="0" smtClean="0">
              <a:latin typeface="Verdana" pitchFamily="34" charset="0"/>
              <a:ea typeface="Verdana" pitchFamily="34" charset="0"/>
            </a:endParaRPr>
          </a:p>
          <a:p>
            <a:pPr>
              <a:spcAft>
                <a:spcPts val="1200"/>
              </a:spcAft>
            </a:pPr>
            <a:endParaRPr lang="he-IL" sz="2400" dirty="0" smtClean="0">
              <a:latin typeface="Verdana" pitchFamily="34" charset="0"/>
              <a:ea typeface="Verdan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he-IL" sz="2400" dirty="0" smtClean="0">
              <a:latin typeface="Verdana" pitchFamily="34" charset="0"/>
              <a:ea typeface="Verdana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8803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0070C0"/>
                </a:solidFill>
              </a:rPr>
              <a:t>איך?</a:t>
            </a:r>
            <a:r>
              <a:rPr lang="he-IL" b="1" dirty="0" smtClean="0">
                <a:solidFill>
                  <a:srgbClr val="C00000"/>
                </a:solidFill>
              </a:rPr>
              <a:t/>
            </a:r>
            <a:br>
              <a:rPr lang="he-IL" b="1" dirty="0" smtClean="0">
                <a:solidFill>
                  <a:srgbClr val="C00000"/>
                </a:solidFill>
              </a:rPr>
            </a:br>
            <a:endParaRPr lang="he-IL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4525963"/>
          </a:xfrm>
        </p:spPr>
        <p:txBody>
          <a:bodyPr/>
          <a:lstStyle/>
          <a:p>
            <a:endParaRPr lang="he-IL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 smtClean="0"/>
              <a:t>פיתוח חומרים ושיטות הוראה/למידה, שכוללים שימוש בטכניקות מעולם הדרמה, להעלאת המוטיבציה ללמידה בכלל ובדרך החקר בפרט.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76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1143000"/>
          </a:xfrm>
        </p:spPr>
        <p:txBody>
          <a:bodyPr/>
          <a:lstStyle/>
          <a:p>
            <a:r>
              <a:rPr lang="he-IL" dirty="0" smtClean="0">
                <a:solidFill>
                  <a:srgbClr val="0070C0"/>
                </a:solidFill>
              </a:rPr>
              <a:t>הצהרת כוונות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780928"/>
            <a:ext cx="8229600" cy="3301827"/>
          </a:xfrm>
        </p:spPr>
        <p:txBody>
          <a:bodyPr/>
          <a:lstStyle/>
          <a:p>
            <a:r>
              <a:rPr lang="he-IL" dirty="0" smtClean="0"/>
              <a:t>במהלך הפרויקט נפתח פעילויות אשר ישמשו מורים ותלמידים בהוראת מדע בכלים מגוונים. 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r>
              <a:rPr lang="he-IL" dirty="0" smtClean="0"/>
              <a:t>אין הכוונה להפוך את המורה לשחקן, אלא לצייד אותו בכלים מתחום הדרמה על מנת להגדיל את </a:t>
            </a:r>
            <a:r>
              <a:rPr lang="he-IL" smtClean="0"/>
              <a:t>ארגז הכלים שלו.</a:t>
            </a:r>
            <a:endParaRPr lang="he-IL" dirty="0" smtClean="0"/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503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1143000"/>
          </a:xfrm>
        </p:spPr>
        <p:txBody>
          <a:bodyPr/>
          <a:lstStyle/>
          <a:p>
            <a:r>
              <a:rPr lang="he-IL" dirty="0" smtClean="0">
                <a:solidFill>
                  <a:srgbClr val="0070C0"/>
                </a:solidFill>
              </a:rPr>
              <a:t>אתר הפרויקט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5" name="לחצן פעולה: מידע 4">
            <a:hlinkClick r:id="rId2" highlightClick="1"/>
          </p:cNvPr>
          <p:cNvSpPr/>
          <p:nvPr/>
        </p:nvSpPr>
        <p:spPr>
          <a:xfrm>
            <a:off x="7812360" y="5301208"/>
            <a:ext cx="936104" cy="86409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3851920" y="2852936"/>
            <a:ext cx="442849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שם משתמש: </a:t>
            </a:r>
            <a:r>
              <a:rPr lang="en-US" sz="4000" b="1" dirty="0" err="1" smtClean="0">
                <a:solidFill>
                  <a:srgbClr val="00B0F0"/>
                </a:solidFill>
              </a:rPr>
              <a:t>temi</a:t>
            </a:r>
            <a:endParaRPr lang="en-US" sz="4000" b="1" dirty="0" smtClean="0">
              <a:solidFill>
                <a:srgbClr val="00B0F0"/>
              </a:solidFill>
            </a:endParaRPr>
          </a:p>
          <a:p>
            <a:r>
              <a:rPr lang="he-IL" sz="4000" dirty="0" smtClean="0"/>
              <a:t>סיסמה:  </a:t>
            </a:r>
            <a:r>
              <a:rPr lang="en-US" sz="4000" b="1" dirty="0" err="1">
                <a:solidFill>
                  <a:srgbClr val="00B0F0"/>
                </a:solidFill>
              </a:rPr>
              <a:t>temi</a:t>
            </a:r>
            <a:endParaRPr lang="he-IL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291</Words>
  <Application>Microsoft Office PowerPoint</Application>
  <PresentationFormat>‫הצגה על המסך (4:3)</PresentationFormat>
  <Paragraphs>72</Paragraphs>
  <Slides>10</Slides>
  <Notes>4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Office Theme</vt:lpstr>
      <vt:lpstr>מצגת של PowerPoint</vt:lpstr>
      <vt:lpstr>הצוות שלנו</vt:lpstr>
      <vt:lpstr>מצגת של PowerPoint</vt:lpstr>
      <vt:lpstr>רציונל</vt:lpstr>
      <vt:lpstr>הפילוסופיה של TEMI</vt:lpstr>
      <vt:lpstr>הפילוסופיה של TEMI</vt:lpstr>
      <vt:lpstr>איך? </vt:lpstr>
      <vt:lpstr>הצהרת כוונות</vt:lpstr>
      <vt:lpstr>אתר הפרויקט</vt:lpstr>
      <vt:lpstr>The show must go on</vt:lpstr>
    </vt:vector>
  </TitlesOfParts>
  <Company>Weizmann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2013-07-23T05:31:12Z</dcterms:created>
  <dcterms:modified xsi:type="dcterms:W3CDTF">2014-08-05T11:34:44Z</dcterms:modified>
</cp:coreProperties>
</file>