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78" r:id="rId3"/>
    <p:sldId id="276" r:id="rId4"/>
    <p:sldId id="258" r:id="rId5"/>
    <p:sldId id="259" r:id="rId6"/>
    <p:sldId id="277" r:id="rId7"/>
    <p:sldId id="279" r:id="rId8"/>
    <p:sldId id="260" r:id="rId9"/>
    <p:sldId id="261" r:id="rId10"/>
    <p:sldId id="280" r:id="rId11"/>
    <p:sldId id="263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84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D535F-42DA-4C18-86A3-432CD775A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1049C76-53FB-4116-BF85-E2FE68F7F676}">
      <dgm:prSet/>
      <dgm:spPr/>
      <dgm:t>
        <a:bodyPr/>
        <a:lstStyle/>
        <a:p>
          <a:pPr rtl="1"/>
          <a:r>
            <a:rPr lang="he-IL" dirty="0" smtClean="0"/>
            <a:t>פעילויות לתלמיד</a:t>
          </a:r>
          <a:endParaRPr lang="he-IL" dirty="0"/>
        </a:p>
      </dgm:t>
    </dgm:pt>
    <dgm:pt modelId="{0B4CE1CD-A0DA-4741-B83E-52F695384499}" type="parTrans" cxnId="{F599F441-2769-4F12-A290-4C0B10899BDC}">
      <dgm:prSet/>
      <dgm:spPr/>
      <dgm:t>
        <a:bodyPr/>
        <a:lstStyle/>
        <a:p>
          <a:pPr rtl="1"/>
          <a:endParaRPr lang="he-IL"/>
        </a:p>
      </dgm:t>
    </dgm:pt>
    <dgm:pt modelId="{1C011C72-6D12-4EF6-BBA9-E674D4D8B8EB}" type="sibTrans" cxnId="{F599F441-2769-4F12-A290-4C0B10899BDC}">
      <dgm:prSet/>
      <dgm:spPr/>
      <dgm:t>
        <a:bodyPr/>
        <a:lstStyle/>
        <a:p>
          <a:pPr rtl="1"/>
          <a:endParaRPr lang="he-IL"/>
        </a:p>
      </dgm:t>
    </dgm:pt>
    <dgm:pt modelId="{0FFB8493-E924-4B56-8FA5-AB425CF1EBEE}">
      <dgm:prSet/>
      <dgm:spPr/>
      <dgm:t>
        <a:bodyPr/>
        <a:lstStyle/>
        <a:p>
          <a:pPr rtl="1"/>
          <a:r>
            <a:rPr lang="he-IL" smtClean="0"/>
            <a:t>מדריך למורה</a:t>
          </a:r>
          <a:endParaRPr lang="he-IL"/>
        </a:p>
      </dgm:t>
    </dgm:pt>
    <dgm:pt modelId="{0E6DF80E-27A6-4777-9B5D-532EBEEB85A9}" type="parTrans" cxnId="{B905C053-E145-4EED-89CA-152086F5C879}">
      <dgm:prSet/>
      <dgm:spPr/>
      <dgm:t>
        <a:bodyPr/>
        <a:lstStyle/>
        <a:p>
          <a:pPr rtl="1"/>
          <a:endParaRPr lang="he-IL"/>
        </a:p>
      </dgm:t>
    </dgm:pt>
    <dgm:pt modelId="{33F52CE6-37F4-42B7-80F8-3945034904CB}" type="sibTrans" cxnId="{B905C053-E145-4EED-89CA-152086F5C879}">
      <dgm:prSet/>
      <dgm:spPr/>
      <dgm:t>
        <a:bodyPr/>
        <a:lstStyle/>
        <a:p>
          <a:pPr rtl="1"/>
          <a:endParaRPr lang="he-IL"/>
        </a:p>
      </dgm:t>
    </dgm:pt>
    <dgm:pt modelId="{A6F53E1E-38B5-47C0-8A93-4A3076672989}">
      <dgm:prSet/>
      <dgm:spPr/>
      <dgm:t>
        <a:bodyPr/>
        <a:lstStyle/>
        <a:p>
          <a:pPr rtl="1"/>
          <a:r>
            <a:rPr lang="he-IL" dirty="0" smtClean="0"/>
            <a:t>רקע מדעי </a:t>
          </a:r>
          <a:endParaRPr lang="he-IL" dirty="0"/>
        </a:p>
      </dgm:t>
    </dgm:pt>
    <dgm:pt modelId="{3188F6F9-C68D-4AC9-B428-F1B1B145EB68}" type="parTrans" cxnId="{3A9BE19C-5EB7-4639-9B54-8ADBB9071272}">
      <dgm:prSet/>
      <dgm:spPr/>
      <dgm:t>
        <a:bodyPr/>
        <a:lstStyle/>
        <a:p>
          <a:pPr rtl="1"/>
          <a:endParaRPr lang="he-IL"/>
        </a:p>
      </dgm:t>
    </dgm:pt>
    <dgm:pt modelId="{9C64A21D-3B9A-44F1-8AE4-67897DB36E14}" type="sibTrans" cxnId="{3A9BE19C-5EB7-4639-9B54-8ADBB9071272}">
      <dgm:prSet/>
      <dgm:spPr/>
      <dgm:t>
        <a:bodyPr/>
        <a:lstStyle/>
        <a:p>
          <a:pPr rtl="1"/>
          <a:endParaRPr lang="he-IL"/>
        </a:p>
      </dgm:t>
    </dgm:pt>
    <dgm:pt modelId="{6F82112F-6915-45E6-A496-EC26B9477CEF}">
      <dgm:prSet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dirty="0" smtClean="0"/>
            <a:t>הערכה</a:t>
          </a: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dirty="0"/>
        </a:p>
      </dgm:t>
    </dgm:pt>
    <dgm:pt modelId="{CB591759-77BB-4180-ADFA-E11F159E2CC1}" type="parTrans" cxnId="{9E95EDA3-BF88-4DBD-B41F-097FAD5ACFA0}">
      <dgm:prSet/>
      <dgm:spPr/>
      <dgm:t>
        <a:bodyPr/>
        <a:lstStyle/>
        <a:p>
          <a:pPr rtl="1"/>
          <a:endParaRPr lang="he-IL"/>
        </a:p>
      </dgm:t>
    </dgm:pt>
    <dgm:pt modelId="{A635D80D-C52C-45B1-9D97-146DE2127D93}" type="sibTrans" cxnId="{9E95EDA3-BF88-4DBD-B41F-097FAD5ACFA0}">
      <dgm:prSet/>
      <dgm:spPr/>
      <dgm:t>
        <a:bodyPr/>
        <a:lstStyle/>
        <a:p>
          <a:pPr rtl="1"/>
          <a:endParaRPr lang="he-IL"/>
        </a:p>
      </dgm:t>
    </dgm:pt>
    <dgm:pt modelId="{FD2A81DB-421A-4822-B2F9-8F24F3A99D96}" type="pres">
      <dgm:prSet presAssocID="{6BDD535F-42DA-4C18-86A3-432CD775A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5BE9712-435F-4EDF-933B-6AD464FAB364}" type="pres">
      <dgm:prSet presAssocID="{01049C76-53FB-4116-BF85-E2FE68F7F676}" presName="parentLin" presStyleCnt="0"/>
      <dgm:spPr/>
    </dgm:pt>
    <dgm:pt modelId="{6773049E-74FE-48CA-9437-119B746BF60A}" type="pres">
      <dgm:prSet presAssocID="{01049C76-53FB-4116-BF85-E2FE68F7F676}" presName="parentLeftMargin" presStyleLbl="node1" presStyleIdx="0" presStyleCnt="4"/>
      <dgm:spPr/>
      <dgm:t>
        <a:bodyPr/>
        <a:lstStyle/>
        <a:p>
          <a:pPr rtl="1"/>
          <a:endParaRPr lang="he-IL"/>
        </a:p>
      </dgm:t>
    </dgm:pt>
    <dgm:pt modelId="{BB8280B8-3FC9-409C-8AB7-C1E91FFE197C}" type="pres">
      <dgm:prSet presAssocID="{01049C76-53FB-4116-BF85-E2FE68F7F6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154569E-E0FC-4467-BCA5-149AEE7A6FEE}" type="pres">
      <dgm:prSet presAssocID="{01049C76-53FB-4116-BF85-E2FE68F7F676}" presName="negativeSpace" presStyleCnt="0"/>
      <dgm:spPr/>
    </dgm:pt>
    <dgm:pt modelId="{45678FC8-22EA-4B2E-9C6C-6B01E254B640}" type="pres">
      <dgm:prSet presAssocID="{01049C76-53FB-4116-BF85-E2FE68F7F676}" presName="childText" presStyleLbl="conFgAcc1" presStyleIdx="0" presStyleCnt="4">
        <dgm:presLayoutVars>
          <dgm:bulletEnabled val="1"/>
        </dgm:presLayoutVars>
      </dgm:prSet>
      <dgm:spPr/>
    </dgm:pt>
    <dgm:pt modelId="{758C784E-D6B5-405D-A82E-3A1561F7BE65}" type="pres">
      <dgm:prSet presAssocID="{1C011C72-6D12-4EF6-BBA9-E674D4D8B8EB}" presName="spaceBetweenRectangles" presStyleCnt="0"/>
      <dgm:spPr/>
    </dgm:pt>
    <dgm:pt modelId="{985BCE54-B03C-40DB-A777-FDAFEE7BEB2D}" type="pres">
      <dgm:prSet presAssocID="{0FFB8493-E924-4B56-8FA5-AB425CF1EBEE}" presName="parentLin" presStyleCnt="0"/>
      <dgm:spPr/>
    </dgm:pt>
    <dgm:pt modelId="{DC185A0D-5B94-49F0-A951-E49D258D89B9}" type="pres">
      <dgm:prSet presAssocID="{0FFB8493-E924-4B56-8FA5-AB425CF1EBEE}" presName="parentLeftMargin" presStyleLbl="node1" presStyleIdx="0" presStyleCnt="4"/>
      <dgm:spPr/>
      <dgm:t>
        <a:bodyPr/>
        <a:lstStyle/>
        <a:p>
          <a:pPr rtl="1"/>
          <a:endParaRPr lang="he-IL"/>
        </a:p>
      </dgm:t>
    </dgm:pt>
    <dgm:pt modelId="{BA636350-AF67-46DB-8E26-190C339B64B8}" type="pres">
      <dgm:prSet presAssocID="{0FFB8493-E924-4B56-8FA5-AB425CF1EB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3327905-9AF6-452D-B9DD-47E3F4EAD875}" type="pres">
      <dgm:prSet presAssocID="{0FFB8493-E924-4B56-8FA5-AB425CF1EBEE}" presName="negativeSpace" presStyleCnt="0"/>
      <dgm:spPr/>
    </dgm:pt>
    <dgm:pt modelId="{6946B0FC-C75A-4113-82DB-A87F23B7615E}" type="pres">
      <dgm:prSet presAssocID="{0FFB8493-E924-4B56-8FA5-AB425CF1EBEE}" presName="childText" presStyleLbl="conFgAcc1" presStyleIdx="1" presStyleCnt="4">
        <dgm:presLayoutVars>
          <dgm:bulletEnabled val="1"/>
        </dgm:presLayoutVars>
      </dgm:prSet>
      <dgm:spPr/>
    </dgm:pt>
    <dgm:pt modelId="{ED60D55D-F885-4472-B0A6-88AD5DB1870E}" type="pres">
      <dgm:prSet presAssocID="{33F52CE6-37F4-42B7-80F8-3945034904CB}" presName="spaceBetweenRectangles" presStyleCnt="0"/>
      <dgm:spPr/>
    </dgm:pt>
    <dgm:pt modelId="{E1880A71-8D27-4E9C-9285-01D0E027D85E}" type="pres">
      <dgm:prSet presAssocID="{A6F53E1E-38B5-47C0-8A93-4A3076672989}" presName="parentLin" presStyleCnt="0"/>
      <dgm:spPr/>
    </dgm:pt>
    <dgm:pt modelId="{F6092278-0313-4293-BC8D-F85D7F2634FC}" type="pres">
      <dgm:prSet presAssocID="{A6F53E1E-38B5-47C0-8A93-4A3076672989}" presName="parentLeftMargin" presStyleLbl="node1" presStyleIdx="1" presStyleCnt="4"/>
      <dgm:spPr/>
      <dgm:t>
        <a:bodyPr/>
        <a:lstStyle/>
        <a:p>
          <a:pPr rtl="1"/>
          <a:endParaRPr lang="he-IL"/>
        </a:p>
      </dgm:t>
    </dgm:pt>
    <dgm:pt modelId="{A11BE98E-37E5-4D6E-827D-88E21DE41A1F}" type="pres">
      <dgm:prSet presAssocID="{A6F53E1E-38B5-47C0-8A93-4A3076672989}" presName="parentText" presStyleLbl="node1" presStyleIdx="2" presStyleCnt="4" custLinFactNeighborX="-18367" custLinFactNeighborY="-201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6DF2F3-D3A4-4A72-8A32-729F9AB5C7CB}" type="pres">
      <dgm:prSet presAssocID="{A6F53E1E-38B5-47C0-8A93-4A3076672989}" presName="negativeSpace" presStyleCnt="0"/>
      <dgm:spPr/>
    </dgm:pt>
    <dgm:pt modelId="{4CC324C6-2CAD-42C4-8AED-D8C067547815}" type="pres">
      <dgm:prSet presAssocID="{A6F53E1E-38B5-47C0-8A93-4A3076672989}" presName="childText" presStyleLbl="conFgAcc1" presStyleIdx="2" presStyleCnt="4">
        <dgm:presLayoutVars>
          <dgm:bulletEnabled val="1"/>
        </dgm:presLayoutVars>
      </dgm:prSet>
      <dgm:spPr/>
    </dgm:pt>
    <dgm:pt modelId="{A56E1FD0-D185-4430-9DAA-57DEFB603BCD}" type="pres">
      <dgm:prSet presAssocID="{9C64A21D-3B9A-44F1-8AE4-67897DB36E14}" presName="spaceBetweenRectangles" presStyleCnt="0"/>
      <dgm:spPr/>
    </dgm:pt>
    <dgm:pt modelId="{93070578-21B2-4243-8C10-A3A7DE94E653}" type="pres">
      <dgm:prSet presAssocID="{6F82112F-6915-45E6-A496-EC26B9477CEF}" presName="parentLin" presStyleCnt="0"/>
      <dgm:spPr/>
    </dgm:pt>
    <dgm:pt modelId="{D6AC00F1-8120-43F6-907F-AD2654AB4562}" type="pres">
      <dgm:prSet presAssocID="{6F82112F-6915-45E6-A496-EC26B9477CEF}" presName="parentLeftMargin" presStyleLbl="node1" presStyleIdx="2" presStyleCnt="4"/>
      <dgm:spPr/>
      <dgm:t>
        <a:bodyPr/>
        <a:lstStyle/>
        <a:p>
          <a:pPr rtl="1"/>
          <a:endParaRPr lang="he-IL"/>
        </a:p>
      </dgm:t>
    </dgm:pt>
    <dgm:pt modelId="{4EED3243-F9DB-4797-AABB-FAA2172202AC}" type="pres">
      <dgm:prSet presAssocID="{6F82112F-6915-45E6-A496-EC26B9477CE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5299B1-5DFA-4374-B353-BE57E0A43F92}" type="pres">
      <dgm:prSet presAssocID="{6F82112F-6915-45E6-A496-EC26B9477CEF}" presName="negativeSpace" presStyleCnt="0"/>
      <dgm:spPr/>
    </dgm:pt>
    <dgm:pt modelId="{410CE4B7-5BDE-4FFE-8253-4CFEAC2AEBB7}" type="pres">
      <dgm:prSet presAssocID="{6F82112F-6915-45E6-A496-EC26B9477CE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D1CA02F-19B4-4507-BB33-BB1B93F3BE3A}" type="presOf" srcId="{6F82112F-6915-45E6-A496-EC26B9477CEF}" destId="{D6AC00F1-8120-43F6-907F-AD2654AB4562}" srcOrd="0" destOrd="0" presId="urn:microsoft.com/office/officeart/2005/8/layout/list1"/>
    <dgm:cxn modelId="{B905C053-E145-4EED-89CA-152086F5C879}" srcId="{6BDD535F-42DA-4C18-86A3-432CD775AD2F}" destId="{0FFB8493-E924-4B56-8FA5-AB425CF1EBEE}" srcOrd="1" destOrd="0" parTransId="{0E6DF80E-27A6-4777-9B5D-532EBEEB85A9}" sibTransId="{33F52CE6-37F4-42B7-80F8-3945034904CB}"/>
    <dgm:cxn modelId="{91AAC61E-7549-4945-A96B-24C0052E6471}" type="presOf" srcId="{A6F53E1E-38B5-47C0-8A93-4A3076672989}" destId="{F6092278-0313-4293-BC8D-F85D7F2634FC}" srcOrd="0" destOrd="0" presId="urn:microsoft.com/office/officeart/2005/8/layout/list1"/>
    <dgm:cxn modelId="{3A9BE19C-5EB7-4639-9B54-8ADBB9071272}" srcId="{6BDD535F-42DA-4C18-86A3-432CD775AD2F}" destId="{A6F53E1E-38B5-47C0-8A93-4A3076672989}" srcOrd="2" destOrd="0" parTransId="{3188F6F9-C68D-4AC9-B428-F1B1B145EB68}" sibTransId="{9C64A21D-3B9A-44F1-8AE4-67897DB36E14}"/>
    <dgm:cxn modelId="{86235985-F052-4CF3-9042-573A3824800F}" type="presOf" srcId="{A6F53E1E-38B5-47C0-8A93-4A3076672989}" destId="{A11BE98E-37E5-4D6E-827D-88E21DE41A1F}" srcOrd="1" destOrd="0" presId="urn:microsoft.com/office/officeart/2005/8/layout/list1"/>
    <dgm:cxn modelId="{C2A40429-30F2-44F6-876D-812D4F519868}" type="presOf" srcId="{6F82112F-6915-45E6-A496-EC26B9477CEF}" destId="{4EED3243-F9DB-4797-AABB-FAA2172202AC}" srcOrd="1" destOrd="0" presId="urn:microsoft.com/office/officeart/2005/8/layout/list1"/>
    <dgm:cxn modelId="{957E48EB-6287-447B-8D2E-708DF9B573D1}" type="presOf" srcId="{01049C76-53FB-4116-BF85-E2FE68F7F676}" destId="{6773049E-74FE-48CA-9437-119B746BF60A}" srcOrd="0" destOrd="0" presId="urn:microsoft.com/office/officeart/2005/8/layout/list1"/>
    <dgm:cxn modelId="{774C324A-6EF7-48DE-8180-7DFD61FEB499}" type="presOf" srcId="{01049C76-53FB-4116-BF85-E2FE68F7F676}" destId="{BB8280B8-3FC9-409C-8AB7-C1E91FFE197C}" srcOrd="1" destOrd="0" presId="urn:microsoft.com/office/officeart/2005/8/layout/list1"/>
    <dgm:cxn modelId="{55C0F2DC-D130-4FE1-A330-BF10338F205A}" type="presOf" srcId="{0FFB8493-E924-4B56-8FA5-AB425CF1EBEE}" destId="{DC185A0D-5B94-49F0-A951-E49D258D89B9}" srcOrd="0" destOrd="0" presId="urn:microsoft.com/office/officeart/2005/8/layout/list1"/>
    <dgm:cxn modelId="{9E95EDA3-BF88-4DBD-B41F-097FAD5ACFA0}" srcId="{6BDD535F-42DA-4C18-86A3-432CD775AD2F}" destId="{6F82112F-6915-45E6-A496-EC26B9477CEF}" srcOrd="3" destOrd="0" parTransId="{CB591759-77BB-4180-ADFA-E11F159E2CC1}" sibTransId="{A635D80D-C52C-45B1-9D97-146DE2127D93}"/>
    <dgm:cxn modelId="{F599F441-2769-4F12-A290-4C0B10899BDC}" srcId="{6BDD535F-42DA-4C18-86A3-432CD775AD2F}" destId="{01049C76-53FB-4116-BF85-E2FE68F7F676}" srcOrd="0" destOrd="0" parTransId="{0B4CE1CD-A0DA-4741-B83E-52F695384499}" sibTransId="{1C011C72-6D12-4EF6-BBA9-E674D4D8B8EB}"/>
    <dgm:cxn modelId="{E4CADA55-933B-4F7B-A683-045297A65EA0}" type="presOf" srcId="{0FFB8493-E924-4B56-8FA5-AB425CF1EBEE}" destId="{BA636350-AF67-46DB-8E26-190C339B64B8}" srcOrd="1" destOrd="0" presId="urn:microsoft.com/office/officeart/2005/8/layout/list1"/>
    <dgm:cxn modelId="{D787A84B-9C14-4B2E-98AC-BEA01238BFBE}" type="presOf" srcId="{6BDD535F-42DA-4C18-86A3-432CD775AD2F}" destId="{FD2A81DB-421A-4822-B2F9-8F24F3A99D96}" srcOrd="0" destOrd="0" presId="urn:microsoft.com/office/officeart/2005/8/layout/list1"/>
    <dgm:cxn modelId="{C8E0D832-30EA-4DA7-8100-3BDBFFF98CEF}" type="presParOf" srcId="{FD2A81DB-421A-4822-B2F9-8F24F3A99D96}" destId="{95BE9712-435F-4EDF-933B-6AD464FAB364}" srcOrd="0" destOrd="0" presId="urn:microsoft.com/office/officeart/2005/8/layout/list1"/>
    <dgm:cxn modelId="{40ABA206-5784-41CE-8BBD-92108F5B27FB}" type="presParOf" srcId="{95BE9712-435F-4EDF-933B-6AD464FAB364}" destId="{6773049E-74FE-48CA-9437-119B746BF60A}" srcOrd="0" destOrd="0" presId="urn:microsoft.com/office/officeart/2005/8/layout/list1"/>
    <dgm:cxn modelId="{8ABC6468-C9E5-4E5E-B7B3-996E076B0C90}" type="presParOf" srcId="{95BE9712-435F-4EDF-933B-6AD464FAB364}" destId="{BB8280B8-3FC9-409C-8AB7-C1E91FFE197C}" srcOrd="1" destOrd="0" presId="urn:microsoft.com/office/officeart/2005/8/layout/list1"/>
    <dgm:cxn modelId="{6E9DD50A-6E33-4E2A-90BA-ACDB87019491}" type="presParOf" srcId="{FD2A81DB-421A-4822-B2F9-8F24F3A99D96}" destId="{8154569E-E0FC-4467-BCA5-149AEE7A6FEE}" srcOrd="1" destOrd="0" presId="urn:microsoft.com/office/officeart/2005/8/layout/list1"/>
    <dgm:cxn modelId="{232731F7-FB40-494A-A389-9024FE278E26}" type="presParOf" srcId="{FD2A81DB-421A-4822-B2F9-8F24F3A99D96}" destId="{45678FC8-22EA-4B2E-9C6C-6B01E254B640}" srcOrd="2" destOrd="0" presId="urn:microsoft.com/office/officeart/2005/8/layout/list1"/>
    <dgm:cxn modelId="{ECCD34BB-D7A7-4797-866B-25C73981BA38}" type="presParOf" srcId="{FD2A81DB-421A-4822-B2F9-8F24F3A99D96}" destId="{758C784E-D6B5-405D-A82E-3A1561F7BE65}" srcOrd="3" destOrd="0" presId="urn:microsoft.com/office/officeart/2005/8/layout/list1"/>
    <dgm:cxn modelId="{B035A529-B0FD-4108-BB2C-30BA269A17C8}" type="presParOf" srcId="{FD2A81DB-421A-4822-B2F9-8F24F3A99D96}" destId="{985BCE54-B03C-40DB-A777-FDAFEE7BEB2D}" srcOrd="4" destOrd="0" presId="urn:microsoft.com/office/officeart/2005/8/layout/list1"/>
    <dgm:cxn modelId="{901829D5-88AE-45B5-A5C8-D6C406D2CE58}" type="presParOf" srcId="{985BCE54-B03C-40DB-A777-FDAFEE7BEB2D}" destId="{DC185A0D-5B94-49F0-A951-E49D258D89B9}" srcOrd="0" destOrd="0" presId="urn:microsoft.com/office/officeart/2005/8/layout/list1"/>
    <dgm:cxn modelId="{6BA618D3-AFE6-41B9-B54F-A33DE7BF8FB9}" type="presParOf" srcId="{985BCE54-B03C-40DB-A777-FDAFEE7BEB2D}" destId="{BA636350-AF67-46DB-8E26-190C339B64B8}" srcOrd="1" destOrd="0" presId="urn:microsoft.com/office/officeart/2005/8/layout/list1"/>
    <dgm:cxn modelId="{46D51F20-EEAD-41C1-8E1D-ED565209141A}" type="presParOf" srcId="{FD2A81DB-421A-4822-B2F9-8F24F3A99D96}" destId="{53327905-9AF6-452D-B9DD-47E3F4EAD875}" srcOrd="5" destOrd="0" presId="urn:microsoft.com/office/officeart/2005/8/layout/list1"/>
    <dgm:cxn modelId="{359CBEE6-1925-4A97-B4B8-696D4E36DDEC}" type="presParOf" srcId="{FD2A81DB-421A-4822-B2F9-8F24F3A99D96}" destId="{6946B0FC-C75A-4113-82DB-A87F23B7615E}" srcOrd="6" destOrd="0" presId="urn:microsoft.com/office/officeart/2005/8/layout/list1"/>
    <dgm:cxn modelId="{884B6C45-F32B-4CDF-B8D2-2CA7E94B610D}" type="presParOf" srcId="{FD2A81DB-421A-4822-B2F9-8F24F3A99D96}" destId="{ED60D55D-F885-4472-B0A6-88AD5DB1870E}" srcOrd="7" destOrd="0" presId="urn:microsoft.com/office/officeart/2005/8/layout/list1"/>
    <dgm:cxn modelId="{D0B6596C-2B30-4999-BBBE-DF1D52FE6F57}" type="presParOf" srcId="{FD2A81DB-421A-4822-B2F9-8F24F3A99D96}" destId="{E1880A71-8D27-4E9C-9285-01D0E027D85E}" srcOrd="8" destOrd="0" presId="urn:microsoft.com/office/officeart/2005/8/layout/list1"/>
    <dgm:cxn modelId="{DDFD68AA-7DEC-4A7B-AC58-F221F9E13290}" type="presParOf" srcId="{E1880A71-8D27-4E9C-9285-01D0E027D85E}" destId="{F6092278-0313-4293-BC8D-F85D7F2634FC}" srcOrd="0" destOrd="0" presId="urn:microsoft.com/office/officeart/2005/8/layout/list1"/>
    <dgm:cxn modelId="{2F8C3D5F-C5BF-496A-AE3E-D49E1FD724E7}" type="presParOf" srcId="{E1880A71-8D27-4E9C-9285-01D0E027D85E}" destId="{A11BE98E-37E5-4D6E-827D-88E21DE41A1F}" srcOrd="1" destOrd="0" presId="urn:microsoft.com/office/officeart/2005/8/layout/list1"/>
    <dgm:cxn modelId="{7203BC44-A773-4D30-8992-B60A1B7482DC}" type="presParOf" srcId="{FD2A81DB-421A-4822-B2F9-8F24F3A99D96}" destId="{926DF2F3-D3A4-4A72-8A32-729F9AB5C7CB}" srcOrd="9" destOrd="0" presId="urn:microsoft.com/office/officeart/2005/8/layout/list1"/>
    <dgm:cxn modelId="{9D2AAA43-594E-4104-843E-5C0CE2DEDDA8}" type="presParOf" srcId="{FD2A81DB-421A-4822-B2F9-8F24F3A99D96}" destId="{4CC324C6-2CAD-42C4-8AED-D8C067547815}" srcOrd="10" destOrd="0" presId="urn:microsoft.com/office/officeart/2005/8/layout/list1"/>
    <dgm:cxn modelId="{9758F24B-DEDD-4D21-B002-D889C5A5713B}" type="presParOf" srcId="{FD2A81DB-421A-4822-B2F9-8F24F3A99D96}" destId="{A56E1FD0-D185-4430-9DAA-57DEFB603BCD}" srcOrd="11" destOrd="0" presId="urn:microsoft.com/office/officeart/2005/8/layout/list1"/>
    <dgm:cxn modelId="{28C56FF2-3D9E-46A9-AF58-E78EF904F4FB}" type="presParOf" srcId="{FD2A81DB-421A-4822-B2F9-8F24F3A99D96}" destId="{93070578-21B2-4243-8C10-A3A7DE94E653}" srcOrd="12" destOrd="0" presId="urn:microsoft.com/office/officeart/2005/8/layout/list1"/>
    <dgm:cxn modelId="{12950246-A491-43FF-8AA1-E6D284F3E99A}" type="presParOf" srcId="{93070578-21B2-4243-8C10-A3A7DE94E653}" destId="{D6AC00F1-8120-43F6-907F-AD2654AB4562}" srcOrd="0" destOrd="0" presId="urn:microsoft.com/office/officeart/2005/8/layout/list1"/>
    <dgm:cxn modelId="{3BCCCB06-EF3A-465D-8090-C1FC42E45B18}" type="presParOf" srcId="{93070578-21B2-4243-8C10-A3A7DE94E653}" destId="{4EED3243-F9DB-4797-AABB-FAA2172202AC}" srcOrd="1" destOrd="0" presId="urn:microsoft.com/office/officeart/2005/8/layout/list1"/>
    <dgm:cxn modelId="{23A3D413-4D85-4B05-A9E4-4262ECE2CDEE}" type="presParOf" srcId="{FD2A81DB-421A-4822-B2F9-8F24F3A99D96}" destId="{615299B1-5DFA-4374-B353-BE57E0A43F92}" srcOrd="13" destOrd="0" presId="urn:microsoft.com/office/officeart/2005/8/layout/list1"/>
    <dgm:cxn modelId="{4435CF7E-BE11-4D6F-B304-B1FC8EFB72DD}" type="presParOf" srcId="{FD2A81DB-421A-4822-B2F9-8F24F3A99D96}" destId="{410CE4B7-5BDE-4FFE-8253-4CFEAC2AEBB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78FC8-22EA-4B2E-9C6C-6B01E254B640}">
      <dsp:nvSpPr>
        <dsp:cNvPr id="0" name=""/>
        <dsp:cNvSpPr/>
      </dsp:nvSpPr>
      <dsp:spPr>
        <a:xfrm>
          <a:off x="0" y="45879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280B8-3FC9-409C-8AB7-C1E91FFE197C}">
      <dsp:nvSpPr>
        <dsp:cNvPr id="0" name=""/>
        <dsp:cNvSpPr/>
      </dsp:nvSpPr>
      <dsp:spPr>
        <a:xfrm>
          <a:off x="373380" y="60272"/>
          <a:ext cx="522732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פעילויות לתלמיד</a:t>
          </a:r>
          <a:endParaRPr lang="he-IL" sz="2700" kern="1200" dirty="0"/>
        </a:p>
      </dsp:txBody>
      <dsp:txXfrm>
        <a:off x="412288" y="99180"/>
        <a:ext cx="5149504" cy="719224"/>
      </dsp:txXfrm>
    </dsp:sp>
    <dsp:sp modelId="{6946B0FC-C75A-4113-82DB-A87F23B7615E}">
      <dsp:nvSpPr>
        <dsp:cNvPr id="0" name=""/>
        <dsp:cNvSpPr/>
      </dsp:nvSpPr>
      <dsp:spPr>
        <a:xfrm>
          <a:off x="0" y="168351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36350-AF67-46DB-8E26-190C339B64B8}">
      <dsp:nvSpPr>
        <dsp:cNvPr id="0" name=""/>
        <dsp:cNvSpPr/>
      </dsp:nvSpPr>
      <dsp:spPr>
        <a:xfrm>
          <a:off x="373380" y="1284992"/>
          <a:ext cx="522732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smtClean="0"/>
            <a:t>מדריך למורה</a:t>
          </a:r>
          <a:endParaRPr lang="he-IL" sz="2700" kern="1200"/>
        </a:p>
      </dsp:txBody>
      <dsp:txXfrm>
        <a:off x="412288" y="1323900"/>
        <a:ext cx="5149504" cy="719224"/>
      </dsp:txXfrm>
    </dsp:sp>
    <dsp:sp modelId="{4CC324C6-2CAD-42C4-8AED-D8C067547815}">
      <dsp:nvSpPr>
        <dsp:cNvPr id="0" name=""/>
        <dsp:cNvSpPr/>
      </dsp:nvSpPr>
      <dsp:spPr>
        <a:xfrm>
          <a:off x="0" y="290823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BE98E-37E5-4D6E-827D-88E21DE41A1F}">
      <dsp:nvSpPr>
        <dsp:cNvPr id="0" name=""/>
        <dsp:cNvSpPr/>
      </dsp:nvSpPr>
      <dsp:spPr>
        <a:xfrm>
          <a:off x="304801" y="2493668"/>
          <a:ext cx="522732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רקע מדעי </a:t>
          </a:r>
          <a:endParaRPr lang="he-IL" sz="2700" kern="1200" dirty="0"/>
        </a:p>
      </dsp:txBody>
      <dsp:txXfrm>
        <a:off x="343709" y="2532576"/>
        <a:ext cx="5149504" cy="719224"/>
      </dsp:txXfrm>
    </dsp:sp>
    <dsp:sp modelId="{410CE4B7-5BDE-4FFE-8253-4CFEAC2AEBB7}">
      <dsp:nvSpPr>
        <dsp:cNvPr id="0" name=""/>
        <dsp:cNvSpPr/>
      </dsp:nvSpPr>
      <dsp:spPr>
        <a:xfrm>
          <a:off x="0" y="413295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D3243-F9DB-4797-AABB-FAA2172202AC}">
      <dsp:nvSpPr>
        <dsp:cNvPr id="0" name=""/>
        <dsp:cNvSpPr/>
      </dsp:nvSpPr>
      <dsp:spPr>
        <a:xfrm>
          <a:off x="373380" y="3734432"/>
          <a:ext cx="522732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marL="0" marR="0" lvl="0" indent="0" algn="l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700" kern="1200" dirty="0" smtClean="0"/>
            <a:t>הערכה</a:t>
          </a:r>
        </a:p>
        <a:p>
          <a:pPr marL="0" marR="0" lvl="0" indent="0" algn="l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700" kern="1200" dirty="0"/>
        </a:p>
      </dsp:txBody>
      <dsp:txXfrm>
        <a:off x="412288" y="3773340"/>
        <a:ext cx="514950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10137-736B-4DE7-9147-DA3FED6AA5C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B1598-2D29-478E-B9B8-9651247EE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95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1598-2D29-478E-B9B8-9651247EE1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F5233B-AD3A-4526-8B57-61DAE3D3A39E}" type="datetimeFigureOut">
              <a:rPr lang="en-US" smtClean="0"/>
              <a:pPr/>
              <a:t>01-Aug-13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230E8A-7659-4C43-88B8-A2716243C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http://www.weizmann.ac.il/davidson/images/weizmann_logo.g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xnH_3HsTWV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981200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 smtClean="0"/>
              <a:t> </a:t>
            </a:r>
            <a:r>
              <a:rPr lang="he-IL" sz="3100" b="1" dirty="0" smtClean="0"/>
              <a:t>מודולה: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          </a:t>
            </a:r>
            <a:r>
              <a:rPr lang="he-IL" sz="3100" b="1" dirty="0" smtClean="0"/>
              <a:t>משקה אנרגיה, האם אכן הוא נותן לך כנפיים?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he-IL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52600" y="4343400"/>
            <a:ext cx="6172200" cy="1371600"/>
          </a:xfrm>
        </p:spPr>
        <p:txBody>
          <a:bodyPr>
            <a:normAutofit lnSpcReduction="10000"/>
          </a:bodyPr>
          <a:lstStyle/>
          <a:p>
            <a:pPr algn="r" rtl="1"/>
            <a:endParaRPr lang="en-US" b="1" dirty="0" smtClean="0">
              <a:solidFill>
                <a:schemeClr val="tx1"/>
              </a:solidFill>
              <a:cs typeface="+mj-cs"/>
            </a:endParaRPr>
          </a:p>
          <a:p>
            <a:pPr algn="r" rtl="1"/>
            <a:r>
              <a:rPr lang="he-IL" b="1" dirty="0" smtClean="0">
                <a:solidFill>
                  <a:schemeClr val="tx1"/>
                </a:solidFill>
                <a:cs typeface="+mj-cs"/>
              </a:rPr>
              <a:t>מפתחי </a:t>
            </a:r>
            <a:r>
              <a:rPr lang="he-IL" b="1" dirty="0">
                <a:solidFill>
                  <a:schemeClr val="tx1"/>
                </a:solidFill>
                <a:cs typeface="+mj-cs"/>
              </a:rPr>
              <a:t>המודולה : </a:t>
            </a:r>
            <a:r>
              <a:rPr lang="he-IL" b="1" dirty="0" smtClean="0">
                <a:solidFill>
                  <a:schemeClr val="tx1"/>
                </a:solidFill>
                <a:cs typeface="+mj-cs"/>
              </a:rPr>
              <a:t>מורי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he-IL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 Profiles</a:t>
            </a:r>
          </a:p>
          <a:p>
            <a:pPr algn="r" rtl="1"/>
            <a:r>
              <a:rPr lang="en-US" b="1" dirty="0" smtClean="0">
                <a:solidFill>
                  <a:schemeClr val="tx1"/>
                </a:solidFill>
                <a:cs typeface="+mj-cs"/>
              </a:rPr>
              <a:t>                </a:t>
            </a:r>
          </a:p>
          <a:p>
            <a:pPr algn="r" rtl="1"/>
            <a:r>
              <a:rPr lang="en-US" dirty="0" smtClean="0">
                <a:solidFill>
                  <a:schemeClr val="tx1"/>
                </a:solidFill>
                <a:cs typeface="+mj-cs"/>
              </a:rPr>
              <a:t>                                  </a:t>
            </a:r>
            <a:r>
              <a:rPr lang="he-IL" b="1" dirty="0" smtClean="0">
                <a:solidFill>
                  <a:schemeClr val="tx1"/>
                </a:solidFill>
                <a:cs typeface="+mj-cs"/>
              </a:rPr>
              <a:t>נזמיה + דועא+ המאם </a:t>
            </a:r>
          </a:p>
          <a:p>
            <a:pPr algn="r" rtl="1"/>
            <a:endParaRPr lang="he-IL" b="1" dirty="0">
              <a:solidFill>
                <a:schemeClr val="tx1"/>
              </a:solidFill>
              <a:cs typeface="+mj-cs"/>
            </a:endParaRPr>
          </a:p>
          <a:p>
            <a:pPr algn="r" rtl="1"/>
            <a:endParaRPr lang="en-US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050" name="Picture 2" descr="C:\Users\user\Picture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2715512" cy="2143125"/>
          </a:xfrm>
          <a:prstGeom prst="rect">
            <a:avLst/>
          </a:prstGeom>
          <a:noFill/>
        </p:spPr>
      </p:pic>
      <p:pic>
        <p:nvPicPr>
          <p:cNvPr id="2051" name="Picture 3" descr="C:\Users\user\Pictures\__1_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867400"/>
            <a:ext cx="2018565" cy="990600"/>
          </a:xfrm>
          <a:prstGeom prst="rect">
            <a:avLst/>
          </a:prstGeom>
          <a:noFill/>
        </p:spPr>
      </p:pic>
      <p:pic>
        <p:nvPicPr>
          <p:cNvPr id="1026" name="Grafik 0" descr="PROFILES-logo_ohne Schrift.TIF"/>
          <p:cNvPicPr>
            <a:picLocks noChangeAspect="1" noChangeArrowheads="1"/>
          </p:cNvPicPr>
          <p:nvPr/>
        </p:nvPicPr>
        <p:blipFill>
          <a:blip r:embed="rId4"/>
          <a:srcRect b="50902"/>
          <a:stretch>
            <a:fillRect/>
          </a:stretch>
        </p:blipFill>
        <p:spPr bwMode="auto">
          <a:xfrm>
            <a:off x="152400" y="6019800"/>
            <a:ext cx="19351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5" descr="Kopie von PROFILES-FP7_Logo_groß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791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Grafik 4" descr="PROFILES-EU-Flagge_groß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8674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:\Users\user\Pictures\imagesCASFI3D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399" y="2286000"/>
            <a:ext cx="2310245" cy="2057400"/>
          </a:xfrm>
          <a:prstGeom prst="rect">
            <a:avLst/>
          </a:prstGeom>
          <a:noFill/>
        </p:spPr>
      </p:pic>
      <p:sp>
        <p:nvSpPr>
          <p:cNvPr id="10" name="מלבן 9"/>
          <p:cNvSpPr/>
          <p:nvPr/>
        </p:nvSpPr>
        <p:spPr>
          <a:xfrm>
            <a:off x="5903844" y="268357"/>
            <a:ext cx="285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</a:pPr>
            <a:r>
              <a:rPr lang="he-I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המחלקה להוראת המדעים</a:t>
            </a:r>
            <a:endParaRPr lang="en-US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</a:pPr>
            <a:r>
              <a:rPr lang="he-IL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מכון ויצמן למדע, רחובות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" name="Picture 4" descr="http://www.weizmann.ac.il/davidson/images/weizmann_logo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1828800" y="3048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/>
          </a:bodyPr>
          <a:lstStyle/>
          <a:p>
            <a:r>
              <a:rPr lang="he-IL" sz="1800" dirty="0"/>
              <a:t>טבלת ריכוז התוצאות לניסוי בו בודקים את השפעת השתייה על קצב ההקלדה, על קצב הלב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64569352"/>
              </p:ext>
            </p:extLst>
          </p:nvPr>
        </p:nvGraphicFramePr>
        <p:xfrm>
          <a:off x="1219200" y="2133600"/>
          <a:ext cx="5625466" cy="342899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80523"/>
                <a:gridCol w="1880523"/>
                <a:gridCol w="1864420"/>
              </a:tblGrid>
              <a:tr h="1029079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לפני שתייה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זמן ( דקות 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מס' פעימות הלב לדקה אחת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659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7775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אחרי השתייה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r>
                        <a:rPr lang="he-IL" sz="1200" dirty="0" smtClean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777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20</a:t>
                      </a: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777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30</a:t>
                      </a: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924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פעילות סיכום :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he-IL" dirty="0" smtClean="0"/>
              <a:t>קבלת החלטות</a:t>
            </a:r>
            <a:endParaRPr lang="en-US" dirty="0" smtClean="0"/>
          </a:p>
          <a:p>
            <a:pPr algn="r" rtl="1">
              <a:buNone/>
            </a:pPr>
            <a:r>
              <a:rPr lang="he-IL" dirty="0" smtClean="0"/>
              <a:t>א.  בעקבות המידע שאספתם, בפעילות 1 ופעילות 2 בנו טבלה ובה תרשמו את היתרונות ואת החסרונות של שתיית משקה אנרגיה.</a:t>
            </a:r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r>
              <a:rPr lang="he-IL" dirty="0" smtClean="0"/>
              <a:t>ב. האם לאחר הפעילות דעתכם בנושא השתייה של משקאות אנרגיה השתנתה? אם כן, מה גרם לכם לשנות את דעתכם?</a:t>
            </a:r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r>
              <a:rPr lang="he-IL" dirty="0" smtClean="0"/>
              <a:t>ג. אתה כתב בעיתון יומי, עורך ראשי ביקש שתכתוב כתבה על משקה אנרגיה ובה </a:t>
            </a:r>
            <a:r>
              <a:rPr lang="he-IL" dirty="0" err="1" smtClean="0"/>
              <a:t>תתן</a:t>
            </a:r>
            <a:r>
              <a:rPr lang="he-IL" dirty="0" smtClean="0"/>
              <a:t> את חוות דעתך (המלצה שלך) על שתיית משקאות אנרגיה בקרב בני נוער. כתוב כתבה קצרה בנושא. (זכור שעליך להעביר מידע אמין בלבד!).</a:t>
            </a:r>
            <a:endParaRPr lang="en-US" dirty="0" smtClean="0"/>
          </a:p>
          <a:p>
            <a:pPr algn="r" rtl="1"/>
            <a:endParaRPr lang="en-US" dirty="0"/>
          </a:p>
        </p:txBody>
      </p:sp>
      <p:pic>
        <p:nvPicPr>
          <p:cNvPr id="4" name="Grafik 0" descr="PROFILES-logo_ohne Schrift.TIF"/>
          <p:cNvPicPr>
            <a:picLocks noChangeAspect="1" noChangeArrowheads="1"/>
          </p:cNvPicPr>
          <p:nvPr/>
        </p:nvPicPr>
        <p:blipFill>
          <a:blip r:embed="rId2"/>
          <a:srcRect b="50902"/>
          <a:stretch>
            <a:fillRect/>
          </a:stretch>
        </p:blipFill>
        <p:spPr bwMode="auto">
          <a:xfrm>
            <a:off x="381000" y="5943600"/>
            <a:ext cx="1935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04.218\2013-05-06 09.50.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343400" cy="3883025"/>
          </a:xfrm>
          <a:prstGeom prst="rect">
            <a:avLst/>
          </a:prstGeom>
          <a:noFill/>
        </p:spPr>
      </p:pic>
      <p:pic>
        <p:nvPicPr>
          <p:cNvPr id="1027" name="Picture 3" descr="C:\Users\user\AppData\Local\Temp\Rar$DI16.590\2013-05-06 09.51.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41148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b="1" dirty="0"/>
              <a:t>מרכיבי </a:t>
            </a:r>
            <a:r>
              <a:rPr lang="he-IL" b="1" dirty="0" err="1"/>
              <a:t>המודולה</a:t>
            </a:r>
            <a:r>
              <a:rPr lang="he-IL" b="1" dirty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94557864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937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29.535\2013-05-06 09.51.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3883819" cy="3886200"/>
          </a:xfrm>
          <a:prstGeom prst="rect">
            <a:avLst/>
          </a:prstGeom>
          <a:noFill/>
        </p:spPr>
      </p:pic>
      <p:pic>
        <p:nvPicPr>
          <p:cNvPr id="2051" name="Picture 3" descr="C:\Users\user\AppData\Local\Temp\Rar$DI71.421\2013-05-06 09.51.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11896"/>
            <a:ext cx="4495800" cy="4293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/>
              <a:t>פעילויות לתלמיד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7696200" cy="5257800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20000"/>
              </a:lnSpc>
              <a:buNone/>
            </a:pPr>
            <a:r>
              <a:rPr lang="he-IL" sz="7200" b="1" dirty="0" smtClean="0">
                <a:cs typeface="+mj-cs"/>
              </a:rPr>
              <a:t>סיפור האירוע (פתיחה):</a:t>
            </a:r>
            <a:endParaRPr lang="en-US" sz="7200" dirty="0" smtClean="0">
              <a:cs typeface="+mj-cs"/>
            </a:endParaRPr>
          </a:p>
          <a:p>
            <a:pPr algn="r" rtl="1">
              <a:lnSpc>
                <a:spcPct val="120000"/>
              </a:lnSpc>
              <a:buNone/>
            </a:pPr>
            <a:r>
              <a:rPr lang="he-IL" sz="7200" dirty="0" smtClean="0">
                <a:cs typeface="+mj-cs"/>
              </a:rPr>
              <a:t>משקה האנרגיה הינו מוצר חדש שהופיע לאחרונה בשוק. בשנים האחרונות חלה מגמת עלייה בעולם ובישראל  בצריכתם של משקאות אלה, המכונים משקאות אנרגיה, אשר משווקים כממריצים ומעוררי פעילות גופנית ושכלית .</a:t>
            </a:r>
            <a:endParaRPr lang="en-US" sz="7200" dirty="0" smtClean="0">
              <a:cs typeface="+mj-cs"/>
            </a:endParaRPr>
          </a:p>
          <a:p>
            <a:pPr algn="r" rtl="1">
              <a:lnSpc>
                <a:spcPct val="120000"/>
              </a:lnSpc>
              <a:buNone/>
            </a:pPr>
            <a:r>
              <a:rPr lang="he-IL" sz="7200" b="1" dirty="0" smtClean="0">
                <a:cs typeface="+mj-cs"/>
              </a:rPr>
              <a:t>"</a:t>
            </a:r>
            <a:r>
              <a:rPr lang="he-IL" sz="7200" b="1" dirty="0" err="1" smtClean="0">
                <a:cs typeface="+mj-cs"/>
              </a:rPr>
              <a:t> מש</a:t>
            </a:r>
            <a:r>
              <a:rPr lang="he-IL" sz="7200" b="1" dirty="0" smtClean="0">
                <a:cs typeface="+mj-cs"/>
              </a:rPr>
              <a:t>רד הבריאות הודיע שיפעל להגבלת גיל צריכת משקאות אנרגיה בישראל , בשל תכולת קפאין הגבוהה בהם, כמה קפאין באמת יש במשקה וכמה ממנו יזיק לכם" ?</a:t>
            </a:r>
            <a:endParaRPr lang="en-US" sz="7200" dirty="0" smtClean="0">
              <a:cs typeface="+mj-cs"/>
            </a:endParaRPr>
          </a:p>
          <a:p>
            <a:pPr algn="r" rtl="1">
              <a:lnSpc>
                <a:spcPct val="120000"/>
              </a:lnSpc>
              <a:buNone/>
            </a:pPr>
            <a:r>
              <a:rPr lang="he-IL" sz="7200" dirty="0" smtClean="0">
                <a:cs typeface="+mj-cs"/>
              </a:rPr>
              <a:t>                                                                                                     "נובמבר 2010</a:t>
            </a:r>
            <a:r>
              <a:rPr lang="en-US" sz="7200" dirty="0" err="1" smtClean="0">
                <a:cs typeface="+mj-cs"/>
              </a:rPr>
              <a:t>ynet</a:t>
            </a:r>
            <a:r>
              <a:rPr lang="he-IL" sz="7200" dirty="0" smtClean="0">
                <a:cs typeface="+mj-cs"/>
              </a:rPr>
              <a:t>"</a:t>
            </a:r>
            <a:endParaRPr lang="en-US" sz="7200" dirty="0" smtClean="0">
              <a:cs typeface="+mj-cs"/>
            </a:endParaRPr>
          </a:p>
          <a:p>
            <a:pPr algn="r" rtl="1">
              <a:lnSpc>
                <a:spcPct val="120000"/>
              </a:lnSpc>
              <a:buNone/>
            </a:pPr>
            <a:r>
              <a:rPr lang="he-IL" sz="7200" dirty="0" smtClean="0"/>
              <a:t>פרסומת על רד בול:</a:t>
            </a:r>
            <a:endParaRPr lang="en-US" sz="7200" dirty="0" smtClean="0"/>
          </a:p>
          <a:p>
            <a:pPr rtl="1">
              <a:lnSpc>
                <a:spcPct val="120000"/>
              </a:lnSpc>
              <a:buNone/>
            </a:pPr>
            <a:r>
              <a:rPr lang="en-US" sz="7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http://www.youtube.com/watch?v=xnH_3HsTWV0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20000"/>
              </a:lnSpc>
              <a:buNone/>
            </a:pPr>
            <a:r>
              <a:rPr lang="he-IL" sz="7200" dirty="0" smtClean="0"/>
              <a:t>דיון בעקבות </a:t>
            </a:r>
            <a:r>
              <a:rPr lang="he-IL" sz="7200" dirty="0" err="1" smtClean="0"/>
              <a:t>הכל</a:t>
            </a:r>
            <a:r>
              <a:rPr lang="he-IL" sz="7200" dirty="0" smtClean="0"/>
              <a:t>:</a:t>
            </a:r>
            <a:endParaRPr lang="en-US" sz="7200" dirty="0" smtClean="0"/>
          </a:p>
          <a:p>
            <a:pPr marL="1143000" lvl="0" indent="-1143000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he-IL" sz="7200" dirty="0" smtClean="0"/>
              <a:t>האם אתה שותה משקאות אנרגיה? </a:t>
            </a:r>
            <a:endParaRPr lang="en-US" sz="7200" dirty="0" smtClean="0"/>
          </a:p>
          <a:p>
            <a:pPr marL="1143000" lvl="0" indent="-1143000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he-IL" sz="7200" dirty="0" smtClean="0"/>
              <a:t>לאיזו מטרה? </a:t>
            </a:r>
            <a:endParaRPr lang="en-US" sz="7200" dirty="0" smtClean="0"/>
          </a:p>
          <a:p>
            <a:pPr marL="1143000" lvl="0" indent="-1143000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he-IL" sz="7200" dirty="0" smtClean="0"/>
              <a:t>באיזו תדירות את שותה משקה אנרגיה?</a:t>
            </a:r>
            <a:r>
              <a:rPr lang="en-US" sz="7200" dirty="0" smtClean="0"/>
              <a:t>  </a:t>
            </a:r>
          </a:p>
          <a:p>
            <a:pPr marL="1143000" lvl="0" indent="-1143000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he-IL" sz="7200" dirty="0" smtClean="0"/>
              <a:t>האם אתה בעד/נגד החלטת משרד הבריאות?</a:t>
            </a:r>
            <a:endParaRPr lang="en-US" sz="7200" dirty="0" smtClean="0"/>
          </a:p>
          <a:p>
            <a:pPr marL="1143000" lvl="0" indent="-1143000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he-IL" sz="7200" dirty="0" smtClean="0"/>
              <a:t>האם אתה חושב שמשקה אנרגיה אכן נותן לך כנפיים ? </a:t>
            </a:r>
            <a:endParaRPr lang="en-US" sz="7200" dirty="0" smtClean="0"/>
          </a:p>
          <a:p>
            <a:pPr lvl="0" algn="r" rtl="1">
              <a:lnSpc>
                <a:spcPct val="120000"/>
              </a:lnSpc>
              <a:buNone/>
            </a:pPr>
            <a:endParaRPr lang="en-US" sz="5600" dirty="0" smtClean="0"/>
          </a:p>
          <a:p>
            <a:pPr algn="r" rtl="1"/>
            <a:endParaRPr lang="en-US" dirty="0"/>
          </a:p>
        </p:txBody>
      </p:sp>
      <p:pic>
        <p:nvPicPr>
          <p:cNvPr id="4" name="Grafik 0" descr="PROFILES-logo_ohne Schrift.TIF"/>
          <p:cNvPicPr>
            <a:picLocks noChangeAspect="1" noChangeArrowheads="1"/>
          </p:cNvPicPr>
          <p:nvPr/>
        </p:nvPicPr>
        <p:blipFill>
          <a:blip r:embed="rId3"/>
          <a:srcRect b="50902"/>
          <a:stretch>
            <a:fillRect/>
          </a:stretch>
        </p:blipFill>
        <p:spPr bwMode="auto">
          <a:xfrm>
            <a:off x="381000" y="5638800"/>
            <a:ext cx="19351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/>
              <a:t>פעילות מס'1 :חקר מוצר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7848600" cy="4876800"/>
          </a:xfrm>
        </p:spPr>
        <p:txBody>
          <a:bodyPr>
            <a:normAutofit fontScale="92500" lnSpcReduction="20000"/>
          </a:bodyPr>
          <a:lstStyle/>
          <a:p>
            <a:pPr lvl="0" algn="r" rtl="1">
              <a:lnSpc>
                <a:spcPct val="170000"/>
              </a:lnSpc>
              <a:buNone/>
            </a:pPr>
            <a:r>
              <a:rPr lang="he-IL" sz="2300" dirty="0" smtClean="0"/>
              <a:t>לפניך פחית משקה, האם נראה לכם שמשקה זה נותן אנרגיה ומועיל לגוף ? נמק!</a:t>
            </a:r>
            <a:endParaRPr lang="en-US" sz="2300" dirty="0" smtClean="0"/>
          </a:p>
          <a:p>
            <a:pPr marL="514350" lvl="0" indent="-514350" algn="r" rtl="1">
              <a:lnSpc>
                <a:spcPct val="170000"/>
              </a:lnSpc>
              <a:buFont typeface="+mj-lt"/>
              <a:buAutoNum type="arabicPeriod"/>
            </a:pPr>
            <a:r>
              <a:rPr lang="he-IL" sz="2300" dirty="0" smtClean="0"/>
              <a:t>מה אתה עושה </a:t>
            </a:r>
            <a:r>
              <a:rPr lang="he-IL" sz="2300" dirty="0" err="1" smtClean="0"/>
              <a:t>בד''כ</a:t>
            </a:r>
            <a:r>
              <a:rPr lang="he-IL" sz="2300" dirty="0" smtClean="0"/>
              <a:t> כאשר אתה רוצה להיות רענן ומרוכז יותר?</a:t>
            </a:r>
            <a:endParaRPr lang="en-US" sz="2300" dirty="0" smtClean="0"/>
          </a:p>
          <a:p>
            <a:pPr marL="514350" lvl="0" indent="-514350" algn="r" rtl="1">
              <a:lnSpc>
                <a:spcPct val="170000"/>
              </a:lnSpc>
              <a:buFont typeface="+mj-lt"/>
              <a:buAutoNum type="arabicPeriod"/>
            </a:pPr>
            <a:r>
              <a:rPr lang="he-IL" sz="2300" dirty="0" smtClean="0"/>
              <a:t>בדוק האם כתובה אוכלוסיית היעד על הפחית ? ( למי מיועד המשקה? )</a:t>
            </a:r>
            <a:endParaRPr lang="en-US" sz="2300" dirty="0" smtClean="0"/>
          </a:p>
          <a:p>
            <a:pPr marL="514350" lvl="0" indent="-514350" algn="r" rtl="1">
              <a:lnSpc>
                <a:spcPct val="170000"/>
              </a:lnSpc>
              <a:buFont typeface="+mj-lt"/>
              <a:buAutoNum type="arabicPeriod"/>
            </a:pPr>
            <a:r>
              <a:rPr lang="he-IL" sz="2300" dirty="0" smtClean="0"/>
              <a:t>קראו ורשמו בטבלה את המרכיבים הרשומים על הפחית ?</a:t>
            </a:r>
            <a:endParaRPr lang="en-US" sz="2300" dirty="0" smtClean="0"/>
          </a:p>
          <a:p>
            <a:pPr marL="514350" lvl="0" indent="-514350" algn="r" rtl="1">
              <a:lnSpc>
                <a:spcPct val="170000"/>
              </a:lnSpc>
              <a:buFont typeface="+mj-lt"/>
              <a:buAutoNum type="arabicPeriod"/>
            </a:pPr>
            <a:r>
              <a:rPr lang="he-IL" sz="2300" dirty="0" smtClean="0"/>
              <a:t>בחרו מרכיב אחד מהמרכיבים של משקה האנרגיה, קבלו את אישור המורה על בחירתכם וחפשו מידע לגבי המרכיב שבחרתם </a:t>
            </a:r>
            <a:r>
              <a:rPr lang="he-IL" sz="2300" dirty="0" err="1" smtClean="0"/>
              <a:t>– השפעתו</a:t>
            </a:r>
            <a:r>
              <a:rPr lang="he-IL" sz="2300" dirty="0" smtClean="0"/>
              <a:t> על הגוף לחיוב או שליל ודווחו בהמשך</a:t>
            </a:r>
            <a:r>
              <a:rPr lang="ar-SA" sz="2300" dirty="0" smtClean="0"/>
              <a:t>  </a:t>
            </a:r>
            <a:r>
              <a:rPr lang="he-IL" sz="2300" dirty="0" smtClean="0"/>
              <a:t>למליאת הכיתה.</a:t>
            </a:r>
            <a:endParaRPr lang="en-US" sz="2300" dirty="0" smtClean="0"/>
          </a:p>
          <a:p>
            <a:pPr marL="514350" lvl="0" indent="-514350" algn="r" rtl="1">
              <a:lnSpc>
                <a:spcPct val="170000"/>
              </a:lnSpc>
              <a:buFont typeface="+mj-lt"/>
              <a:buAutoNum type="arabicPeriod"/>
            </a:pPr>
            <a:r>
              <a:rPr lang="he-IL" sz="2300" dirty="0" smtClean="0"/>
              <a:t>הצגה במליאה </a:t>
            </a:r>
            <a:r>
              <a:rPr lang="he-IL" sz="2300" dirty="0" err="1" smtClean="0"/>
              <a:t>– כל</a:t>
            </a:r>
            <a:r>
              <a:rPr lang="he-IL" sz="2300" dirty="0" smtClean="0"/>
              <a:t> קבוצה תציג את הפחית שלה. ותוסיף את המידע עליו התמחתה בהקשר למרכיבי המשקה. (המטרה לערוך השוואה כיתתית )</a:t>
            </a:r>
            <a:endParaRPr lang="en-US" sz="23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Grafik 0" descr="PROFILES-logo_ohne Schrift.TIF"/>
          <p:cNvPicPr>
            <a:picLocks noChangeAspect="1" noChangeArrowheads="1"/>
          </p:cNvPicPr>
          <p:nvPr/>
        </p:nvPicPr>
        <p:blipFill>
          <a:blip r:embed="rId3"/>
          <a:srcRect b="50902"/>
          <a:stretch>
            <a:fillRect/>
          </a:stretch>
        </p:blipFill>
        <p:spPr bwMode="auto">
          <a:xfrm>
            <a:off x="457200" y="6019800"/>
            <a:ext cx="1935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4611900"/>
              </p:ext>
            </p:extLst>
          </p:nvPr>
        </p:nvGraphicFramePr>
        <p:xfrm>
          <a:off x="914400" y="762000"/>
          <a:ext cx="6172199" cy="564373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22134"/>
                <a:gridCol w="740676"/>
                <a:gridCol w="673343"/>
                <a:gridCol w="740676"/>
                <a:gridCol w="606007"/>
                <a:gridCol w="808010"/>
                <a:gridCol w="808010"/>
                <a:gridCol w="673343"/>
              </a:tblGrid>
              <a:tr h="832735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>
                          <a:effectLst/>
                        </a:rPr>
                        <a:t>תוצר</a:t>
                      </a:r>
                      <a:endParaRPr lang="en-US" sz="1100" dirty="0">
                        <a:effectLst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>
                          <a:effectLst/>
                        </a:rPr>
                        <a:t>מרכיבים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Red Bull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XL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BLU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 err="1">
                          <a:effectLst/>
                        </a:rPr>
                        <a:t>דיאט</a:t>
                      </a:r>
                      <a:r>
                        <a:rPr lang="he-IL" sz="1100" dirty="0">
                          <a:effectLst/>
                        </a:rPr>
                        <a:t> קולה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>
                          <a:effectLst/>
                        </a:rPr>
                        <a:t>קוקה קולה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 err="1">
                          <a:effectLst/>
                        </a:rPr>
                        <a:t>פרימור</a:t>
                      </a:r>
                      <a:endParaRPr lang="en-US" sz="1100" dirty="0">
                        <a:effectLst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>
                          <a:effectLst/>
                        </a:rPr>
                        <a:t>לימון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 err="1">
                          <a:effectLst/>
                        </a:rPr>
                        <a:t>פרימור</a:t>
                      </a:r>
                      <a:r>
                        <a:rPr lang="he-IL" sz="1100" dirty="0">
                          <a:effectLst/>
                        </a:rPr>
                        <a:t> תפוח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24276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סוכר( גרם)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11.5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10.6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11.5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11.5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69024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מווסת חומציות (תמיסה המכיל החומצה </a:t>
                      </a:r>
                      <a:r>
                        <a:rPr lang="he-IL" sz="1000" dirty="0" err="1">
                          <a:effectLst/>
                        </a:rPr>
                        <a:t>אצטית</a:t>
                      </a:r>
                      <a:r>
                        <a:rPr lang="he-IL" sz="1000" dirty="0">
                          <a:effectLst/>
                        </a:rPr>
                        <a:t> </a:t>
                      </a:r>
                      <a:r>
                        <a:rPr lang="he-IL" sz="1000" dirty="0" err="1">
                          <a:effectLst/>
                        </a:rPr>
                        <a:t>ויוניאצטט</a:t>
                      </a:r>
                      <a:r>
                        <a:rPr lang="he-IL" sz="10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3841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CO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33956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ח' </a:t>
                      </a:r>
                      <a:r>
                        <a:rPr lang="he-IL" sz="1000" dirty="0" err="1">
                          <a:effectLst/>
                        </a:rPr>
                        <a:t>ציטרית</a:t>
                      </a:r>
                      <a:r>
                        <a:rPr lang="he-IL" sz="1000" dirty="0">
                          <a:effectLst/>
                        </a:rPr>
                        <a:t>( ח' לימון 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422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 err="1">
                          <a:effectLst/>
                        </a:rPr>
                        <a:t>טאורין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400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384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קפאין ( </a:t>
                      </a:r>
                      <a:r>
                        <a:rPr lang="en-US" sz="1000" dirty="0">
                          <a:effectLst/>
                        </a:rPr>
                        <a:t>mg</a:t>
                      </a:r>
                      <a:r>
                        <a:rPr lang="he-IL" sz="10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33918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 err="1">
                          <a:effectLst/>
                        </a:rPr>
                        <a:t>גלוקורונולקטון</a:t>
                      </a:r>
                      <a:r>
                        <a:rPr lang="he-IL" sz="1000" dirty="0">
                          <a:effectLst/>
                        </a:rPr>
                        <a:t>( </a:t>
                      </a:r>
                      <a:r>
                        <a:rPr lang="en-US" sz="1000" dirty="0">
                          <a:effectLst/>
                        </a:rPr>
                        <a:t>mg</a:t>
                      </a:r>
                      <a:r>
                        <a:rPr lang="he-IL" sz="10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600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422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>
                          <a:effectLst/>
                        </a:rPr>
                        <a:t>אינוזיטול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384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>
                          <a:effectLst/>
                        </a:rPr>
                        <a:t>ניאצין</a:t>
                      </a:r>
                      <a:r>
                        <a:rPr lang="en-US" sz="1000">
                          <a:effectLst/>
                        </a:rPr>
                        <a:t>B3 </a:t>
                      </a:r>
                      <a:r>
                        <a:rPr lang="he-IL" sz="1000">
                          <a:effectLst/>
                        </a:rPr>
                        <a:t>( </a:t>
                      </a:r>
                      <a:r>
                        <a:rPr lang="en-US" sz="1000">
                          <a:effectLst/>
                        </a:rPr>
                        <a:t>mg</a:t>
                      </a:r>
                      <a:r>
                        <a:rPr lang="he-IL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3841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>
                          <a:effectLst/>
                        </a:rPr>
                        <a:t> ( </a:t>
                      </a:r>
                      <a:r>
                        <a:rPr lang="en-US" sz="1000">
                          <a:effectLst/>
                        </a:rPr>
                        <a:t>mg</a:t>
                      </a:r>
                      <a:r>
                        <a:rPr lang="he-IL" sz="1000">
                          <a:effectLst/>
                        </a:rPr>
                        <a:t>)</a:t>
                      </a:r>
                      <a:r>
                        <a:rPr lang="en-US" sz="1000">
                          <a:effectLst/>
                        </a:rPr>
                        <a:t> B5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3841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 ( </a:t>
                      </a:r>
                      <a:r>
                        <a:rPr lang="en-US" sz="1000" dirty="0">
                          <a:effectLst/>
                        </a:rPr>
                        <a:t>mg</a:t>
                      </a:r>
                      <a:r>
                        <a:rPr lang="he-IL" sz="1000" dirty="0">
                          <a:effectLst/>
                        </a:rPr>
                        <a:t>)</a:t>
                      </a:r>
                      <a:r>
                        <a:rPr lang="en-US" sz="1000" dirty="0">
                          <a:effectLst/>
                        </a:rPr>
                        <a:t> B6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1.4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846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( </a:t>
                      </a:r>
                      <a:r>
                        <a:rPr lang="en-US" sz="1000" dirty="0">
                          <a:effectLst/>
                        </a:rPr>
                        <a:t>mg</a:t>
                      </a:r>
                      <a:r>
                        <a:rPr lang="he-IL" sz="1000" dirty="0">
                          <a:effectLst/>
                        </a:rPr>
                        <a:t>)</a:t>
                      </a:r>
                      <a:r>
                        <a:rPr lang="en-US" sz="1000" dirty="0">
                          <a:effectLst/>
                        </a:rPr>
                        <a:t> B12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0.2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0.5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422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>
                          <a:effectLst/>
                        </a:rPr>
                        <a:t>חומרי טעם וריח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27789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צבע מאכל( קרמל)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384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 ( </a:t>
                      </a:r>
                      <a:r>
                        <a:rPr lang="en-US" sz="1000" dirty="0">
                          <a:effectLst/>
                        </a:rPr>
                        <a:t>mg</a:t>
                      </a:r>
                      <a:r>
                        <a:rPr lang="he-IL" sz="1000" dirty="0">
                          <a:effectLst/>
                        </a:rPr>
                        <a:t>)</a:t>
                      </a:r>
                      <a:r>
                        <a:rPr lang="en-US" sz="1000" dirty="0">
                          <a:effectLst/>
                        </a:rPr>
                        <a:t> B2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0.6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0.53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384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חלבונים (</a:t>
                      </a:r>
                      <a:r>
                        <a:rPr lang="en-US" sz="1000" dirty="0">
                          <a:effectLst/>
                        </a:rPr>
                        <a:t>gr</a:t>
                      </a:r>
                      <a:r>
                        <a:rPr lang="he-IL" sz="10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0.35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44751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ממתיקים (אספרטיים +</a:t>
                      </a:r>
                      <a:r>
                        <a:rPr lang="he-IL" sz="1000" dirty="0" err="1">
                          <a:effectLst/>
                        </a:rPr>
                        <a:t>אסולפאבקי</a:t>
                      </a:r>
                      <a:r>
                        <a:rPr lang="he-IL" sz="10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422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 err="1">
                          <a:effectLst/>
                        </a:rPr>
                        <a:t>פינילאלאנין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422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ח' זרחתית 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>
                          <a:effectLst/>
                        </a:rPr>
                        <a:t>√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  <a:tr h="16384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effectLst/>
                        </a:rPr>
                        <a:t>ויטמין 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he-IL" sz="1000" dirty="0">
                          <a:effectLst/>
                        </a:rPr>
                        <a:t>( </a:t>
                      </a:r>
                      <a:r>
                        <a:rPr lang="en-US" sz="1000" dirty="0">
                          <a:effectLst/>
                        </a:rPr>
                        <a:t>mg</a:t>
                      </a:r>
                      <a:r>
                        <a:rPr lang="he-IL" sz="10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621" marR="48621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0" y="3048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טבלת </a:t>
            </a:r>
            <a:r>
              <a:rPr lang="he-IL" dirty="0"/>
              <a:t>השוואה של המרכיבים במשקאות שונים.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 rtl="1"/>
            <a:r>
              <a:rPr lang="he-IL" b="1" dirty="0"/>
              <a:t>טבלת יתרונות וחסרונות של המרכיבים 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000672594"/>
              </p:ext>
            </p:extLst>
          </p:nvPr>
        </p:nvGraphicFramePr>
        <p:xfrm>
          <a:off x="990600" y="1066800"/>
          <a:ext cx="6324600" cy="55778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08200"/>
                <a:gridCol w="2108200"/>
                <a:gridCol w="2108200"/>
              </a:tblGrid>
              <a:tr h="194945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המרכיב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חסרון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יתרון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</a:tr>
              <a:tr h="779780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סוכר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גורם </a:t>
                      </a:r>
                      <a:r>
                        <a:rPr lang="he-IL" sz="1000" dirty="0" err="1">
                          <a:effectLst/>
                        </a:rPr>
                        <a:t>לסכרת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השמנה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יתר לחץ דם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בעיות בכליות 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>
                          <a:effectLst/>
                        </a:rPr>
                        <a:t> נשימה אירובית  לצורך הפקת אנרגיה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736" marR="48736" marT="0" marB="0"/>
                </a:tc>
              </a:tr>
              <a:tr h="1364615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קפאין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גורם לתאים לאבד </a:t>
                      </a:r>
                      <a:r>
                        <a:rPr lang="en-US" sz="1000" dirty="0">
                          <a:effectLst/>
                        </a:rPr>
                        <a:t>ATP</a:t>
                      </a:r>
                      <a:r>
                        <a:rPr lang="he-IL" sz="1000" dirty="0">
                          <a:effectLst/>
                        </a:rPr>
                        <a:t> בקצב מהיר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איבוד מלאי האנרגיה בגוף לכן הגוף יהיה חלש ותשוש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צריכת יתר גורמת התמכרות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הגברת קצב הלב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עליית לחץ דם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מפריע לספיגת ברזל בגוף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הרגשת מרץ רגעית וערנות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ממריץ תהליכי ששריפת שומן בגוף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</a:tr>
              <a:tr h="97472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ח' </a:t>
                      </a:r>
                      <a:r>
                        <a:rPr lang="he-IL" sz="1200" dirty="0" err="1">
                          <a:effectLst/>
                        </a:rPr>
                        <a:t>פנטורטנית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בעיות לב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בעיות בכליות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בעיות  </a:t>
                      </a:r>
                      <a:r>
                        <a:rPr lang="he-IL" sz="1000" dirty="0" err="1">
                          <a:effectLst/>
                        </a:rPr>
                        <a:t>במע'ההרומונלית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הרעלה ( בכמות העולה על  מ- 900 </a:t>
                      </a:r>
                      <a:r>
                        <a:rPr lang="he-IL" sz="1000" dirty="0" err="1">
                          <a:effectLst/>
                        </a:rPr>
                        <a:t>מ''ג</a:t>
                      </a:r>
                      <a:r>
                        <a:rPr lang="he-IL" sz="1000" dirty="0">
                          <a:effectLst/>
                        </a:rPr>
                        <a:t> ליום 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>
                          <a:effectLst/>
                        </a:rPr>
                        <a:t>בונה את הגוף והשרירים במהלך פעילויות הכרוכות במאמץ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</a:tr>
              <a:tr h="136461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 err="1">
                          <a:effectLst/>
                        </a:rPr>
                        <a:t>טאורין</a:t>
                      </a:r>
                      <a:r>
                        <a:rPr lang="en-US" sz="1200" dirty="0" err="1">
                          <a:effectLst/>
                        </a:rPr>
                        <a:t>Taurine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מדכא את הפעילות של מע' העצבים 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מעביר עצבי  </a:t>
                      </a:r>
                      <a:r>
                        <a:rPr lang="he-IL" sz="1000" dirty="0" err="1">
                          <a:effectLst/>
                        </a:rPr>
                        <a:t>במע</a:t>
                      </a:r>
                      <a:r>
                        <a:rPr lang="he-IL" sz="1000" dirty="0">
                          <a:effectLst/>
                        </a:rPr>
                        <a:t>' העצבים  המרכזית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ויסות חום הגוף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ויסות לחץ נפשי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מגביר את ביצוע הלב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תורם לסילוק רעלים </a:t>
                      </a:r>
                      <a:endParaRPr lang="en-US" sz="1000" dirty="0">
                        <a:effectLst/>
                      </a:endParaRPr>
                    </a:p>
                    <a:p>
                      <a:pPr marL="228600"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</a:tr>
              <a:tr h="19494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 err="1">
                          <a:effectLst/>
                        </a:rPr>
                        <a:t>גלוקורונולקטון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e-IL" sz="1000" dirty="0">
                          <a:effectLst/>
                        </a:rPr>
                        <a:t>סילוק רעלים ( חומרי פסולת ) מהגוף 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36" marR="487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06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371600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/>
              <a:t>פעילות מס 2:ניסוי על משקה אנרגיה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b="1" dirty="0" smtClean="0"/>
              <a:t>מטרה</a:t>
            </a:r>
            <a:r>
              <a:rPr lang="he-IL" dirty="0" smtClean="0"/>
              <a:t>:</a:t>
            </a:r>
            <a:endParaRPr lang="en-US" dirty="0" smtClean="0"/>
          </a:p>
          <a:p>
            <a:pPr algn="r" rtl="1">
              <a:buNone/>
            </a:pPr>
            <a:r>
              <a:rPr lang="he-IL" dirty="0" smtClean="0"/>
              <a:t>פעילות זו נועדה כדי לקבוע האם שתיית משקאות אנרגיה משפיעה על:</a:t>
            </a:r>
            <a:endParaRPr lang="en-US" dirty="0" smtClean="0"/>
          </a:p>
          <a:p>
            <a:pPr lvl="0" algn="r" rtl="1">
              <a:buNone/>
            </a:pPr>
            <a:r>
              <a:rPr lang="he-IL" dirty="0" smtClean="0"/>
              <a:t>קצב הלב</a:t>
            </a:r>
            <a:endParaRPr lang="en-US" dirty="0" smtClean="0"/>
          </a:p>
          <a:p>
            <a:pPr algn="r" rtl="1"/>
            <a:r>
              <a:rPr lang="he-IL" b="1" dirty="0" smtClean="0"/>
              <a:t>תיאור : </a:t>
            </a:r>
            <a:r>
              <a:rPr lang="he-IL" dirty="0" smtClean="0"/>
              <a:t>נבדוק את קצב הלב לפני ואחרי שתיית משקה זה.</a:t>
            </a:r>
            <a:endParaRPr lang="en-US" dirty="0" smtClean="0"/>
          </a:p>
          <a:p>
            <a:pPr algn="r" rtl="1"/>
            <a:r>
              <a:rPr lang="he-IL" b="1" dirty="0" smtClean="0"/>
              <a:t>מהי ההשערה שלכם לגבי תוצאות  הניסוי?</a:t>
            </a:r>
            <a:endParaRPr lang="en-US" dirty="0" smtClean="0"/>
          </a:p>
          <a:p>
            <a:pPr algn="r" rtl="1">
              <a:buNone/>
            </a:pPr>
            <a:r>
              <a:rPr lang="he-IL" b="1" dirty="0" smtClean="0"/>
              <a:t>חומרים</a:t>
            </a:r>
            <a:endParaRPr lang="en-US" dirty="0" smtClean="0"/>
          </a:p>
          <a:p>
            <a:pPr lvl="0" algn="r" rtl="1"/>
            <a:r>
              <a:rPr lang="he-IL" dirty="0" smtClean="0"/>
              <a:t>2 פחיות משקה אנרגיה מסוג </a:t>
            </a:r>
            <a:r>
              <a:rPr lang="en-US" dirty="0" smtClean="0"/>
              <a:t>Red Bull</a:t>
            </a:r>
            <a:r>
              <a:rPr lang="he-IL" dirty="0" smtClean="0"/>
              <a:t>או </a:t>
            </a:r>
            <a:r>
              <a:rPr lang="en-US" dirty="0" smtClean="0"/>
              <a:t>XL</a:t>
            </a:r>
          </a:p>
          <a:p>
            <a:pPr lvl="0" algn="r" rtl="1"/>
            <a:r>
              <a:rPr lang="he-IL" dirty="0" smtClean="0"/>
              <a:t>שעון עצר או טיימר </a:t>
            </a: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4" name="Grafik 0" descr="PROFILES-logo_ohne Schrift.TIF"/>
          <p:cNvPicPr>
            <a:picLocks noChangeAspect="1" noChangeArrowheads="1"/>
          </p:cNvPicPr>
          <p:nvPr/>
        </p:nvPicPr>
        <p:blipFill>
          <a:blip r:embed="rId2"/>
          <a:srcRect b="50902"/>
          <a:stretch>
            <a:fillRect/>
          </a:stretch>
        </p:blipFill>
        <p:spPr bwMode="auto">
          <a:xfrm>
            <a:off x="381000" y="5638800"/>
            <a:ext cx="19351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/>
              <a:t>מהלך ניסוי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029200"/>
          </a:xfrm>
        </p:spPr>
        <p:txBody>
          <a:bodyPr>
            <a:normAutofit/>
          </a:bodyPr>
          <a:lstStyle/>
          <a:p>
            <a:pPr algn="r" rtl="1"/>
            <a:r>
              <a:rPr lang="he-IL" dirty="0" smtClean="0"/>
              <a:t>בחרו שני נציגים מהקבוצה, הראשון:  הקלד את המשפט :</a:t>
            </a:r>
          </a:p>
          <a:p>
            <a:pPr algn="r" rtl="1">
              <a:buNone/>
            </a:pPr>
            <a:r>
              <a:rPr lang="he-IL" b="1" dirty="0" smtClean="0"/>
              <a:t>"אומרים שמשקאות אנרגיה מעוררים וממריצים" </a:t>
            </a:r>
          </a:p>
          <a:p>
            <a:pPr algn="r" rtl="1">
              <a:buNone/>
            </a:pPr>
            <a:r>
              <a:rPr lang="he-IL" b="1" dirty="0" smtClean="0"/>
              <a:t>                </a:t>
            </a:r>
            <a:r>
              <a:rPr lang="he-IL" dirty="0" smtClean="0"/>
              <a:t>פעמים רבות ככל שתוכל במשך 2 דקות. </a:t>
            </a:r>
            <a:endParaRPr lang="en-US" dirty="0" smtClean="0"/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הנציג השני: מדוד את הדופק (מס פעימות הלב) במשך דקה אחת . (תיעזר באחד מהחברים שלך בקבוצה)</a:t>
            </a:r>
            <a:endParaRPr lang="en-US" dirty="0" smtClean="0"/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הכינו טבלה לרישום תוצאות </a:t>
            </a:r>
            <a:r>
              <a:rPr lang="he-IL" dirty="0" err="1" smtClean="0"/>
              <a:t>ורישמו</a:t>
            </a:r>
            <a:r>
              <a:rPr lang="he-IL" dirty="0" smtClean="0"/>
              <a:t> את התוצאות שהתקבלו בסעיפים 1 ו-2.</a:t>
            </a:r>
          </a:p>
          <a:p>
            <a:pPr lvl="0" algn="r" rtl="1"/>
            <a:r>
              <a:rPr lang="he-IL" dirty="0" smtClean="0"/>
              <a:t>לאחר מכן,שני הנציגים שתו,כל אחד</a:t>
            </a:r>
            <a:r>
              <a:rPr lang="en-US" dirty="0" smtClean="0"/>
              <a:t> </a:t>
            </a:r>
            <a:r>
              <a:rPr lang="he-IL" dirty="0" smtClean="0"/>
              <a:t>פחית אחת של משקה האנרגיה</a:t>
            </a:r>
            <a:r>
              <a:rPr lang="en-US" dirty="0" smtClean="0"/>
              <a:t> </a:t>
            </a:r>
            <a:r>
              <a:rPr lang="he-IL" dirty="0" smtClean="0"/>
              <a:t>והמתינו</a:t>
            </a:r>
            <a:r>
              <a:rPr lang="en-US" dirty="0" smtClean="0"/>
              <a:t> </a:t>
            </a:r>
            <a:r>
              <a:rPr lang="he-IL" dirty="0" smtClean="0"/>
              <a:t>30</a:t>
            </a:r>
            <a:r>
              <a:rPr lang="en-US" dirty="0" smtClean="0"/>
              <a:t> </a:t>
            </a:r>
            <a:r>
              <a:rPr lang="he-IL" dirty="0" smtClean="0"/>
              <a:t> דקות. השפעות השיא מלגימת המשקה נוטה להיות מורגשת לאחר כ-30-45 דקות) </a:t>
            </a:r>
            <a:endParaRPr lang="en-US" dirty="0" smtClean="0"/>
          </a:p>
          <a:p>
            <a:pPr lvl="0" algn="r" rtl="1">
              <a:buNone/>
            </a:pPr>
            <a:endParaRPr lang="en-US" dirty="0" smtClean="0"/>
          </a:p>
          <a:p>
            <a:pPr algn="r" rtl="1"/>
            <a:endParaRPr lang="en-US" dirty="0"/>
          </a:p>
        </p:txBody>
      </p:sp>
      <p:pic>
        <p:nvPicPr>
          <p:cNvPr id="4" name="Grafik 0" descr="PROFILES-logo_ohne Schrift.TIF"/>
          <p:cNvPicPr>
            <a:picLocks noChangeAspect="1" noChangeArrowheads="1"/>
          </p:cNvPicPr>
          <p:nvPr/>
        </p:nvPicPr>
        <p:blipFill>
          <a:blip r:embed="rId2"/>
          <a:srcRect b="50902"/>
          <a:stretch>
            <a:fillRect/>
          </a:stretch>
        </p:blipFill>
        <p:spPr bwMode="auto">
          <a:xfrm>
            <a:off x="381000" y="5791200"/>
            <a:ext cx="19351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865</TotalTime>
  <Words>902</Words>
  <Application>Microsoft Office PowerPoint</Application>
  <PresentationFormat>‫הצגה על המסך (4:3)</PresentationFormat>
  <Paragraphs>283</Paragraphs>
  <Slides>12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חלון</vt:lpstr>
      <vt:lpstr>  מודולה:             משקה אנרגיה, האם אכן הוא נותן לך כנפיים?   </vt:lpstr>
      <vt:lpstr>מרכיבי המודולה </vt:lpstr>
      <vt:lpstr>שקופית 3</vt:lpstr>
      <vt:lpstr>פעילויות לתלמיד </vt:lpstr>
      <vt:lpstr>פעילות מס'1 :חקר מוצר </vt:lpstr>
      <vt:lpstr>שקופית 6</vt:lpstr>
      <vt:lpstr>טבלת יתרונות וחסרונות של המרכיבים </vt:lpstr>
      <vt:lpstr>פעילות מס 2:ניסוי על משקה אנרגיה </vt:lpstr>
      <vt:lpstr>מהלך ניסוי </vt:lpstr>
      <vt:lpstr>טבלת ריכוז התוצאות לניסוי בו בודקים את השפעת השתייה על קצב ההקלדה, על קצב הלב </vt:lpstr>
      <vt:lpstr>פעילות סיכום : </vt:lpstr>
      <vt:lpstr>שקופית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מודולה: משקה אנרגיה, האם אכן הוא נותן לך כנפיים?</dc:title>
  <dc:creator>user</dc:creator>
  <cp:lastModifiedBy>user</cp:lastModifiedBy>
  <cp:revision>117</cp:revision>
  <dcterms:created xsi:type="dcterms:W3CDTF">2013-06-15T09:44:23Z</dcterms:created>
  <dcterms:modified xsi:type="dcterms:W3CDTF">2013-07-31T21:02:50Z</dcterms:modified>
</cp:coreProperties>
</file>