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8" r:id="rId2"/>
    <p:sldId id="261" r:id="rId3"/>
    <p:sldId id="262" r:id="rId4"/>
    <p:sldId id="265" r:id="rId5"/>
    <p:sldId id="263" r:id="rId6"/>
    <p:sldId id="291" r:id="rId7"/>
    <p:sldId id="267" r:id="rId8"/>
    <p:sldId id="269" r:id="rId9"/>
    <p:sldId id="268" r:id="rId10"/>
    <p:sldId id="270" r:id="rId11"/>
    <p:sldId id="272" r:id="rId12"/>
    <p:sldId id="274" r:id="rId13"/>
    <p:sldId id="276" r:id="rId14"/>
    <p:sldId id="278" r:id="rId15"/>
    <p:sldId id="284" r:id="rId16"/>
    <p:sldId id="294" r:id="rId17"/>
    <p:sldId id="282" r:id="rId18"/>
    <p:sldId id="283" r:id="rId19"/>
    <p:sldId id="295" r:id="rId20"/>
    <p:sldId id="290" r:id="rId21"/>
    <p:sldId id="289" r:id="rId22"/>
    <p:sldId id="287" r:id="rId23"/>
    <p:sldId id="280" r:id="rId24"/>
    <p:sldId id="293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t\Downloads\Desktop\anat\&#1506;&#1504;&#1514;%20&#1508;&#1512;&#1496;&#1497;\Herbamed\Lipa\Herbamed%20products%20for%20Lipa%20with%20scientific%20insights\Ultrasome-CoQ10\ultrasome-CoQ10%20clinical%20trai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29265091863521"/>
          <c:y val="3.2882035578886103E-2"/>
          <c:w val="0.671596237970253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without pain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Sheet1!$G$123:$H$123</c:f>
              <c:strCache>
                <c:ptCount val="2"/>
                <c:pt idx="0">
                  <c:v>Placebo</c:v>
                </c:pt>
                <c:pt idx="1">
                  <c:v> CoQ10 Bar</c:v>
                </c:pt>
              </c:strCache>
            </c:strRef>
          </c:cat>
          <c:val>
            <c:numRef>
              <c:f>Sheet1!$G$124:$H$124</c:f>
              <c:numCache>
                <c:formatCode>General</c:formatCode>
                <c:ptCount val="2"/>
                <c:pt idx="0">
                  <c:v>52.9</c:v>
                </c:pt>
                <c:pt idx="1">
                  <c:v>87.5</c:v>
                </c:pt>
              </c:numCache>
            </c:numRef>
          </c:val>
        </c:ser>
        <c:ser>
          <c:idx val="1"/>
          <c:order val="1"/>
          <c:tx>
            <c:v>with pain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Sheet1!$G$123:$H$123</c:f>
              <c:strCache>
                <c:ptCount val="2"/>
                <c:pt idx="0">
                  <c:v>Placebo</c:v>
                </c:pt>
                <c:pt idx="1">
                  <c:v> CoQ10 Bar</c:v>
                </c:pt>
              </c:strCache>
            </c:strRef>
          </c:cat>
          <c:val>
            <c:numRef>
              <c:f>Sheet1!$G$125:$H$125</c:f>
              <c:numCache>
                <c:formatCode>General</c:formatCode>
                <c:ptCount val="2"/>
                <c:pt idx="0">
                  <c:v>47.1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41280"/>
        <c:axId val="77451264"/>
      </c:barChart>
      <c:catAx>
        <c:axId val="77441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he-IL"/>
          </a:p>
        </c:txPr>
        <c:crossAx val="77451264"/>
        <c:crosses val="autoZero"/>
        <c:auto val="1"/>
        <c:lblAlgn val="ctr"/>
        <c:lblOffset val="100"/>
        <c:noMultiLvlLbl val="0"/>
      </c:catAx>
      <c:valAx>
        <c:axId val="77451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 of  participantes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he-IL"/>
          </a:p>
        </c:txPr>
        <c:crossAx val="7744128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75555555555555565"/>
          <c:y val="0.24961614173228414"/>
          <c:w val="0.23106955380577429"/>
          <c:h val="0.18984762321376492"/>
        </c:manualLayout>
      </c:layout>
      <c:overlay val="0"/>
      <c:txPr>
        <a:bodyPr/>
        <a:lstStyle/>
        <a:p>
          <a:pPr>
            <a:defRPr sz="1200" b="1">
              <a:latin typeface="+mn-lt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765C74-B218-40D3-9490-BACB81D25B86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F6D913-9EB7-469B-A2EC-11913DB095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989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0E25-BA9F-4DE7-BA80-293FB06957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0E25-BA9F-4DE7-BA80-293FB06957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6D913-9EB7-469B-A2EC-11913DB095F4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65FE8-3761-4D7D-85DA-7705BEBCC4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236C6-6876-40AC-BDE6-B291F0DB52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6D913-9EB7-469B-A2EC-11913DB095F4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0E25-BA9F-4DE7-BA80-293FB06957B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A5CE-255E-489C-BB9F-0EA292AB0137}" type="datetimeFigureOut">
              <a:rPr lang="he-IL" smtClean="0"/>
              <a:pPr/>
              <a:t>ח'/אלול/תשע"ב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9086-6BA2-4BD4-9040-F1DC7814E2D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4.bp.blogspot.com/-I9HSEhIhhvs/ToFBrk4AhNI/AAAAAAAAA6A/FvFERw1fE04/s1600/Confusi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en-US" b="1" dirty="0" smtClean="0">
                <a:solidFill>
                  <a:schemeClr val="tx2"/>
                </a:solidFill>
                <a:cs typeface="+mn-cs"/>
              </a:rPr>
            </a:br>
            <a:r>
              <a:rPr lang="en-US" sz="6700" b="1" dirty="0" smtClean="0">
                <a:solidFill>
                  <a:schemeClr val="tx2"/>
                </a:solidFill>
                <a:cs typeface="+mn-cs"/>
              </a:rPr>
              <a:t>Functional Food</a:t>
            </a:r>
            <a:endParaRPr lang="en-US" sz="67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r>
              <a:rPr lang="en-US" dirty="0" smtClean="0"/>
              <a:t>July 2012</a:t>
            </a:r>
          </a:p>
        </p:txBody>
      </p:sp>
      <p:pic>
        <p:nvPicPr>
          <p:cNvPr id="4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212976"/>
            <a:ext cx="5290038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5373216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Dr. Anat Solomon 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R&amp;D  Manager</a:t>
            </a: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endParaRPr lang="he-IL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Coenzyme Q10 limitations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Poor bioavailability</a:t>
            </a:r>
          </a:p>
          <a:p>
            <a:pPr lvl="1" algn="l" rtl="0"/>
            <a:r>
              <a:rPr lang="en-US" sz="2400" dirty="0" smtClean="0"/>
              <a:t>1-5% is absorbed</a:t>
            </a:r>
          </a:p>
          <a:p>
            <a:pPr lvl="1" algn="l" rtl="0"/>
            <a:r>
              <a:rPr lang="en-US" sz="2400" dirty="0" smtClean="0"/>
              <a:t>Less absorption at higher concentration/not linear absorption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Reduced self synthesis with age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Reduced self synthesis with taking  drugs/</a:t>
            </a:r>
            <a:r>
              <a:rPr lang="en-US" sz="2400" dirty="0" err="1" smtClean="0"/>
              <a:t>statins</a:t>
            </a:r>
            <a:endParaRPr lang="en-US" sz="2400" dirty="0" smtClean="0"/>
          </a:p>
          <a:p>
            <a:endParaRPr lang="he-IL" sz="2400" dirty="0"/>
          </a:p>
        </p:txBody>
      </p:sp>
      <p:pic>
        <p:nvPicPr>
          <p:cNvPr id="2050" name="Picture 2" descr="C:\Users\anat\Pictures\imagesCAI2X8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4335620"/>
            <a:ext cx="1877385" cy="226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Structure of </a:t>
            </a:r>
            <a:r>
              <a:rPr lang="en-US" sz="3200" b="1" dirty="0" err="1" smtClean="0">
                <a:solidFill>
                  <a:schemeClr val="tx2"/>
                </a:solidFill>
              </a:rPr>
              <a:t>Ultrasome</a:t>
            </a:r>
            <a:r>
              <a:rPr lang="en-US" sz="3200" b="1" dirty="0" smtClean="0">
                <a:solidFill>
                  <a:schemeClr val="tx2"/>
                </a:solidFill>
              </a:rPr>
              <a:t> - CoQ10™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  (a hybrid between liposome and emulsion) </a:t>
            </a:r>
            <a:endParaRPr lang="he-IL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grpSp>
        <p:nvGrpSpPr>
          <p:cNvPr id="4" name="Group 3"/>
          <p:cNvGrpSpPr/>
          <p:nvPr/>
        </p:nvGrpSpPr>
        <p:grpSpPr>
          <a:xfrm>
            <a:off x="755576" y="1885951"/>
            <a:ext cx="7416824" cy="3271242"/>
            <a:chOff x="755576" y="1885950"/>
            <a:chExt cx="8168952" cy="3732907"/>
          </a:xfrm>
        </p:grpSpPr>
        <p:graphicFrame>
          <p:nvGraphicFramePr>
            <p:cNvPr id="5" name="Object 5"/>
            <p:cNvGraphicFramePr>
              <a:graphicFrameLocks noGrp="1" noChangeAspect="1"/>
            </p:cNvGraphicFramePr>
            <p:nvPr>
              <p:ph sz="quarter" idx="1"/>
            </p:nvPr>
          </p:nvGraphicFramePr>
          <p:xfrm>
            <a:off x="2933700" y="1885950"/>
            <a:ext cx="3733800" cy="369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r:id="rId3" imgW="3734321" imgH="3696216" progId="">
                    <p:embed/>
                  </p:oleObj>
                </mc:Choice>
                <mc:Fallback>
                  <p:oleObj r:id="rId3" imgW="3734321" imgH="3696216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700" y="1885950"/>
                          <a:ext cx="3733800" cy="3695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755576" y="2132856"/>
              <a:ext cx="1981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CoQ10 core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5724128" y="1916832"/>
              <a:ext cx="3200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 smtClean="0"/>
                <a:t>Phosphatidylcholine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dirty="0" smtClean="0"/>
                <a:t>bi layers    </a:t>
              </a:r>
              <a:endParaRPr lang="en-US" sz="24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6172200" y="2438400"/>
              <a:ext cx="1295400" cy="68580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27784" y="2564904"/>
              <a:ext cx="1944216" cy="108012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5436096" y="4005064"/>
              <a:ext cx="1368152" cy="1224136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32240" y="5157192"/>
              <a:ext cx="15121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Emulsion</a:t>
              </a:r>
              <a:endParaRPr lang="he-IL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1560" y="5733256"/>
            <a:ext cx="80648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 Figure 2. Liposomal delivery technology - </a:t>
            </a:r>
            <a:r>
              <a:rPr lang="en-US" dirty="0" smtClean="0"/>
              <a:t>Designed to </a:t>
            </a:r>
            <a:r>
              <a:rPr lang="en-US" b="1" dirty="0" err="1" smtClean="0"/>
              <a:t>solubilize</a:t>
            </a:r>
            <a:r>
              <a:rPr lang="en-US" dirty="0" smtClean="0"/>
              <a:t> and </a:t>
            </a:r>
            <a:r>
              <a:rPr lang="en-US" b="1" dirty="0" smtClean="0"/>
              <a:t>deliver</a:t>
            </a:r>
            <a:r>
              <a:rPr lang="en-US" dirty="0" smtClean="0"/>
              <a:t> pharmaceuticals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Bioavailability study: Results</a:t>
            </a:r>
          </a:p>
        </p:txBody>
      </p:sp>
      <p:pic>
        <p:nvPicPr>
          <p:cNvPr id="25603" name="תמונה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484784"/>
            <a:ext cx="5436840" cy="3797792"/>
          </a:xfrm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78488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Figure 3. </a:t>
            </a:r>
            <a:r>
              <a:rPr lang="en-US" b="1" dirty="0" smtClean="0">
                <a:solidFill>
                  <a:schemeClr val="tx2"/>
                </a:solidFill>
              </a:rPr>
              <a:t>Enhanced Oral Bioavailability of </a:t>
            </a:r>
            <a:r>
              <a:rPr lang="en-US" b="1" dirty="0" err="1" smtClean="0">
                <a:solidFill>
                  <a:schemeClr val="tx2"/>
                </a:solidFill>
              </a:rPr>
              <a:t>Ultrasome</a:t>
            </a:r>
            <a:r>
              <a:rPr lang="en-US" b="1" dirty="0" smtClean="0">
                <a:solidFill>
                  <a:schemeClr val="tx2"/>
                </a:solidFill>
              </a:rPr>
              <a:t> -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CoQ10</a:t>
            </a:r>
            <a:r>
              <a:rPr lang="en-US" b="1" baseline="30000" dirty="0" smtClean="0">
                <a:solidFill>
                  <a:schemeClr val="tx2"/>
                </a:solidFill>
              </a:rPr>
              <a:t>TM</a:t>
            </a:r>
            <a:r>
              <a:rPr lang="en-US" b="1" dirty="0" smtClean="0">
                <a:solidFill>
                  <a:schemeClr val="tx2"/>
                </a:solidFill>
              </a:rPr>
              <a:t> Compared to Generic CoQ10 Among Elderly Hospitalized Patients in a Randomized Double-Blind Controlled Study. Study results showed (3x) higher bio-viability of CoQ10 compared to it’s generic counterpart. </a:t>
            </a:r>
            <a:endParaRPr lang="he-I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Ultrasome</a:t>
            </a:r>
            <a:r>
              <a:rPr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CoQ10™ studies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371600"/>
          <a:ext cx="8153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889"/>
                <a:gridCol w="3925711"/>
                <a:gridCol w="2717800"/>
              </a:tblGrid>
              <a:tr h="308113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Researchers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Conclusions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5157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Berman, et.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al.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Coenzyme Q10 in patients with end stage heart failure awaiting cardiac transplantation: a randomized, placebo-controlled study.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Improvement of symptoms common in patients with heart failure: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Walking test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Nocturia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Fatigue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Dyspenea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Gindin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, et.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al.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 influence of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Ultrasome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CoQ10™ on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cheronic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wounds in debilitated elderly inpatient.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 healing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8930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Gindin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, et. al.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effect of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Ultrasome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CoQ10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treatment on the rehabilitation outcome of elderly patients undergoing surgical repair of hip fracture.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Improved recovery after hip fracture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29748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Gindin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, et. al.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Enhanced bioavailability of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Ultrasome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CoQ10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compared to genericCoQ10 among elderly hospitalized patients in a randomized double-blind controlled study.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3x improved bioavailability in elderly patients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l" rtl="0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10x improved bioavailability in young patients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8930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Sherki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, et. al.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Oral administration of 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Ultrasome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CoQ10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prevents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dopaminergic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neuronal damage induced by 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intranigral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6-hydroxydopamine in rats.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Prevention of neural damage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(CoQ10)</a:t>
            </a:r>
            <a:r>
              <a:rPr lang="he-IL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The story of Coenzyme Q10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4000" b="1" dirty="0" smtClean="0">
                <a:solidFill>
                  <a:schemeClr val="tx2"/>
                </a:solidFill>
              </a:rPr>
              <a:t> snack bar</a:t>
            </a:r>
            <a:endParaRPr lang="he-IL" sz="4000" b="1" dirty="0">
              <a:solidFill>
                <a:schemeClr val="tx2"/>
              </a:solidFill>
            </a:endParaRPr>
          </a:p>
        </p:txBody>
      </p:sp>
      <p:pic>
        <p:nvPicPr>
          <p:cNvPr id="5" name="תמונה 4" descr="אולטרא Q10 קפסולות.jpg"/>
          <p:cNvPicPr>
            <a:picLocks noChangeAspect="1"/>
          </p:cNvPicPr>
          <p:nvPr/>
        </p:nvPicPr>
        <p:blipFill>
          <a:blip r:embed="rId3" cstate="print"/>
          <a:srcRect l="33851" t="-1674" r="35093"/>
          <a:stretch>
            <a:fillRect/>
          </a:stretch>
        </p:blipFill>
        <p:spPr>
          <a:xfrm>
            <a:off x="899592" y="2132856"/>
            <a:ext cx="1905000" cy="2698750"/>
          </a:xfrm>
          <a:prstGeom prst="rect">
            <a:avLst/>
          </a:prstGeom>
        </p:spPr>
      </p:pic>
      <p:pic>
        <p:nvPicPr>
          <p:cNvPr id="6" name="תמונה 12" descr="pills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029200"/>
            <a:ext cx="2222326" cy="15021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87824" y="3212976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פקשוטים\פקשוטים באיכות גבוהה מאוד\חטיף Q10 חמוציות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88840"/>
            <a:ext cx="4302799" cy="25278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2564904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?</a:t>
            </a:r>
            <a:endParaRPr lang="he-IL" sz="2800" dirty="0"/>
          </a:p>
        </p:txBody>
      </p:sp>
      <p:pic>
        <p:nvPicPr>
          <p:cNvPr id="9" name="Content Placeholder 6" descr="logo herbamed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From concept  to finished product </a:t>
            </a:r>
            <a:endParaRPr lang="he-IL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032" y="4005064"/>
            <a:ext cx="87129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Concept</a:t>
            </a:r>
            <a:r>
              <a:rPr lang="en-US" sz="2400" b="1" dirty="0" smtClean="0"/>
              <a:t> : Marketing, exhibitions, researches, </a:t>
            </a:r>
            <a:r>
              <a:rPr lang="en-US" sz="2400" b="1" dirty="0" err="1" smtClean="0"/>
              <a:t>nutraceutical</a:t>
            </a:r>
            <a:r>
              <a:rPr lang="en-US" sz="2400" b="1" dirty="0" smtClean="0"/>
              <a:t> best     </a:t>
            </a:r>
            <a:r>
              <a:rPr lang="he-IL" sz="2400" b="1" dirty="0" smtClean="0"/>
              <a:t>  </a:t>
            </a:r>
            <a:r>
              <a:rPr lang="en-US" sz="2400" b="1" dirty="0" smtClean="0"/>
              <a:t>seller, stylish, regulation           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941168"/>
            <a:ext cx="70567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Target audience :</a:t>
            </a:r>
            <a:r>
              <a:rPr lang="en-US" sz="2400" b="1" dirty="0" smtClean="0"/>
              <a:t>  taste, texture, nutritional facts, valuable ingredients</a:t>
            </a:r>
            <a:endParaRPr lang="he-IL" sz="2400" b="1" dirty="0"/>
          </a:p>
        </p:txBody>
      </p:sp>
      <p:grpSp>
        <p:nvGrpSpPr>
          <p:cNvPr id="8" name="Content Placeholder 7"/>
          <p:cNvGrpSpPr>
            <a:grpSpLocks noGrp="1"/>
          </p:cNvGrpSpPr>
          <p:nvPr/>
        </p:nvGrpSpPr>
        <p:grpSpPr>
          <a:xfrm>
            <a:off x="2483768" y="1556792"/>
            <a:ext cx="4978896" cy="1756792"/>
            <a:chOff x="1763688" y="1412776"/>
            <a:chExt cx="5314393" cy="2097785"/>
          </a:xfrm>
        </p:grpSpPr>
        <p:pic>
          <p:nvPicPr>
            <p:cNvPr id="9" name="Picture 2" descr="C:\Documents and Settings\user\My Documents\Downloads\iStock_000003782069Large (2).jpg"/>
            <p:cNvPicPr>
              <a:picLocks noChangeAspect="1" noChangeArrowheads="1"/>
            </p:cNvPicPr>
            <p:nvPr/>
          </p:nvPicPr>
          <p:blipFill>
            <a:blip r:embed="rId2" cstate="print"/>
            <a:srcRect l="17396" r="27524"/>
            <a:stretch>
              <a:fillRect/>
            </a:stretch>
          </p:blipFill>
          <p:spPr bwMode="auto">
            <a:xfrm>
              <a:off x="1763688" y="1412776"/>
              <a:ext cx="2008944" cy="2097785"/>
            </a:xfrm>
            <a:prstGeom prst="rect">
              <a:avLst/>
            </a:prstGeom>
            <a:noFill/>
          </p:spPr>
        </p:pic>
        <p:pic>
          <p:nvPicPr>
            <p:cNvPr id="10" name="תמונה 8" descr="קיו 10 באנגלית 2 טעמים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2276872"/>
              <a:ext cx="2434073" cy="108012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635896" y="2708920"/>
              <a:ext cx="79208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563888" y="2924944"/>
              <a:ext cx="86409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Content Placeholder 6" descr="logo herbame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Bar design – nutritional </a:t>
            </a:r>
            <a:r>
              <a:rPr lang="en-US" sz="3600" b="1" dirty="0" err="1" smtClean="0">
                <a:solidFill>
                  <a:schemeClr val="tx2"/>
                </a:solidFill>
              </a:rPr>
              <a:t>chelanges</a:t>
            </a:r>
            <a:endParaRPr lang="he-IL" sz="3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Nutritional facts             </a:t>
            </a:r>
            <a:endParaRPr lang="he-I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 Mixture of sugars (High and low </a:t>
            </a:r>
            <a:r>
              <a:rPr lang="en-US" dirty="0" err="1" smtClean="0"/>
              <a:t>glycemic</a:t>
            </a:r>
            <a:r>
              <a:rPr lang="en-US" dirty="0" smtClean="0"/>
              <a:t> indexes)</a:t>
            </a:r>
          </a:p>
          <a:p>
            <a:pPr algn="l" rtl="0"/>
            <a:r>
              <a:rPr lang="en-US" dirty="0" smtClean="0"/>
              <a:t> Low in fat</a:t>
            </a:r>
          </a:p>
          <a:p>
            <a:pPr algn="l" rtl="0"/>
            <a:r>
              <a:rPr lang="en-US" dirty="0" smtClean="0"/>
              <a:t> Low in saturated fat</a:t>
            </a:r>
          </a:p>
          <a:p>
            <a:pPr algn="l" rtl="0"/>
            <a:r>
              <a:rPr lang="en-US" dirty="0" smtClean="0"/>
              <a:t> Low in cholesterol</a:t>
            </a:r>
          </a:p>
          <a:p>
            <a:pPr algn="l" rtl="0"/>
            <a:r>
              <a:rPr lang="en-US" dirty="0" smtClean="0"/>
              <a:t> Low in trans fat</a:t>
            </a:r>
          </a:p>
          <a:p>
            <a:pPr algn="l" rtl="0"/>
            <a:r>
              <a:rPr lang="en-US" dirty="0" smtClean="0"/>
              <a:t> Low in dietary fiber </a:t>
            </a:r>
          </a:p>
          <a:p>
            <a:pPr algn="l" rtl="0"/>
            <a:r>
              <a:rPr lang="en-US" dirty="0" smtClean="0"/>
              <a:t> Proteins and amino acids</a:t>
            </a:r>
          </a:p>
          <a:p>
            <a:pPr algn="l" rtl="0"/>
            <a:r>
              <a:rPr lang="en-US" dirty="0" smtClean="0"/>
              <a:t> Stimulators</a:t>
            </a:r>
          </a:p>
          <a:p>
            <a:pPr algn="l" rtl="0"/>
            <a:r>
              <a:rPr lang="en-US" dirty="0" smtClean="0"/>
              <a:t> Antioxidants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4818" name="Picture 2" descr="C:\Users\anat\Pictures\sharma-obeisty-glycemic-index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12" y="2436019"/>
            <a:ext cx="3429000" cy="3429000"/>
          </a:xfrm>
          <a:prstGeom prst="rect">
            <a:avLst/>
          </a:prstGeom>
          <a:noFill/>
        </p:spPr>
      </p:pic>
      <p:pic>
        <p:nvPicPr>
          <p:cNvPr id="8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Technological challenges -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Dissolution apparatus 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endParaRPr lang="he-IL" sz="3600" b="1" dirty="0">
              <a:solidFill>
                <a:schemeClr val="tx2"/>
              </a:solidFill>
            </a:endParaRPr>
          </a:p>
        </p:txBody>
      </p:sp>
      <p:pic>
        <p:nvPicPr>
          <p:cNvPr id="6148" name="Picture 4" descr="C:\Users\anat\Pictures\2009_07_pp24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565178" cy="3166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5157192"/>
            <a:ext cx="38164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Inert vector                         </a:t>
            </a:r>
            <a:endParaRPr lang="he-IL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CoQ10 analysis by RF-LC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an analytical method </a:t>
            </a:r>
            <a:endParaRPr lang="he-IL" sz="36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anat\Pictures\363639199_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9600" cy="3475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229200"/>
            <a:ext cx="720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/>
              <a:t>Figure 5.  CoQ10 isolation and  identification by RF-LC  method                                                </a:t>
            </a:r>
            <a:endParaRPr lang="he-IL" sz="2000" b="1" dirty="0"/>
          </a:p>
        </p:txBody>
      </p:sp>
      <p:pic>
        <p:nvPicPr>
          <p:cNvPr id="6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Scientific / Clinical challenges</a:t>
            </a:r>
            <a:endParaRPr lang="he-IL" b="1" dirty="0">
              <a:solidFill>
                <a:schemeClr val="tx2"/>
              </a:solidFill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1403648" y="1600201"/>
            <a:ext cx="6696744" cy="3412975"/>
            <a:chOff x="1763688" y="1412776"/>
            <a:chExt cx="5314393" cy="2097785"/>
          </a:xfrm>
        </p:grpSpPr>
        <p:pic>
          <p:nvPicPr>
            <p:cNvPr id="5" name="Picture 2" descr="C:\Documents and Settings\user\My Documents\Downloads\iStock_000003782069Large (2).jpg"/>
            <p:cNvPicPr>
              <a:picLocks noChangeAspect="1" noChangeArrowheads="1"/>
            </p:cNvPicPr>
            <p:nvPr/>
          </p:nvPicPr>
          <p:blipFill>
            <a:blip r:embed="rId2" cstate="print"/>
            <a:srcRect l="17396" r="27524"/>
            <a:stretch>
              <a:fillRect/>
            </a:stretch>
          </p:blipFill>
          <p:spPr bwMode="auto">
            <a:xfrm>
              <a:off x="1763688" y="1412776"/>
              <a:ext cx="2008944" cy="2097785"/>
            </a:xfrm>
            <a:prstGeom prst="rect">
              <a:avLst/>
            </a:prstGeom>
            <a:noFill/>
          </p:spPr>
        </p:pic>
        <p:pic>
          <p:nvPicPr>
            <p:cNvPr id="6" name="תמונה 8" descr="קיו 10 באנגלית 2 טעמים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2276872"/>
              <a:ext cx="2434073" cy="108012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635896" y="2708920"/>
              <a:ext cx="79208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563888" y="2924944"/>
              <a:ext cx="86409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ntent Placeholder 6" descr="logo herbame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pPr>
              <a:buNone/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4" name="Picture 3" descr="http://4.bp.blogspot.com/-I9HSEhIhhvs/ToFBrk4AhNI/AAAAAAAAA6A/FvFERw1fE04/s320/Confusio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2743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Functional food</a:t>
            </a:r>
            <a:endParaRPr lang="he-IL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204864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logo herbame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The effect of Coenzyme Q10 nutrition bar treatment on muscle soreness in athletes after physical activity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he-IL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scientific study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endParaRPr lang="he-IL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Study designed as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dirty="0" smtClean="0"/>
              <a:t>A randomized double blind placebo-controlled trail</a:t>
            </a:r>
          </a:p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No. of participates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dirty="0" smtClean="0"/>
              <a:t>Thirty Israeli runner's athletes  (25 to 56 years, average normal BMI of 21.8 kg/m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 </a:t>
            </a:r>
          </a:p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Study  description</a:t>
            </a:r>
          </a:p>
          <a:p>
            <a:pPr algn="l">
              <a:buFont typeface="Wingdings" pitchFamily="2" charset="2"/>
              <a:buChar char="ü"/>
            </a:pPr>
            <a:r>
              <a:rPr lang="en-US" sz="2200" dirty="0" smtClean="0"/>
              <a:t>Subjects were randomly assigned to receive an oral dose of 400 mg Ultrasome-CoQ10</a:t>
            </a:r>
            <a:r>
              <a:rPr lang="en-US" sz="2200" baseline="30000" dirty="0" smtClean="0"/>
              <a:t>TM</a:t>
            </a:r>
            <a:r>
              <a:rPr lang="en-US" sz="2200" dirty="0" smtClean="0"/>
              <a:t> (60 mg of CoQ10) once daily as nutrition or placebo bar form for two periods of one week separated by a one week wash-out period.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he-IL" sz="2400" dirty="0"/>
          </a:p>
        </p:txBody>
      </p:sp>
      <p:pic>
        <p:nvPicPr>
          <p:cNvPr id="4" name="Content Placeholder 6" descr="logo herbame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Results of the scientific study</a:t>
            </a:r>
            <a:endParaRPr lang="he-IL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 algn="l">
              <a:buNone/>
            </a:pPr>
            <a:r>
              <a:rPr lang="en-US" sz="1400" b="1" dirty="0" smtClean="0"/>
              <a:t>Figure6.</a:t>
            </a:r>
            <a:r>
              <a:rPr lang="en-US" sz="1400" dirty="0" smtClean="0"/>
              <a:t> </a:t>
            </a:r>
            <a:r>
              <a:rPr lang="en-US" sz="1400" b="1" dirty="0" smtClean="0"/>
              <a:t>The influence of Ultrasome-CoQ10</a:t>
            </a:r>
            <a:r>
              <a:rPr lang="en-US" sz="1400" b="1" baseline="30000" dirty="0" smtClean="0"/>
              <a:t>TM </a:t>
            </a:r>
            <a:r>
              <a:rPr lang="en-US" sz="1400" b="1" dirty="0" smtClean="0"/>
              <a:t>supplementation on muscle soreness among athletes.  Oral administration of 400 mg of Ultrasome-CoQ10</a:t>
            </a:r>
            <a:r>
              <a:rPr lang="en-US" sz="1400" b="1" baseline="30000" dirty="0" smtClean="0"/>
              <a:t>TM</a:t>
            </a:r>
            <a:r>
              <a:rPr lang="en-US" sz="1400" b="1" dirty="0" smtClean="0"/>
              <a:t> (60 mg of CoQ10) as nutrition bar form before physical activity for 1 week significantly reduced muscle soreness and fatigue at the intervention group (p&lt;0.05).  At the control group the results were not statistically significant. </a:t>
            </a:r>
          </a:p>
          <a:p>
            <a:pPr algn="just">
              <a:buNone/>
            </a:pPr>
            <a:endParaRPr lang="en-US" sz="14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en-US" sz="1400" b="1" dirty="0" smtClean="0">
                <a:solidFill>
                  <a:srgbClr val="7030A0"/>
                </a:solidFill>
              </a:rPr>
              <a:t> Dr. Anna Aronis  et al, 2012.  The Hebrew university in Jerusalem, Department of nutrition and food technology</a:t>
            </a:r>
            <a:endParaRPr lang="he-IL" sz="1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1600200"/>
          <a:ext cx="472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Health Promoting food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summary</a:t>
            </a:r>
            <a:r>
              <a:rPr lang="he-IL" sz="3600" b="1" dirty="0" smtClean="0">
                <a:solidFill>
                  <a:schemeClr val="tx2"/>
                </a:solidFill>
              </a:rPr>
              <a:t>-</a:t>
            </a:r>
            <a:r>
              <a:rPr lang="en-US" sz="3600" b="1" dirty="0" smtClean="0">
                <a:solidFill>
                  <a:schemeClr val="tx2"/>
                </a:solidFill>
              </a:rPr>
              <a:t> Herbamed vision </a:t>
            </a:r>
            <a:endParaRPr lang="he-IL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Focusing on health solution by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sz="2800" dirty="0" smtClean="0"/>
              <a:t>Enhancing the bioavailability of active materials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sz="2800" dirty="0" smtClean="0"/>
              <a:t>Proven efficacy in clinical trials and scientific studies 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sz="2800" dirty="0" smtClean="0"/>
              <a:t>Using  therapeutic dosage levels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sz="2800" dirty="0" smtClean="0"/>
              <a:t>Synergy between active ingredients</a:t>
            </a:r>
          </a:p>
          <a:p>
            <a:pPr marL="514350" indent="-514350" algn="l" rtl="0">
              <a:buNone/>
            </a:pPr>
            <a:endParaRPr lang="en-US" sz="2800" dirty="0" smtClean="0"/>
          </a:p>
          <a:p>
            <a:pPr marL="514350" indent="-514350" algn="l" rtl="0"/>
            <a:r>
              <a:rPr lang="en-US" b="1" dirty="0" smtClean="0">
                <a:solidFill>
                  <a:srgbClr val="7030A0"/>
                </a:solidFill>
              </a:rPr>
              <a:t>Improvement of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800" dirty="0" smtClean="0"/>
              <a:t>Taste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sz="2800" dirty="0" smtClean="0"/>
              <a:t> Texture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sz="2800" dirty="0" smtClean="0"/>
              <a:t>Nutritional values </a:t>
            </a:r>
          </a:p>
          <a:p>
            <a:pPr marL="514350" indent="-514350" algn="l" rtl="0">
              <a:buFont typeface="Wingdings" pitchFamily="2" charset="2"/>
              <a:buChar char="ü"/>
            </a:pPr>
            <a:r>
              <a:rPr lang="en-US" sz="2800" dirty="0" smtClean="0"/>
              <a:t>Valuable ingredients </a:t>
            </a:r>
          </a:p>
          <a:p>
            <a:pPr marL="514350" indent="-514350" algn="l" rtl="0">
              <a:buNone/>
            </a:pPr>
            <a:endParaRPr lang="en-US" sz="2800" dirty="0" smtClean="0"/>
          </a:p>
          <a:p>
            <a:pPr marL="514350" indent="-514350" algn="l" rtl="0">
              <a:buNone/>
            </a:pPr>
            <a:endParaRPr lang="en-US" sz="2800" dirty="0" smtClean="0"/>
          </a:p>
          <a:p>
            <a:pPr marL="514350" indent="-514350" algn="l" rtl="0"/>
            <a:r>
              <a:rPr lang="en-US" b="1" dirty="0" smtClean="0">
                <a:solidFill>
                  <a:srgbClr val="7030A0"/>
                </a:solidFill>
              </a:rPr>
              <a:t>Improvement of facilities, processes and analytical methods</a:t>
            </a:r>
          </a:p>
          <a:p>
            <a:pPr marL="514350" indent="-514350" algn="l" rtl="0"/>
            <a:r>
              <a:rPr lang="en-US" b="1" dirty="0" smtClean="0">
                <a:solidFill>
                  <a:srgbClr val="7030A0"/>
                </a:solidFill>
              </a:rPr>
              <a:t>Patents and scientific studies</a:t>
            </a:r>
          </a:p>
          <a:p>
            <a:pPr marL="514350" indent="-514350" algn="l" rtl="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None/>
            </a:pPr>
            <a:endParaRPr lang="he-IL" dirty="0"/>
          </a:p>
        </p:txBody>
      </p:sp>
      <p:pic>
        <p:nvPicPr>
          <p:cNvPr id="4" name="Picture 2" descr="H:\פקשוטים\פקשוטים באיכות גבוהה מאוד\חטיף Q10 חמוציו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064214" cy="1800200"/>
          </a:xfrm>
          <a:prstGeom prst="rect">
            <a:avLst/>
          </a:prstGeom>
          <a:noFill/>
        </p:spPr>
      </p:pic>
      <p:pic>
        <p:nvPicPr>
          <p:cNvPr id="5" name="Content Placeholder 6" descr="logo herbame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thank_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428572" cy="5721429"/>
          </a:xfrm>
          <a:prstGeom prst="rect">
            <a:avLst/>
          </a:prstGeom>
        </p:spPr>
      </p:pic>
      <p:pic>
        <p:nvPicPr>
          <p:cNvPr id="6" name="תמונה 5" descr="Herbamed Logo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51399" cy="928670"/>
          </a:xfrm>
          <a:prstGeom prst="rect">
            <a:avLst/>
          </a:prstGeom>
        </p:spPr>
      </p:pic>
      <p:pic>
        <p:nvPicPr>
          <p:cNvPr id="7" name="תמונה 6" descr="nutravida_log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6012" y="0"/>
            <a:ext cx="907988" cy="1043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Contact us</a:t>
            </a:r>
            <a:endParaRPr lang="he-IL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Dr. Anat Solomon </a:t>
            </a:r>
          </a:p>
          <a:p>
            <a:pPr algn="ctr">
              <a:buNone/>
            </a:pPr>
            <a:r>
              <a:rPr lang="en-US" sz="2000" dirty="0" smtClean="0"/>
              <a:t>R&amp;D Manager</a:t>
            </a:r>
          </a:p>
          <a:p>
            <a:pPr algn="ctr">
              <a:buNone/>
            </a:pPr>
            <a:r>
              <a:rPr lang="en-US" sz="2000" dirty="0" smtClean="0"/>
              <a:t>Herbamed Ltd. </a:t>
            </a:r>
          </a:p>
          <a:p>
            <a:pPr algn="ctr">
              <a:buNone/>
            </a:pPr>
            <a:r>
              <a:rPr lang="en-US" sz="2000" dirty="0" smtClean="0"/>
              <a:t>7 </a:t>
            </a:r>
            <a:r>
              <a:rPr lang="en-US" sz="2000" dirty="0" err="1" smtClean="0"/>
              <a:t>Opphenhimer</a:t>
            </a:r>
            <a:r>
              <a:rPr lang="en-US" sz="2000" dirty="0" smtClean="0"/>
              <a:t> </a:t>
            </a:r>
            <a:r>
              <a:rPr lang="en-US" sz="2000" dirty="0" err="1" smtClean="0"/>
              <a:t>st</a:t>
            </a:r>
            <a:r>
              <a:rPr lang="en-US" sz="2000" dirty="0" smtClean="0"/>
              <a:t>.</a:t>
            </a:r>
          </a:p>
          <a:p>
            <a:pPr algn="ctr">
              <a:buNone/>
            </a:pPr>
            <a:r>
              <a:rPr lang="en-US" sz="2000" dirty="0" err="1" smtClean="0"/>
              <a:t>Rheovot</a:t>
            </a:r>
            <a:r>
              <a:rPr lang="en-US" sz="2000" dirty="0" smtClean="0"/>
              <a:t>. 76701</a:t>
            </a:r>
          </a:p>
          <a:p>
            <a:pPr algn="ctr">
              <a:buNone/>
            </a:pPr>
            <a:r>
              <a:rPr lang="en-US" sz="2000" dirty="0" smtClean="0"/>
              <a:t>Israel</a:t>
            </a:r>
          </a:p>
          <a:p>
            <a:pPr algn="ctr">
              <a:buNone/>
            </a:pPr>
            <a:r>
              <a:rPr lang="en-US" sz="2000" dirty="0" smtClean="0"/>
              <a:t>E-</a:t>
            </a:r>
            <a:r>
              <a:rPr lang="en-US" sz="2000" smtClean="0"/>
              <a:t>mail:anats@herbamed.co.il</a:t>
            </a:r>
            <a:endParaRPr lang="he-IL" sz="2000" dirty="0"/>
          </a:p>
        </p:txBody>
      </p:sp>
      <p:pic>
        <p:nvPicPr>
          <p:cNvPr id="5" name="Content Placeholder 4" descr="Female Scientist Using a Microscope in a Laboratory Clipart Picture © Dennis Cox #618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Is this a functional food?</a:t>
            </a:r>
            <a:endParaRPr lang="he-IL" sz="3600" b="1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All food is functional in that it provides </a:t>
            </a:r>
            <a:r>
              <a:rPr lang="en-US" sz="2800" b="1" dirty="0" smtClean="0"/>
              <a:t>energy</a:t>
            </a:r>
            <a:r>
              <a:rPr lang="en-US" sz="2800" dirty="0" smtClean="0"/>
              <a:t> and </a:t>
            </a:r>
            <a:r>
              <a:rPr lang="en-US" sz="2800" b="1" dirty="0" smtClean="0"/>
              <a:t>nutrients</a:t>
            </a:r>
            <a:r>
              <a:rPr lang="en-US" sz="2800" dirty="0" smtClean="0"/>
              <a:t> necessary  for survival</a:t>
            </a:r>
          </a:p>
          <a:p>
            <a:endParaRPr lang="he-IL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Content Placeholder 8" descr="How To Make Fresh Orange Juice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651" y="2666999"/>
            <a:ext cx="3109549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what is  a real functional food?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he-IL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 rtl="0"/>
            <a:r>
              <a:rPr lang="en-US" sz="2800" dirty="0" smtClean="0"/>
              <a:t>Food that contains </a:t>
            </a:r>
            <a:r>
              <a:rPr lang="en-US" sz="2800" b="1" dirty="0" smtClean="0"/>
              <a:t>effective dosage </a:t>
            </a:r>
            <a:r>
              <a:rPr lang="en-US" sz="2800" dirty="0" smtClean="0"/>
              <a:t>and </a:t>
            </a:r>
            <a:r>
              <a:rPr lang="en-US" sz="2800" b="1" dirty="0" smtClean="0"/>
              <a:t>effective chemical structure </a:t>
            </a:r>
            <a:r>
              <a:rPr lang="en-US" sz="2800" dirty="0" smtClean="0"/>
              <a:t>of the active material(s)</a:t>
            </a:r>
          </a:p>
          <a:p>
            <a:pPr marL="514350" indent="-514350" algn="just" rtl="0"/>
            <a:r>
              <a:rPr lang="en-US" sz="2800" dirty="0" smtClean="0"/>
              <a:t>“Health supporting food” is a food that have a </a:t>
            </a:r>
            <a:r>
              <a:rPr lang="en-US" sz="2800" b="1" dirty="0" smtClean="0"/>
              <a:t>positive effect </a:t>
            </a:r>
            <a:r>
              <a:rPr lang="en-US" sz="2800" dirty="0" smtClean="0"/>
              <a:t>on </a:t>
            </a:r>
            <a:r>
              <a:rPr lang="en-US" sz="2800" b="1" dirty="0" smtClean="0"/>
              <a:t>health</a:t>
            </a:r>
          </a:p>
          <a:p>
            <a:pPr marL="514350" indent="-514350" algn="just" rtl="0"/>
            <a:r>
              <a:rPr lang="en-US" sz="2800" dirty="0" smtClean="0"/>
              <a:t>Food that promote </a:t>
            </a:r>
            <a:r>
              <a:rPr lang="en-US" sz="2800" b="1" dirty="0" smtClean="0"/>
              <a:t>optimal health </a:t>
            </a:r>
            <a:r>
              <a:rPr lang="en-US" sz="2800" dirty="0" smtClean="0"/>
              <a:t>and </a:t>
            </a:r>
            <a:r>
              <a:rPr lang="en-US" sz="2800" b="1" dirty="0" smtClean="0"/>
              <a:t>reduce</a:t>
            </a:r>
            <a:r>
              <a:rPr lang="en-US" sz="2800" dirty="0" smtClean="0"/>
              <a:t> the </a:t>
            </a:r>
            <a:r>
              <a:rPr lang="en-US" sz="2800" b="1" dirty="0" smtClean="0"/>
              <a:t>risk</a:t>
            </a:r>
            <a:r>
              <a:rPr lang="en-US" sz="2800" dirty="0" smtClean="0"/>
              <a:t> of disease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347059"/>
            <a:ext cx="1600200" cy="510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In Herbamed we call it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“Health supporting food”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he-IL" b="1" dirty="0" smtClean="0">
                <a:solidFill>
                  <a:srgbClr val="002060"/>
                </a:solidFill>
              </a:rPr>
              <a:t/>
            </a:r>
            <a:br>
              <a:rPr lang="he-IL" b="1" dirty="0" smtClean="0">
                <a:solidFill>
                  <a:srgbClr val="002060"/>
                </a:solidFill>
              </a:rPr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4" name="מציין מיקום תוכן 3" descr="חטיף בודד מולטי חמוציו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743200"/>
            <a:ext cx="3654769" cy="1295211"/>
          </a:xfrm>
          <a:prstGeom prst="rect">
            <a:avLst/>
          </a:prstGeom>
        </p:spPr>
      </p:pic>
      <p:pic>
        <p:nvPicPr>
          <p:cNvPr id="1026" name="Picture 2" descr="H:\פקשוטים\פקשוטים באיכות גבוהה מאוד\חטיף Q10 חמוציו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67200"/>
            <a:ext cx="4005237" cy="1981200"/>
          </a:xfrm>
          <a:prstGeom prst="rect">
            <a:avLst/>
          </a:prstGeom>
          <a:noFill/>
        </p:spPr>
      </p:pic>
      <p:pic>
        <p:nvPicPr>
          <p:cNvPr id="6" name="Picture 3" descr="SME 2 בקבוקי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0"/>
            <a:ext cx="1500198" cy="205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logo herbamed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 The story of Coenzyme Q10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 snack bar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 descr="H:\פקשוטים\פקשוטים באיכות גבוהה מאוד\חטיף Q10 חמוציו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248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Who is Coenzyme Q10?</a:t>
            </a:r>
            <a:endParaRPr lang="he-IL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Oil</a:t>
            </a:r>
            <a:r>
              <a:rPr lang="en-US" sz="2400" dirty="0" smtClean="0"/>
              <a:t> soluble, vitamin-like substance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Present in every cell  in the body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</a:rPr>
              <a:t>mitochondria</a:t>
            </a:r>
            <a:r>
              <a:rPr lang="en-US" sz="2400" dirty="0" smtClean="0">
                <a:solidFill>
                  <a:schemeClr val="tx2"/>
                </a:solidFill>
              </a:rPr>
              <a:t>)*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Critical role in </a:t>
            </a:r>
            <a:r>
              <a:rPr lang="en-US" sz="2400" b="1" dirty="0" smtClean="0">
                <a:solidFill>
                  <a:schemeClr val="tx2"/>
                </a:solidFill>
              </a:rPr>
              <a:t>energy metabolism 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High concentrations in organs with high energy </a:t>
            </a:r>
            <a:r>
              <a:rPr lang="en-US" sz="2400" b="1" dirty="0" smtClean="0">
                <a:solidFill>
                  <a:schemeClr val="tx2"/>
                </a:solidFill>
              </a:rPr>
              <a:t>needs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Heart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Liver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Kidneys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Brain</a:t>
            </a:r>
          </a:p>
          <a:p>
            <a:pPr lvl="1" algn="l" rtl="0">
              <a:lnSpc>
                <a:spcPct val="80000"/>
              </a:lnSpc>
              <a:buNone/>
            </a:pPr>
            <a:endParaRPr lang="en-US" dirty="0" smtClean="0"/>
          </a:p>
          <a:p>
            <a:pPr marL="0" lvl="1" indent="0" algn="l" rtl="0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    Potent antioxidant under </a:t>
            </a:r>
            <a:r>
              <a:rPr lang="en-US" b="1" dirty="0" err="1" smtClean="0">
                <a:solidFill>
                  <a:schemeClr val="tx2"/>
                </a:solidFill>
              </a:rPr>
              <a:t>lipophilic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conditions</a:t>
            </a:r>
          </a:p>
          <a:p>
            <a:endParaRPr lang="he-IL" dirty="0"/>
          </a:p>
        </p:txBody>
      </p:sp>
      <p:pic>
        <p:nvPicPr>
          <p:cNvPr id="4" name="Picture 4" descr="Ubiquinon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12976"/>
            <a:ext cx="3024336" cy="171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Who is Coenzyme Q10?</a:t>
            </a:r>
            <a:endParaRPr lang="he-IL" sz="36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anat\Pictures\respchai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350000" cy="3543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4869160"/>
            <a:ext cx="813690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 </a:t>
            </a:r>
            <a:r>
              <a:rPr lang="en-US" sz="1600" b="1" dirty="0" smtClean="0"/>
              <a:t>Figure 1</a:t>
            </a:r>
            <a:r>
              <a:rPr lang="en-US" sz="1600" dirty="0" smtClean="0"/>
              <a:t>. The electron transport chain injects protons (H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 into the </a:t>
            </a:r>
            <a:r>
              <a:rPr lang="en-US" sz="1600" dirty="0" err="1" smtClean="0"/>
              <a:t>intermembrane</a:t>
            </a:r>
            <a:r>
              <a:rPr lang="en-US" sz="1600" dirty="0" smtClean="0"/>
              <a:t> space, essentially creating a battery (charge differential across the membrane) that can then complete the process of converting (spent) AMP back to ATP as a renewed energy source. If there is an insufficient supply of coenzyme Q10 (also known as "</a:t>
            </a:r>
            <a:r>
              <a:rPr lang="en-US" sz="1600" dirty="0" err="1" smtClean="0"/>
              <a:t>ubiquinone</a:t>
            </a:r>
            <a:r>
              <a:rPr lang="en-US" sz="1600" dirty="0" smtClean="0"/>
              <a:t>", the "Q" in the figure), then the electron transport chain will not work as efficiently. </a:t>
            </a:r>
            <a:endParaRPr lang="he-IL" sz="1600" dirty="0"/>
          </a:p>
        </p:txBody>
      </p:sp>
      <p:pic>
        <p:nvPicPr>
          <p:cNvPr id="5" name="Content Placeholder 6" descr="logo herbame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Coenzyme Q10 health benefits</a:t>
            </a:r>
            <a:endParaRPr lang="he-IL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 smtClean="0">
                <a:solidFill>
                  <a:schemeClr val="tx2"/>
                </a:solidFill>
              </a:rPr>
              <a:t>Over 2,700 publications in </a:t>
            </a:r>
            <a:r>
              <a:rPr lang="en-US" sz="2400" dirty="0" err="1" smtClean="0">
                <a:solidFill>
                  <a:schemeClr val="tx2"/>
                </a:solidFill>
              </a:rPr>
              <a:t>PubMed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Especially known for role in cardiovascular health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Energy needs of heart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Hypertension</a:t>
            </a:r>
          </a:p>
          <a:p>
            <a:pPr marL="914400" lvl="1" indent="-457200" algn="l" rtl="0">
              <a:buFont typeface="Wingdings" pitchFamily="2" charset="2"/>
              <a:buChar char="ü"/>
            </a:pPr>
            <a:r>
              <a:rPr lang="en-US" sz="2400" dirty="0" smtClean="0"/>
              <a:t>Cholesterol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Heart muscle</a:t>
            </a:r>
          </a:p>
          <a:p>
            <a:pPr marL="285750" lvl="1"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Brain health/Parkinson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Recovery after stroke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Physical endurance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Muscles sourness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Oxidative and inflammatory stress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l" rtl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</a:t>
            </a:r>
          </a:p>
          <a:p>
            <a:endParaRPr lang="he-IL" dirty="0"/>
          </a:p>
        </p:txBody>
      </p:sp>
      <p:pic>
        <p:nvPicPr>
          <p:cNvPr id="4" name="Picture 4" descr="Ubiquinon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2976"/>
            <a:ext cx="3024336" cy="1714661"/>
          </a:xfrm>
          <a:prstGeom prst="rect">
            <a:avLst/>
          </a:prstGeom>
        </p:spPr>
      </p:pic>
      <p:pic>
        <p:nvPicPr>
          <p:cNvPr id="5" name="Content Placeholder 6" descr="logo herbamed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6248873"/>
            <a:ext cx="1907704" cy="60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869</Words>
  <Application>Microsoft Office PowerPoint</Application>
  <PresentationFormat>‫הצגה על המסך (4:3)</PresentationFormat>
  <Paragraphs>163</Paragraphs>
  <Slides>24</Slides>
  <Notes>7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24</vt:i4>
      </vt:variant>
    </vt:vector>
  </HeadingPairs>
  <TitlesOfParts>
    <vt:vector size="25" baseType="lpstr">
      <vt:lpstr>Office Theme</vt:lpstr>
      <vt:lpstr> Functional Food</vt:lpstr>
      <vt:lpstr>   </vt:lpstr>
      <vt:lpstr>Is this a functional food?</vt:lpstr>
      <vt:lpstr>what is  a real functional food? </vt:lpstr>
      <vt:lpstr>  In Herbamed we call it “Health supporting food”  </vt:lpstr>
      <vt:lpstr> The story of Coenzyme Q10  snack bar</vt:lpstr>
      <vt:lpstr>Who is Coenzyme Q10?</vt:lpstr>
      <vt:lpstr>Who is Coenzyme Q10?</vt:lpstr>
      <vt:lpstr>Coenzyme Q10 health benefits</vt:lpstr>
      <vt:lpstr>Coenzyme Q10 limitations</vt:lpstr>
      <vt:lpstr>Structure of Ultrasome - CoQ10™   (a hybrid between liposome and emulsion) </vt:lpstr>
      <vt:lpstr>Bioavailability study: Results</vt:lpstr>
      <vt:lpstr>Ultrasome CoQ10™ studies</vt:lpstr>
      <vt:lpstr>(CoQ10) The story of Coenzyme Q10  snack bar</vt:lpstr>
      <vt:lpstr>From concept  to finished product </vt:lpstr>
      <vt:lpstr>Bar design – nutritional chelanges</vt:lpstr>
      <vt:lpstr> Technological challenges -  Dissolution apparatus  </vt:lpstr>
      <vt:lpstr>CoQ10 analysis by RF-LC  an analytical method </vt:lpstr>
      <vt:lpstr>Scientific / Clinical challenges</vt:lpstr>
      <vt:lpstr>    The effect of Coenzyme Q10 nutrition bar treatment on muscle soreness in athletes after physical activity  scientific study     </vt:lpstr>
      <vt:lpstr>Results of the scientific study</vt:lpstr>
      <vt:lpstr>Health Promoting food summary- Herbamed vision </vt:lpstr>
      <vt:lpstr>מצגת של PowerPoint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ענת</dc:creator>
  <cp:lastModifiedBy>Windows User</cp:lastModifiedBy>
  <cp:revision>80</cp:revision>
  <dcterms:created xsi:type="dcterms:W3CDTF">2012-07-10T13:31:11Z</dcterms:created>
  <dcterms:modified xsi:type="dcterms:W3CDTF">2012-08-26T10:19:06Z</dcterms:modified>
</cp:coreProperties>
</file>