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57" r:id="rId4"/>
    <p:sldId id="258" r:id="rId5"/>
    <p:sldId id="262" r:id="rId6"/>
    <p:sldId id="259" r:id="rId7"/>
    <p:sldId id="261" r:id="rId8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87" d="100"/>
          <a:sy n="87" d="100"/>
        </p:scale>
        <p:origin x="-1243" y="-16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832EB65-B49F-4A4A-935E-27F8E46FD38D}" type="datetimeFigureOut">
              <a:rPr lang="he-IL" smtClean="0"/>
              <a:t>כ"ח/תמוז/תשע"ד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502CF0C-0B54-485A-9355-019F7CD7D1F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7016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CF0C-0B54-485A-9355-019F7CD7D1F3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9421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0800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1FA4-381B-4FFB-87A4-8D72DE1692FC}" type="datetimeFigureOut">
              <a:rPr lang="he-IL" smtClean="0"/>
              <a:t>כ"ח/תמוז/תשע"ד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DC6-01EC-4AE1-B7B4-1B40D14C9D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4529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1FA4-381B-4FFB-87A4-8D72DE1692FC}" type="datetimeFigureOut">
              <a:rPr lang="he-IL" smtClean="0"/>
              <a:t>כ"ח/תמוז/תשע"ד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DC6-01EC-4AE1-B7B4-1B40D14C9D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95107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1FA4-381B-4FFB-87A4-8D72DE1692FC}" type="datetimeFigureOut">
              <a:rPr lang="he-IL" smtClean="0"/>
              <a:t>כ"ח/תמוז/תשע"ד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DC6-01EC-4AE1-B7B4-1B40D14C9D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2205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1FA4-381B-4FFB-87A4-8D72DE1692FC}" type="datetimeFigureOut">
              <a:rPr lang="he-IL" smtClean="0"/>
              <a:t>כ"ח/תמוז/תשע"ד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DC6-01EC-4AE1-B7B4-1B40D14C9D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341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1FA4-381B-4FFB-87A4-8D72DE1692FC}" type="datetimeFigureOut">
              <a:rPr lang="he-IL" smtClean="0"/>
              <a:t>כ"ח/תמוז/תשע"ד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DC6-01EC-4AE1-B7B4-1B40D14C9D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911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1FA4-381B-4FFB-87A4-8D72DE1692FC}" type="datetimeFigureOut">
              <a:rPr lang="he-IL" smtClean="0"/>
              <a:t>כ"ח/תמוז/תשע"ד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DC6-01EC-4AE1-B7B4-1B40D14C9D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0805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1FA4-381B-4FFB-87A4-8D72DE1692FC}" type="datetimeFigureOut">
              <a:rPr lang="he-IL" smtClean="0"/>
              <a:t>כ"ח/תמוז/תשע"ד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DC6-01EC-4AE1-B7B4-1B40D14C9D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9702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1FA4-381B-4FFB-87A4-8D72DE1692FC}" type="datetimeFigureOut">
              <a:rPr lang="he-IL" smtClean="0"/>
              <a:t>כ"ח/תמוז/תשע"ד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DC6-01EC-4AE1-B7B4-1B40D14C9D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5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1FA4-381B-4FFB-87A4-8D72DE1692FC}" type="datetimeFigureOut">
              <a:rPr lang="he-IL" smtClean="0"/>
              <a:t>כ"ח/תמוז/תשע"ד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DC6-01EC-4AE1-B7B4-1B40D14C9D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2688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1FA4-381B-4FFB-87A4-8D72DE1692FC}" type="datetimeFigureOut">
              <a:rPr lang="he-IL" smtClean="0"/>
              <a:t>כ"ח/תמוז/תשע"ד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DC6-01EC-4AE1-B7B4-1B40D14C9D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798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31FA4-381B-4FFB-87A4-8D72DE1692FC}" type="datetimeFigureOut">
              <a:rPr lang="he-IL" smtClean="0"/>
              <a:t>כ"ח/תמוז/תשע"ד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90DC6-01EC-4AE1-B7B4-1B40D14C9D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1788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ptback.com/uploads/sound-love-backgrounds-powerpoint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pptback.com/uploads/sound-love-backgrounds-powerpoint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ttp://www.pptback.com/uploads/sound-love-backgrounds-powerpoint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pptback.com/uploads/sound-love-backgrounds-powerpoint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ceptivereality.net/introduction.html#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yresearchrants.wordpress.com/2013/12/17/science-vs-pseudoscience-aiming-at-the-former-doing-the-latte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pptback.com/uploads/sound-love-backgrounds-powerpoint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ttp://www.pptback.com/uploads/sound-love-backgrounds-powerpoint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b="1" dirty="0">
                <a:solidFill>
                  <a:srgbClr val="C0000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מד </a:t>
            </a:r>
            <a:r>
              <a:rPr lang="he-IL" b="1" dirty="0" smtClean="0">
                <a:solidFill>
                  <a:srgbClr val="C0000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אהבה</a:t>
            </a:r>
            <a:endParaRPr lang="he-IL" b="1" dirty="0">
              <a:solidFill>
                <a:srgbClr val="C00000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pic>
        <p:nvPicPr>
          <p:cNvPr id="2050" name="Picture 2" descr="Sound Love">
            <a:hlinkClick r:id="rId3" tooltip="Sound Lov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6"/>
            <a:ext cx="2123728" cy="126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מציין מיקום תוכן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5" y="1268760"/>
            <a:ext cx="1977731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90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b="1" dirty="0">
                <a:solidFill>
                  <a:srgbClr val="C0000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מד </a:t>
            </a:r>
            <a:r>
              <a:rPr lang="he-IL" b="1" dirty="0" smtClean="0">
                <a:solidFill>
                  <a:srgbClr val="C0000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אהבה</a:t>
            </a:r>
            <a:endParaRPr lang="he-IL" b="1" dirty="0">
              <a:solidFill>
                <a:srgbClr val="C00000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pic>
        <p:nvPicPr>
          <p:cNvPr id="2050" name="Picture 2" descr="Sound Love">
            <a:hlinkClick r:id="rId2" tooltip="Sound Lov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6"/>
            <a:ext cx="2123728" cy="126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מציין מיקום תוכן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1988840"/>
            <a:ext cx="1977731" cy="4525963"/>
          </a:xfrm>
          <a:prstGeom prst="rect">
            <a:avLst/>
          </a:prstGeom>
        </p:spPr>
      </p:pic>
      <p:sp>
        <p:nvSpPr>
          <p:cNvPr id="5" name="כותרת 1"/>
          <p:cNvSpPr txBox="1">
            <a:spLocks/>
          </p:cNvSpPr>
          <p:nvPr/>
        </p:nvSpPr>
        <p:spPr>
          <a:xfrm>
            <a:off x="21325" y="3752849"/>
            <a:ext cx="6116216" cy="1470025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r">
              <a:buFontTx/>
              <a:buChar char="-"/>
            </a:pPr>
            <a:r>
              <a:rPr lang="he-IL" b="1" dirty="0" smtClean="0">
                <a:solidFill>
                  <a:srgbClr val="C0000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איך זה פועל?</a:t>
            </a:r>
          </a:p>
          <a:p>
            <a:pPr marL="571500" indent="-571500" algn="r">
              <a:buFontTx/>
              <a:buChar char="-"/>
            </a:pPr>
            <a:r>
              <a:rPr lang="he-IL" b="1" dirty="0" smtClean="0">
                <a:solidFill>
                  <a:srgbClr val="C0000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איך ואיפה לשלב בכיתה?</a:t>
            </a:r>
            <a:endParaRPr lang="he-IL" b="1" dirty="0">
              <a:solidFill>
                <a:srgbClr val="C00000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3511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>
                <a:solidFill>
                  <a:srgbClr val="C00000"/>
                </a:solidFill>
              </a:rPr>
              <a:t>השערות שונות לאותה התופעה</a:t>
            </a:r>
            <a:endParaRPr lang="he-IL" b="1" dirty="0">
              <a:solidFill>
                <a:srgbClr val="C00000"/>
              </a:solidFill>
            </a:endParaRPr>
          </a:p>
        </p:txBody>
      </p:sp>
      <p:pic>
        <p:nvPicPr>
          <p:cNvPr id="5" name="מציין מיקום תוכן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628800"/>
            <a:ext cx="1977731" cy="4525963"/>
          </a:xfrm>
        </p:spPr>
      </p:pic>
      <p:sp>
        <p:nvSpPr>
          <p:cNvPr id="6" name="TextBox 5"/>
          <p:cNvSpPr txBox="1"/>
          <p:nvPr/>
        </p:nvSpPr>
        <p:spPr>
          <a:xfrm>
            <a:off x="395536" y="1700808"/>
            <a:ext cx="6120680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lvl="1" indent="-285750">
              <a:buBlip>
                <a:blip r:embed="rId3"/>
              </a:buBlip>
            </a:pPr>
            <a:r>
              <a:rPr lang="he-IL" sz="2400" dirty="0" smtClean="0"/>
              <a:t>מעברי אנרגיה בין </a:t>
            </a:r>
            <a:r>
              <a:rPr lang="he-IL" sz="2400" dirty="0"/>
              <a:t>הסביבה </a:t>
            </a:r>
            <a:r>
              <a:rPr lang="he-IL" sz="2400" dirty="0" smtClean="0"/>
              <a:t>למד האהבה גורמים:</a:t>
            </a:r>
          </a:p>
          <a:p>
            <a:pPr marL="285750" lvl="1" indent="-285750">
              <a:buBlip>
                <a:blip r:embed="rId3"/>
              </a:buBlip>
            </a:pPr>
            <a:r>
              <a:rPr lang="he-IL" sz="2400" dirty="0" smtClean="0"/>
              <a:t> להתפשטות/התכווצות </a:t>
            </a:r>
            <a:r>
              <a:rPr lang="he-IL" sz="2400" dirty="0"/>
              <a:t>הגז </a:t>
            </a:r>
            <a:r>
              <a:rPr lang="he-IL" sz="2400" dirty="0" smtClean="0"/>
              <a:t>בחללים</a:t>
            </a:r>
          </a:p>
          <a:p>
            <a:pPr marL="285750" lvl="1" indent="-285750">
              <a:buBlip>
                <a:blip r:embed="rId3"/>
              </a:buBlip>
            </a:pPr>
            <a:r>
              <a:rPr lang="he-IL" sz="2400" dirty="0" smtClean="0"/>
              <a:t>הטיית שיווי המשקל בין הנוזל והגז, ובכך להגדלת/הקטנת הפאזה הגזית.</a:t>
            </a:r>
          </a:p>
          <a:p>
            <a:pPr marL="285750" lvl="1" indent="-285750">
              <a:buBlip>
                <a:blip r:embed="rId3"/>
              </a:buBlip>
            </a:pPr>
            <a:r>
              <a:rPr lang="he-IL" sz="2400" dirty="0" smtClean="0"/>
              <a:t>מבנה הבקבוק בחלקו התחתון מאפשר לגז לדחוף את </a:t>
            </a:r>
            <a:r>
              <a:rPr lang="he-IL" sz="2400" dirty="0"/>
              <a:t>הנוזל בחלק </a:t>
            </a:r>
            <a:r>
              <a:rPr lang="he-IL" sz="2400" dirty="0" smtClean="0"/>
              <a:t>התחתון לכיוון הצינור.</a:t>
            </a:r>
            <a:endParaRPr lang="he-IL" sz="2400" dirty="0"/>
          </a:p>
          <a:p>
            <a:pPr marL="0" lvl="1"/>
            <a:endParaRPr lang="he-IL" sz="2400" dirty="0" smtClean="0">
              <a:solidFill>
                <a:srgbClr val="C00000"/>
              </a:solidFill>
            </a:endParaRPr>
          </a:p>
          <a:p>
            <a:pPr marL="285750" indent="-285750">
              <a:buBlip>
                <a:blip r:embed="rId3"/>
              </a:buBlip>
            </a:pPr>
            <a:endParaRPr lang="he-IL" sz="2400" dirty="0">
              <a:solidFill>
                <a:srgbClr val="C00000"/>
              </a:solidFill>
            </a:endParaRPr>
          </a:p>
        </p:txBody>
      </p:sp>
      <p:pic>
        <p:nvPicPr>
          <p:cNvPr id="8" name="Picture 2" descr="Sound Love">
            <a:hlinkClick r:id="rId4" tooltip="Sound Love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3466"/>
            <a:ext cx="2123728" cy="126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כותרת 1"/>
          <p:cNvSpPr txBox="1">
            <a:spLocks/>
          </p:cNvSpPr>
          <p:nvPr/>
        </p:nvSpPr>
        <p:spPr>
          <a:xfrm>
            <a:off x="395536" y="4747796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b="1" dirty="0" smtClean="0">
                <a:solidFill>
                  <a:srgbClr val="C00000"/>
                </a:solidFill>
              </a:rPr>
              <a:t>הציעו ניסויים כדי לבדוק את ההשערה?</a:t>
            </a:r>
            <a:endParaRPr lang="he-IL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761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>
                <a:solidFill>
                  <a:srgbClr val="C00000"/>
                </a:solidFill>
              </a:rPr>
              <a:t>פסאודו </a:t>
            </a:r>
            <a:r>
              <a:rPr lang="he-IL" b="1" dirty="0" smtClean="0">
                <a:solidFill>
                  <a:srgbClr val="C00000"/>
                </a:solidFill>
              </a:rPr>
              <a:t>– מדע </a:t>
            </a:r>
            <a:endParaRPr lang="he-IL" b="1" dirty="0">
              <a:solidFill>
                <a:srgbClr val="C0000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b="1" dirty="0"/>
              <a:t>תחומים המנסים להציג את עצמם כמדעיים אך אינם מדעיים באמת נקראים </a:t>
            </a:r>
            <a:r>
              <a:rPr lang="he-IL" b="1" dirty="0" smtClean="0"/>
              <a:t>פסאודו-מדע </a:t>
            </a:r>
            <a:r>
              <a:rPr lang="he-IL" b="1" dirty="0" smtClean="0"/>
              <a:t>כגון: </a:t>
            </a:r>
            <a:r>
              <a:rPr lang="he-IL" b="1" dirty="0"/>
              <a:t>אסטרולוגיה, קריאה בקפה וכו</a:t>
            </a:r>
            <a:r>
              <a:rPr lang="he-IL" b="1" dirty="0" smtClean="0"/>
              <a:t>'.</a:t>
            </a:r>
          </a:p>
          <a:p>
            <a:r>
              <a:rPr lang="he-IL" b="1" dirty="0"/>
              <a:t>האם אתם יכולים לחשוב על דוגמאות נוספות למכשירים שהם </a:t>
            </a:r>
            <a:r>
              <a:rPr lang="he-IL" b="1" dirty="0" smtClean="0"/>
              <a:t>פסידו-מדעיים?</a:t>
            </a:r>
            <a:endParaRPr lang="en-US" b="1" dirty="0"/>
          </a:p>
        </p:txBody>
      </p:sp>
      <p:pic>
        <p:nvPicPr>
          <p:cNvPr id="4" name="Picture 2" descr="Sound Love">
            <a:hlinkClick r:id="rId2" tooltip="Sound Lov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3466"/>
            <a:ext cx="2123728" cy="126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075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8640"/>
            <a:ext cx="7920880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27584" y="6165304"/>
            <a:ext cx="763284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mtClean="0"/>
              <a:t>לקוח מ:</a:t>
            </a:r>
            <a:r>
              <a:rPr lang="en-US" dirty="0" smtClean="0"/>
              <a:t> </a:t>
            </a:r>
            <a:r>
              <a:rPr lang="en-US" dirty="0">
                <a:hlinkClick r:id="rId3"/>
              </a:rPr>
              <a:t>http://www.perceptivereality.net/introduction.html</a:t>
            </a:r>
            <a:r>
              <a:rPr lang="en-US" dirty="0" smtClean="0">
                <a:hlinkClick r:id="rId3"/>
              </a:rPr>
              <a:t>#/</a:t>
            </a:r>
            <a:endParaRPr lang="he-IL" dirty="0" smtClean="0"/>
          </a:p>
          <a:p>
            <a:r>
              <a:rPr lang="en-GB" dirty="0">
                <a:hlinkClick r:id="rId4"/>
              </a:rPr>
              <a:t>http://myresearchrants.wordpress.com/2013/12/17/science-vs-pseudoscience-aiming-at-the-former-doing-the-latter</a:t>
            </a:r>
            <a:r>
              <a:rPr lang="en-GB" dirty="0" smtClean="0">
                <a:hlinkClick r:id="rId4"/>
              </a:rPr>
              <a:t>/</a:t>
            </a:r>
            <a:r>
              <a:rPr lang="he-IL" dirty="0" smtClean="0"/>
              <a:t>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85144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>
                <a:solidFill>
                  <a:srgbClr val="C00000"/>
                </a:solidFill>
              </a:rPr>
              <a:t>איפה לשלב את מד האהבה בכיתה?</a:t>
            </a:r>
            <a:endParaRPr lang="he-IL" b="1" dirty="0">
              <a:solidFill>
                <a:srgbClr val="C0000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51520" y="1988840"/>
            <a:ext cx="8604448" cy="1972816"/>
          </a:xfrm>
        </p:spPr>
        <p:txBody>
          <a:bodyPr>
            <a:normAutofit fontScale="92500"/>
          </a:bodyPr>
          <a:lstStyle/>
          <a:p>
            <a:r>
              <a:rPr lang="he-IL" b="1" dirty="0" smtClean="0"/>
              <a:t>כיתה יוד 		– מעברי מצב צבירה</a:t>
            </a:r>
          </a:p>
          <a:p>
            <a:r>
              <a:rPr lang="he-IL" b="1" dirty="0" smtClean="0"/>
              <a:t>כיתה יא 		– תכונות הגזים</a:t>
            </a:r>
          </a:p>
          <a:p>
            <a:r>
              <a:rPr lang="he-IL" b="1" dirty="0" smtClean="0"/>
              <a:t>כיתה י"ב 	– מעברי אנרגיה בין מערכת וסביבה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2" descr="Sound Love">
            <a:hlinkClick r:id="rId2" tooltip="Sound Lov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3466"/>
            <a:ext cx="2123728" cy="126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69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הסברים אפשריים</a:t>
            </a:r>
            <a:endParaRPr lang="he-IL" dirty="0"/>
          </a:p>
        </p:txBody>
      </p:sp>
      <p:pic>
        <p:nvPicPr>
          <p:cNvPr id="5" name="מציין מיקום תוכן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628800"/>
            <a:ext cx="1977731" cy="4525963"/>
          </a:xfrm>
        </p:spPr>
      </p:pic>
      <p:sp>
        <p:nvSpPr>
          <p:cNvPr id="6" name="TextBox 5"/>
          <p:cNvSpPr txBox="1"/>
          <p:nvPr/>
        </p:nvSpPr>
        <p:spPr>
          <a:xfrm>
            <a:off x="395536" y="1700808"/>
            <a:ext cx="6120680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he-IL" sz="2400" dirty="0" smtClean="0"/>
              <a:t>הכלי עשוי זכוכית דקה מאוד על מנת לאפשר מעברי אנרגיה בצורת חום</a:t>
            </a:r>
          </a:p>
          <a:p>
            <a:pPr marL="285750" indent="-285750">
              <a:buBlip>
                <a:blip r:embed="rId3"/>
              </a:buBlip>
            </a:pPr>
            <a:r>
              <a:rPr lang="he-IL" sz="2400" dirty="0" smtClean="0"/>
              <a:t>הנוזל בכלי הינו נוזל נדיף בדרך כלל כוהל צבוע.</a:t>
            </a:r>
          </a:p>
          <a:p>
            <a:pPr marL="285750" indent="-285750">
              <a:buBlip>
                <a:blip r:embed="rId3"/>
              </a:buBlip>
            </a:pPr>
            <a:r>
              <a:rPr lang="he-IL" sz="2400" dirty="0" smtClean="0"/>
              <a:t>התנועה בין חללי הזכוכית נובעת מהפרשי לחצים של הגזים בחללים, שנובעים ממעברי אנרגיה בין הסביבה לחללי הזכוכית.</a:t>
            </a:r>
          </a:p>
          <a:p>
            <a:pPr marL="285750" indent="-285750">
              <a:buBlip>
                <a:blip r:embed="rId3"/>
              </a:buBlip>
            </a:pPr>
            <a:r>
              <a:rPr lang="he-IL" sz="2400" dirty="0" smtClean="0"/>
              <a:t>מעברים אלו יכולים לגרום ל: </a:t>
            </a:r>
          </a:p>
          <a:p>
            <a:pPr marL="742950" lvl="1" indent="-285750">
              <a:buBlip>
                <a:blip r:embed="rId3"/>
              </a:buBlip>
            </a:pPr>
            <a:r>
              <a:rPr lang="he-IL" sz="2400" dirty="0" smtClean="0"/>
              <a:t>התפשטות/התכווצות הגז בחללים</a:t>
            </a:r>
          </a:p>
          <a:p>
            <a:pPr marL="742950" lvl="1" indent="-285750">
              <a:buBlip>
                <a:blip r:embed="rId3"/>
              </a:buBlip>
            </a:pPr>
            <a:r>
              <a:rPr lang="he-IL" sz="2400" dirty="0" smtClean="0"/>
              <a:t>הטיית שיווי המשקל בין הנוזל והגז, והגדלת/הקטנת הפאזה הגזית.</a:t>
            </a:r>
          </a:p>
          <a:p>
            <a:pPr marL="285750" indent="-285750">
              <a:buBlip>
                <a:blip r:embed="rId3"/>
              </a:buBlip>
            </a:pPr>
            <a:endParaRPr lang="he-IL" sz="2400" dirty="0"/>
          </a:p>
        </p:txBody>
      </p:sp>
      <p:pic>
        <p:nvPicPr>
          <p:cNvPr id="8" name="Picture 2" descr="Sound Love">
            <a:hlinkClick r:id="rId4" tooltip="Sound Love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3466"/>
            <a:ext cx="2123728" cy="126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4513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180</Words>
  <Application>Microsoft Office PowerPoint</Application>
  <PresentationFormat>On-screen Show (4:3)</PresentationFormat>
  <Paragraphs>27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ערכת נושא Office</vt:lpstr>
      <vt:lpstr>מד אהבה</vt:lpstr>
      <vt:lpstr>מד אהבה</vt:lpstr>
      <vt:lpstr>השערות שונות לאותה התופעה</vt:lpstr>
      <vt:lpstr>פסאודו – מדע </vt:lpstr>
      <vt:lpstr>PowerPoint Presentation</vt:lpstr>
      <vt:lpstr>איפה לשלב את מד האהבה בכיתה?</vt:lpstr>
      <vt:lpstr>הסברים אפשריים</vt:lpstr>
    </vt:vector>
  </TitlesOfParts>
  <Company>Weizmann Institute of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Windows User</dc:creator>
  <cp:lastModifiedBy>Ran Peleg</cp:lastModifiedBy>
  <cp:revision>11</cp:revision>
  <dcterms:created xsi:type="dcterms:W3CDTF">2014-07-24T07:48:57Z</dcterms:created>
  <dcterms:modified xsi:type="dcterms:W3CDTF">2014-07-26T21:04:37Z</dcterms:modified>
</cp:coreProperties>
</file>