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8" r:id="rId3"/>
    <p:sldId id="269" r:id="rId4"/>
    <p:sldId id="270" r:id="rId5"/>
    <p:sldId id="257" r:id="rId6"/>
    <p:sldId id="273" r:id="rId7"/>
    <p:sldId id="275" r:id="rId8"/>
    <p:sldId id="277" r:id="rId9"/>
    <p:sldId id="274" r:id="rId10"/>
    <p:sldId id="276" r:id="rId11"/>
    <p:sldId id="280" r:id="rId12"/>
    <p:sldId id="279" r:id="rId13"/>
    <p:sldId id="284" r:id="rId14"/>
    <p:sldId id="289" r:id="rId15"/>
    <p:sldId id="285" r:id="rId16"/>
    <p:sldId id="287" r:id="rId17"/>
    <p:sldId id="288" r:id="rId18"/>
    <p:sldId id="281" r:id="rId19"/>
    <p:sldId id="290" r:id="rId20"/>
    <p:sldId id="283" r:id="rId21"/>
    <p:sldId id="291" r:id="rId22"/>
    <p:sldId id="292" r:id="rId23"/>
    <p:sldId id="293" r:id="rId24"/>
    <p:sldId id="294" r:id="rId25"/>
    <p:sldId id="295" r:id="rId26"/>
    <p:sldId id="299" r:id="rId27"/>
    <p:sldId id="282" r:id="rId28"/>
    <p:sldId id="296" r:id="rId29"/>
    <p:sldId id="297" r:id="rId30"/>
    <p:sldId id="278" r:id="rId31"/>
    <p:sldId id="298" r:id="rId32"/>
    <p:sldId id="300" r:id="rId33"/>
    <p:sldId id="301" r:id="rId34"/>
    <p:sldId id="302" r:id="rId35"/>
    <p:sldId id="303" r:id="rId36"/>
    <p:sldId id="304" r:id="rId37"/>
    <p:sldId id="305" r:id="rId38"/>
    <p:sldId id="306" r:id="rId39"/>
    <p:sldId id="271" r:id="rId40"/>
    <p:sldId id="262" r:id="rId41"/>
    <p:sldId id="267" r:id="rId42"/>
    <p:sldId id="264" r:id="rId4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105" d="100"/>
          <a:sy n="105" d="100"/>
        </p:scale>
        <p:origin x="-115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7F056C-6F85-4B89-909D-6ADD6944DB58}" type="datetimeFigureOut">
              <a:rPr lang="he-IL" smtClean="0"/>
              <a:pPr/>
              <a:t>ב'/טבת/תשע"ב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7F056C-6F85-4B89-909D-6ADD6944DB58}" type="datetimeFigureOut">
              <a:rPr lang="he-IL" smtClean="0"/>
              <a:pPr/>
              <a:t>ב'/טבת/תשע"ב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26FF27-9074-4A1A-B7F6-272CDC7E192F}"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zimbio.com/Skin+Care/articles/6733020/Nanotechnology+Cosmetics+part+one" TargetMode="External"/><Relationship Id="rId2" Type="http://schemas.openxmlformats.org/officeDocument/2006/relationships/hyperlink" Target="http://science.howstuffworks.com/nanotechnology4.htm" TargetMode="External"/><Relationship Id="rId1" Type="http://schemas.openxmlformats.org/officeDocument/2006/relationships/slideLayout" Target="../slideLayouts/slideLayout2.xml"/><Relationship Id="rId4" Type="http://schemas.openxmlformats.org/officeDocument/2006/relationships/hyperlink" Target="http://www.freakingnews.com/Mini-Pictures--210.as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acticalwarfightergear.com/nano3.jpg"/>
          <p:cNvPicPr>
            <a:picLocks noChangeAspect="1" noChangeArrowheads="1"/>
          </p:cNvPicPr>
          <p:nvPr/>
        </p:nvPicPr>
        <p:blipFill>
          <a:blip r:embed="rId2"/>
          <a:srcRect/>
          <a:stretch>
            <a:fillRect/>
          </a:stretch>
        </p:blipFill>
        <p:spPr bwMode="auto">
          <a:xfrm>
            <a:off x="571472" y="857232"/>
            <a:ext cx="7929618" cy="5363624"/>
          </a:xfrm>
          <a:prstGeom prst="rect">
            <a:avLst/>
          </a:prstGeom>
          <a:noFill/>
        </p:spPr>
      </p:pic>
      <p:sp>
        <p:nvSpPr>
          <p:cNvPr id="2" name="כותרת 1"/>
          <p:cNvSpPr>
            <a:spLocks noGrp="1"/>
          </p:cNvSpPr>
          <p:nvPr>
            <p:ph type="ctrTitle"/>
          </p:nvPr>
        </p:nvSpPr>
        <p:spPr/>
        <p:txBody>
          <a:bodyPr/>
          <a:lstStyle/>
          <a:p>
            <a:r>
              <a:rPr lang="he-IL" dirty="0" smtClean="0"/>
              <a:t>ננוטכנולוגיה</a:t>
            </a:r>
            <a:endParaRPr lang="he-IL" dirty="0"/>
          </a:p>
        </p:txBody>
      </p:sp>
      <p:sp>
        <p:nvSpPr>
          <p:cNvPr id="3" name="כותרת משנה 2"/>
          <p:cNvSpPr>
            <a:spLocks noGrp="1"/>
          </p:cNvSpPr>
          <p:nvPr>
            <p:ph type="subTitle" idx="1"/>
          </p:nvPr>
        </p:nvSpPr>
        <p:spPr/>
        <p:txBody>
          <a:bodyPr/>
          <a:lstStyle/>
          <a:p>
            <a:r>
              <a:rPr lang="he-IL" dirty="0" smtClean="0"/>
              <a:t>רקע ומידע על </a:t>
            </a:r>
            <a:r>
              <a:rPr lang="he-IL" dirty="0" err="1" smtClean="0"/>
              <a:t>ננוכימיה</a:t>
            </a:r>
            <a:r>
              <a:rPr lang="he-IL" dirty="0" smtClean="0"/>
              <a:t> וננוטכנולוגיה</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77500" lnSpcReduction="20000"/>
          </a:bodyPr>
          <a:lstStyle/>
          <a:p>
            <a:r>
              <a:rPr lang="he-IL" dirty="0" err="1" smtClean="0"/>
              <a:t>הגרפן</a:t>
            </a:r>
            <a:r>
              <a:rPr lang="he-IL" dirty="0" smtClean="0"/>
              <a:t> הוא חד שכבה של הגרפיט.  הוא שכבה בודדת של אטומים שאפשר לפרוש אותה בין שתי אלקטרודות. השכבה חזקה מאד מבחינה </a:t>
            </a:r>
            <a:r>
              <a:rPr lang="he-IL" dirty="0" err="1" smtClean="0"/>
              <a:t>מכנית</a:t>
            </a:r>
            <a:r>
              <a:rPr lang="he-IL" dirty="0" smtClean="0"/>
              <a:t> ויש לה מוליכות חום גבוהה מאד. בנוסף המבנה מוליך אלקטרונים </a:t>
            </a:r>
            <a:r>
              <a:rPr lang="he-IL" dirty="0" err="1" smtClean="0"/>
              <a:t>מצויין</a:t>
            </a:r>
            <a:r>
              <a:rPr lang="he-IL" dirty="0" smtClean="0"/>
              <a:t> ובולע אור טוב 2.3% מהאור. ז"א שאפשר לראות את השכבה </a:t>
            </a:r>
            <a:r>
              <a:rPr lang="he-IL" dirty="0" err="1" smtClean="0"/>
              <a:t>במקרוסקופ</a:t>
            </a:r>
            <a:r>
              <a:rPr lang="he-IL" dirty="0" smtClean="0"/>
              <a:t> אופטי והוא נוח מאד לעבודה.</a:t>
            </a:r>
          </a:p>
          <a:p>
            <a:r>
              <a:rPr lang="he-IL" dirty="0" smtClean="0"/>
              <a:t>השנה הצליחו לצור יריעות של 30 </a:t>
            </a:r>
            <a:r>
              <a:rPr lang="he-IL" dirty="0" err="1" smtClean="0"/>
              <a:t>אינצ' </a:t>
            </a:r>
            <a:r>
              <a:rPr lang="he-IL" dirty="0" smtClean="0"/>
              <a:t>של גרפן.</a:t>
            </a:r>
          </a:p>
          <a:p>
            <a:r>
              <a:rPr lang="he-IL" dirty="0" smtClean="0"/>
              <a:t>כאשר יוצרים את השכבה של גרפן ניתן להעביר אותה על שכבה של חומר פלסטי דק מאד ושקוף ומקבלים מסכים שקופים שאפשר לכתוב עליהם ולהעביר אינפורמציה למחשב .</a:t>
            </a:r>
          </a:p>
          <a:p>
            <a:r>
              <a:rPr lang="he-IL" dirty="0" smtClean="0"/>
              <a:t>פרס נובל בפיסיקה ניתן השנה (2010) לשני מדענים רוסים על גילוי </a:t>
            </a:r>
            <a:r>
              <a:rPr lang="he-IL" dirty="0" err="1" smtClean="0"/>
              <a:t>הגרפן</a:t>
            </a:r>
            <a:r>
              <a:rPr lang="he-IL" dirty="0" smtClean="0"/>
              <a:t> בשנת 2004 .</a:t>
            </a:r>
            <a:endParaRPr lang="he-IL"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שימוש בננו חומרים בעת העתיקה</a:t>
            </a:r>
            <a:endParaRPr lang="he-IL" dirty="0"/>
          </a:p>
        </p:txBody>
      </p:sp>
      <p:pic>
        <p:nvPicPr>
          <p:cNvPr id="1026" name="Picture 2" descr="C:\Users\admin\Desktop\חומרים לעבודת גמר להעביר למחשב ולסדר\גביע חלקיקים זהב.jpg"/>
          <p:cNvPicPr>
            <a:picLocks noGrp="1" noChangeAspect="1" noChangeArrowheads="1"/>
          </p:cNvPicPr>
          <p:nvPr>
            <p:ph idx="1"/>
          </p:nvPr>
        </p:nvPicPr>
        <p:blipFill>
          <a:blip r:embed="rId2"/>
          <a:srcRect/>
          <a:stretch>
            <a:fillRect/>
          </a:stretch>
        </p:blipFill>
        <p:spPr bwMode="auto">
          <a:xfrm>
            <a:off x="1071538" y="2428868"/>
            <a:ext cx="4470400" cy="3289300"/>
          </a:xfrm>
          <a:prstGeom prst="rect">
            <a:avLst/>
          </a:prstGeom>
          <a:noFill/>
        </p:spPr>
      </p:pic>
      <p:pic>
        <p:nvPicPr>
          <p:cNvPr id="1027" name="Picture 3" descr="C:\Users\admin\Desktop\חומרים לעבודת גמר להעביר למחשב ולסדר\ויטראז.jpg"/>
          <p:cNvPicPr>
            <a:picLocks noChangeAspect="1" noChangeArrowheads="1"/>
          </p:cNvPicPr>
          <p:nvPr/>
        </p:nvPicPr>
        <p:blipFill>
          <a:blip r:embed="rId3"/>
          <a:srcRect/>
          <a:stretch>
            <a:fillRect/>
          </a:stretch>
        </p:blipFill>
        <p:spPr bwMode="auto">
          <a:xfrm>
            <a:off x="5929322" y="1500174"/>
            <a:ext cx="2921000" cy="4102100"/>
          </a:xfrm>
          <a:prstGeom prst="rect">
            <a:avLst/>
          </a:prstGeom>
          <a:noFill/>
        </p:spPr>
      </p:pic>
      <p:sp>
        <p:nvSpPr>
          <p:cNvPr id="6" name="מלבן 5"/>
          <p:cNvSpPr/>
          <p:nvPr/>
        </p:nvSpPr>
        <p:spPr>
          <a:xfrm>
            <a:off x="2214546" y="5857892"/>
            <a:ext cx="4572000" cy="646331"/>
          </a:xfrm>
          <a:prstGeom prst="rect">
            <a:avLst/>
          </a:prstGeom>
        </p:spPr>
        <p:txBody>
          <a:bodyPr>
            <a:spAutoFit/>
          </a:bodyPr>
          <a:lstStyle/>
          <a:p>
            <a:r>
              <a:rPr lang="en-US" dirty="0" smtClean="0"/>
              <a:t>http://stwww.weizmann.ac.il/g- </a:t>
            </a:r>
            <a:r>
              <a:rPr lang="en-US" dirty="0" err="1" smtClean="0"/>
              <a:t>chem</a:t>
            </a:r>
            <a:r>
              <a:rPr lang="en-US" dirty="0" smtClean="0"/>
              <a:t>/</a:t>
            </a:r>
            <a:r>
              <a:rPr lang="en-US" dirty="0" err="1" smtClean="0"/>
              <a:t>iton</a:t>
            </a:r>
            <a:r>
              <a:rPr lang="en-US" dirty="0" smtClean="0"/>
              <a:t>/12/nano.html</a:t>
            </a: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77500" lnSpcReduction="20000"/>
          </a:bodyPr>
          <a:lstStyle/>
          <a:p>
            <a:r>
              <a:rPr lang="he-IL" dirty="0" smtClean="0"/>
              <a:t>ננו חלקיקים של זהב שמשו כפיגמנטים צבעוניים עוד בימי הביניים ונחקרו כבר לפני 150 שנה ע"י פרדיי.</a:t>
            </a:r>
          </a:p>
          <a:p>
            <a:r>
              <a:rPr lang="he-IL" dirty="0" smtClean="0"/>
              <a:t>לננו חלקיקים יש צבעים שונים מזו של הצורה המקרוסקופית והצבע תלוי בגודל החלקיקים. גוש של זהב בגודל מקרוסקופי הוא צהוב, אך חלקיקי זהב בגודל של 50 ננומטר הם בצבע ירוק ובגודל של 25 ננומטר הם בצבע אדום.</a:t>
            </a:r>
          </a:p>
          <a:p>
            <a:r>
              <a:rPr lang="he-IL" dirty="0" smtClean="0"/>
              <a:t>אמנים בימי הביניים ידעו לעשות בזה שימוש בייצור </a:t>
            </a:r>
            <a:r>
              <a:rPr lang="he-IL" dirty="0" err="1" smtClean="0"/>
              <a:t>ויטראזים</a:t>
            </a:r>
            <a:r>
              <a:rPr lang="he-IL" dirty="0" smtClean="0"/>
              <a:t>. הם השתמשו בחלקיקים </a:t>
            </a:r>
            <a:r>
              <a:rPr lang="he-IL" dirty="0" err="1" smtClean="0"/>
              <a:t>ננומטריים</a:t>
            </a:r>
            <a:r>
              <a:rPr lang="he-IL" dirty="0" smtClean="0"/>
              <a:t> של מתכות על מנת לצבוע את הזכוכית. מכיוון שהם יצרו מבנה בו חלקיקי המתכת הם חלק </a:t>
            </a:r>
            <a:r>
              <a:rPr lang="he-IL" dirty="0" err="1" smtClean="0"/>
              <a:t>אינטגרלי</a:t>
            </a:r>
            <a:r>
              <a:rPr lang="he-IL" dirty="0" smtClean="0"/>
              <a:t> של הזכוכית הצבעים של </a:t>
            </a:r>
            <a:r>
              <a:rPr lang="he-IL" dirty="0" err="1" smtClean="0"/>
              <a:t>הויטראזים</a:t>
            </a:r>
            <a:r>
              <a:rPr lang="he-IL" dirty="0" smtClean="0"/>
              <a:t> לא דהו ונשתמרו מאד גם אחרי מאות שנים.</a:t>
            </a:r>
          </a:p>
          <a:p>
            <a:r>
              <a:rPr lang="he-IL" dirty="0" smtClean="0"/>
              <a:t>בגביעים רואים שינוי צבע בהתאם לזווית התאורה. </a:t>
            </a:r>
            <a:endParaRPr lang="he-IL"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000" dirty="0" smtClean="0"/>
              <a:t>פרופסור ריצ'רד </a:t>
            </a:r>
            <a:r>
              <a:rPr lang="he-IL" sz="4000" dirty="0" err="1" smtClean="0"/>
              <a:t>פיינמן</a:t>
            </a:r>
            <a:r>
              <a:rPr lang="he-IL" sz="4000" dirty="0" smtClean="0"/>
              <a:t>, זוכה פרס נובל לפיזיקה בשנת 1965נחשב מבשר הננוטכנולוגיה</a:t>
            </a:r>
            <a:r>
              <a:rPr lang="he-IL" dirty="0" smtClean="0"/>
              <a:t>.</a:t>
            </a:r>
            <a:endParaRPr lang="he-IL" dirty="0"/>
          </a:p>
        </p:txBody>
      </p:sp>
      <p:sp>
        <p:nvSpPr>
          <p:cNvPr id="3" name="מציין מיקום תוכן 2"/>
          <p:cNvSpPr>
            <a:spLocks noGrp="1"/>
          </p:cNvSpPr>
          <p:nvPr>
            <p:ph idx="1"/>
          </p:nvPr>
        </p:nvSpPr>
        <p:spPr/>
        <p:txBody>
          <a:bodyPr/>
          <a:lstStyle/>
          <a:p>
            <a:r>
              <a:rPr lang="he-IL" dirty="0" smtClean="0"/>
              <a:t>בשנת 1959 הוא טען:</a:t>
            </a:r>
          </a:p>
          <a:p>
            <a:r>
              <a:rPr lang="he-IL" dirty="0" smtClean="0"/>
              <a:t>  </a:t>
            </a:r>
            <a:r>
              <a:rPr lang="he-IL" dirty="0" err="1" smtClean="0"/>
              <a:t>" י</a:t>
            </a:r>
            <a:r>
              <a:rPr lang="he-IL" dirty="0" smtClean="0"/>
              <a:t>ש עוד שפע של מקום בתחתית"</a:t>
            </a:r>
          </a:p>
          <a:p>
            <a:r>
              <a:rPr lang="he-IL" dirty="0" smtClean="0"/>
              <a:t>תאר תהליך דמיוני בו מדען בונה זוג ידיים קטנות שהוא יכול לשלוט בהן באמצעות ידיו. בעזרת הידיים הקטנות הוא בונה זוג ידיים קטנות אפילו  יותר. אם יחזור על הפעולה הזו שוב ושוב יגיע המדען לזוג ידיים קטנות כל-כך עד שאפשר יהיה להזיז בעזרתם אטום בודד ממקום למקום. </a:t>
            </a:r>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dirty="0" smtClean="0"/>
              <a:t>למרות החזון המוקדם של </a:t>
            </a:r>
            <a:r>
              <a:rPr lang="he-IL" dirty="0" err="1" smtClean="0"/>
              <a:t>פרופ' </a:t>
            </a:r>
            <a:r>
              <a:rPr lang="he-IL" dirty="0" smtClean="0"/>
              <a:t>ריצ'רד </a:t>
            </a:r>
            <a:r>
              <a:rPr lang="he-IL" dirty="0" err="1" smtClean="0"/>
              <a:t>פיינמן</a:t>
            </a:r>
            <a:r>
              <a:rPr lang="he-IL" dirty="0" smtClean="0"/>
              <a:t> פריצת הדרך המשמעותית בתחום הייתה רק ב 1980 כאשר הומצאו ופותחו שיטות עבודה ומכשור המאפשרים  לדמות ולתפעל חומרים ומבנים בסקלה </a:t>
            </a:r>
            <a:r>
              <a:rPr lang="he-IL" dirty="0" err="1" smtClean="0"/>
              <a:t>ננומטרית</a:t>
            </a:r>
            <a:r>
              <a:rPr lang="he-IL" dirty="0" smtClean="0"/>
              <a:t>. </a:t>
            </a:r>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היום הגדרת החזון נאמרת במילים אחרות</a:t>
            </a:r>
            <a:endParaRPr lang="he-IL" dirty="0"/>
          </a:p>
        </p:txBody>
      </p:sp>
      <p:sp>
        <p:nvSpPr>
          <p:cNvPr id="3" name="מציין מיקום תוכן 2"/>
          <p:cNvSpPr>
            <a:spLocks noGrp="1"/>
          </p:cNvSpPr>
          <p:nvPr>
            <p:ph sz="half" idx="1"/>
          </p:nvPr>
        </p:nvSpPr>
        <p:spPr/>
        <p:txBody>
          <a:bodyPr>
            <a:normAutofit fontScale="77500" lnSpcReduction="20000"/>
          </a:bodyPr>
          <a:lstStyle/>
          <a:p>
            <a:r>
              <a:rPr lang="he-IL" dirty="0" smtClean="0"/>
              <a:t>פיתוח רובוט זעיר בקנה מידה </a:t>
            </a:r>
            <a:r>
              <a:rPr lang="he-IL" dirty="0" err="1" smtClean="0"/>
              <a:t>מולקולרי</a:t>
            </a:r>
            <a:r>
              <a:rPr lang="he-IL" dirty="0" smtClean="0"/>
              <a:t> שמסוגל לבצע פעולות על אטומים בודדים: לקחת אטום אחד, להניח אותו במקום מסוים ולחזור על הפעולה שוב ושוב.</a:t>
            </a:r>
          </a:p>
          <a:p>
            <a:r>
              <a:rPr lang="he-IL" dirty="0" smtClean="0"/>
              <a:t>יכולת זו תאפשר ליצור כל חומר בעלות נמוכה.</a:t>
            </a:r>
          </a:p>
          <a:p>
            <a:r>
              <a:rPr lang="he-IL" dirty="0" smtClean="0"/>
              <a:t>רובוט כזה הוא מכונה בגודל של אטומים בודדים הוא ישחרר מהצורך למזער מוצרים קיימים, אלא יאפשר מתן הוראות מדויקות לחלקיקי החומר הקטנים ביותר לייצר את המוצר הנדרש מעצמם. </a:t>
            </a:r>
            <a:endParaRPr lang="he-IL" dirty="0"/>
          </a:p>
        </p:txBody>
      </p:sp>
      <p:pic>
        <p:nvPicPr>
          <p:cNvPr id="2052" name="Picture 4" descr="C:\Users\admin\Desktop\תמונות לעבודה\nanotechnology.jpg"/>
          <p:cNvPicPr>
            <a:picLocks noGrp="1" noChangeAspect="1" noChangeArrowheads="1"/>
          </p:cNvPicPr>
          <p:nvPr>
            <p:ph sz="half" idx="2"/>
          </p:nvPr>
        </p:nvPicPr>
        <p:blipFill>
          <a:blip r:embed="rId2"/>
          <a:srcRect/>
          <a:stretch>
            <a:fillRect/>
          </a:stretch>
        </p:blipFill>
        <p:spPr bwMode="auto">
          <a:xfrm>
            <a:off x="4475243" y="1714488"/>
            <a:ext cx="4211557" cy="41278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לא נחפש את החומר לבניית המטוס אלא ניתן הוראה לחלקיקי החומר ליצור מעצמם מטוס.</a:t>
            </a:r>
            <a:endParaRPr lang="he-IL" dirty="0"/>
          </a:p>
        </p:txBody>
      </p:sp>
      <p:pic>
        <p:nvPicPr>
          <p:cNvPr id="3074" name="Picture 2" descr="C:\Users\admin\Desktop\תמונות לעבודה\בנייה של מטוס.jpg"/>
          <p:cNvPicPr>
            <a:picLocks noGrp="1" noChangeAspect="1" noChangeArrowheads="1"/>
          </p:cNvPicPr>
          <p:nvPr>
            <p:ph sz="half" idx="2"/>
          </p:nvPr>
        </p:nvPicPr>
        <p:blipFill>
          <a:blip r:embed="rId2"/>
          <a:srcRect/>
          <a:stretch>
            <a:fillRect/>
          </a:stretch>
        </p:blipFill>
        <p:spPr bwMode="auto">
          <a:xfrm>
            <a:off x="4963385" y="1643050"/>
            <a:ext cx="3609143" cy="4500594"/>
          </a:xfrm>
          <a:prstGeom prst="rect">
            <a:avLst/>
          </a:prstGeom>
          <a:noFill/>
        </p:spPr>
      </p:pic>
      <p:pic>
        <p:nvPicPr>
          <p:cNvPr id="6" name="Picture 5" descr="A Boeing 787 Dreamliner coming out of Boeing's Everett Assembly Line in Washington."/>
          <p:cNvPicPr>
            <a:picLocks noGrp="1" noChangeAspect="1" noChangeArrowheads="1"/>
          </p:cNvPicPr>
          <p:nvPr>
            <p:ph sz="half" idx="1"/>
          </p:nvPr>
        </p:nvPicPr>
        <p:blipFill>
          <a:blip r:embed="rId3"/>
          <a:srcRect/>
          <a:stretch>
            <a:fillRect/>
          </a:stretch>
        </p:blipFill>
        <p:spPr bwMode="auto">
          <a:xfrm>
            <a:off x="457200" y="1643050"/>
            <a:ext cx="4038600" cy="450059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p:cNvSpPr>
            <a:spLocks noGrp="1"/>
          </p:cNvSpPr>
          <p:nvPr>
            <p:ph type="title"/>
          </p:nvPr>
        </p:nvSpPr>
        <p:spPr/>
        <p:txBody>
          <a:bodyPr/>
          <a:lstStyle/>
          <a:p>
            <a:r>
              <a:rPr lang="he-IL" dirty="0" smtClean="0"/>
              <a:t>ירידה בסדרי גודל גורמת ל:</a:t>
            </a:r>
            <a:endParaRPr lang="he-IL" dirty="0"/>
          </a:p>
        </p:txBody>
      </p:sp>
      <p:pic>
        <p:nvPicPr>
          <p:cNvPr id="4098" name="Picture 2" descr="C:\Users\admin\Desktop\תמונות לעבודה\שטח פנים.jpg"/>
          <p:cNvPicPr>
            <a:picLocks noGrp="1" noChangeAspect="1" noChangeArrowheads="1"/>
          </p:cNvPicPr>
          <p:nvPr>
            <p:ph sz="half" idx="1"/>
          </p:nvPr>
        </p:nvPicPr>
        <p:blipFill>
          <a:blip r:embed="rId2"/>
          <a:stretch>
            <a:fillRect/>
          </a:stretch>
        </p:blipFill>
        <p:spPr>
          <a:xfrm>
            <a:off x="457200" y="2997767"/>
            <a:ext cx="4038600" cy="1730829"/>
          </a:xfrm>
        </p:spPr>
      </p:pic>
      <p:sp>
        <p:nvSpPr>
          <p:cNvPr id="13" name="מציין מיקום תוכן 12"/>
          <p:cNvSpPr>
            <a:spLocks noGrp="1"/>
          </p:cNvSpPr>
          <p:nvPr>
            <p:ph sz="half" idx="2"/>
          </p:nvPr>
        </p:nvSpPr>
        <p:spPr/>
        <p:txBody>
          <a:bodyPr/>
          <a:lstStyle/>
          <a:p>
            <a:r>
              <a:rPr lang="he-IL" dirty="0" smtClean="0"/>
              <a:t>שינוי הפיסיקה והכימיה הרלוונטיים לבעיה.</a:t>
            </a:r>
          </a:p>
          <a:p>
            <a:r>
              <a:rPr lang="he-IL" dirty="0" smtClean="0"/>
              <a:t>כוח הכבידה יהפוך להיות פחות משמעותי.</a:t>
            </a:r>
          </a:p>
          <a:p>
            <a:r>
              <a:rPr lang="he-IL" dirty="0" smtClean="0"/>
              <a:t>הכוחות בין החלקיקים יהפכו להיות חשובים יותר.</a:t>
            </a:r>
          </a:p>
          <a:p>
            <a:r>
              <a:rPr lang="he-IL" dirty="0" smtClean="0"/>
              <a:t>תכונות שטח הפנים יהיו </a:t>
            </a:r>
            <a:r>
              <a:rPr lang="he-IL" smtClean="0"/>
              <a:t>משמעותיות יותר.</a:t>
            </a:r>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וגם בטבע....</a:t>
            </a:r>
            <a:endParaRPr lang="he-IL" dirty="0"/>
          </a:p>
        </p:txBody>
      </p:sp>
      <p:pic>
        <p:nvPicPr>
          <p:cNvPr id="2051" name="Picture 3" descr="C:\Users\admin\Desktop\חומרים לעבודת גמר להעביר למחשב ולסדר\קורי עכביש 2.jpg"/>
          <p:cNvPicPr>
            <a:picLocks noChangeAspect="1" noChangeArrowheads="1"/>
          </p:cNvPicPr>
          <p:nvPr/>
        </p:nvPicPr>
        <p:blipFill>
          <a:blip r:embed="rId2" cstate="print"/>
          <a:srcRect/>
          <a:stretch>
            <a:fillRect/>
          </a:stretch>
        </p:blipFill>
        <p:spPr bwMode="auto">
          <a:xfrm>
            <a:off x="571472" y="1428736"/>
            <a:ext cx="4095779" cy="4500594"/>
          </a:xfrm>
          <a:prstGeom prst="rect">
            <a:avLst/>
          </a:prstGeom>
          <a:noFill/>
        </p:spPr>
      </p:pic>
      <p:pic>
        <p:nvPicPr>
          <p:cNvPr id="2052" name="Picture 4" descr="C:\Users\admin\Desktop\חומרים לעבודת גמר להעביר למחשב ולסדר\קורי עכביש.jpg"/>
          <p:cNvPicPr>
            <a:picLocks noChangeAspect="1" noChangeArrowheads="1"/>
          </p:cNvPicPr>
          <p:nvPr/>
        </p:nvPicPr>
        <p:blipFill>
          <a:blip r:embed="rId3" cstate="print"/>
          <a:srcRect/>
          <a:stretch>
            <a:fillRect/>
          </a:stretch>
        </p:blipFill>
        <p:spPr bwMode="auto">
          <a:xfrm>
            <a:off x="3846625" y="3786190"/>
            <a:ext cx="4725903" cy="3071810"/>
          </a:xfrm>
          <a:prstGeom prst="rect">
            <a:avLst/>
          </a:prstGeom>
          <a:noFill/>
        </p:spPr>
      </p:pic>
      <p:pic>
        <p:nvPicPr>
          <p:cNvPr id="2050" name="Picture 2" descr="C:\Users\admin\Desktop\חומרים לעבודת גמר להעביר למחשב ולסדר\עכביש.jpg"/>
          <p:cNvPicPr>
            <a:picLocks noGrp="1" noChangeAspect="1" noChangeArrowheads="1"/>
          </p:cNvPicPr>
          <p:nvPr>
            <p:ph idx="1"/>
          </p:nvPr>
        </p:nvPicPr>
        <p:blipFill>
          <a:blip r:embed="rId4"/>
          <a:srcRect/>
          <a:stretch>
            <a:fillRect/>
          </a:stretch>
        </p:blipFill>
        <p:spPr bwMode="auto">
          <a:xfrm>
            <a:off x="4786314" y="1428736"/>
            <a:ext cx="3671886" cy="28979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77500" lnSpcReduction="20000"/>
          </a:bodyPr>
          <a:lstStyle/>
          <a:p>
            <a:r>
              <a:rPr lang="he-IL" dirty="0" smtClean="0"/>
              <a:t>קורי עכביש הם סיבים אלסטיים וחזקים (פי 6 מסיבי </a:t>
            </a:r>
            <a:r>
              <a:rPr lang="he-IL" dirty="0" err="1" smtClean="0"/>
              <a:t>נילון</a:t>
            </a:r>
            <a:r>
              <a:rPr lang="he-IL" dirty="0" smtClean="0"/>
              <a:t> או פלדה באותו עובי). חומרים אלסטיים או חומרים חזקים אנחנו כבר יודעים לייצר, אבל את היכולת לייצר סיבים שהם גם אלסטיים וגם חזקים העכביש יודע טוב מאיתנו ואנחנו לומדים את זה ממנו.</a:t>
            </a:r>
          </a:p>
          <a:p>
            <a:r>
              <a:rPr lang="he-IL" dirty="0" smtClean="0"/>
              <a:t>הרבה מחקרים נעשים בקבוצות מחקר שונות בעולם על מנת להתחקות אחר קורי העכביש והייצור שלהם, באמצעות הנדסה גנטית או תהליכים </a:t>
            </a:r>
            <a:r>
              <a:rPr lang="he-IL" dirty="0" err="1" smtClean="0"/>
              <a:t>סינטתיים</a:t>
            </a:r>
            <a:r>
              <a:rPr lang="he-IL" dirty="0" smtClean="0"/>
              <a:t>.</a:t>
            </a:r>
          </a:p>
          <a:p>
            <a:r>
              <a:rPr lang="he-IL" dirty="0" smtClean="0"/>
              <a:t>כבר יש לא מעט הצלחות בעולם, כולל פיתוח ישראלי של חוקרים מהאוניברסיטה העברית בירושלים. הם הצליחו לייצר קורי עכביש בתאי חיידקים. החלבונים המהונדסים שיצרו התארגנו בעצמם לסיבים בעלי תכונות המשתוות לסיבים שטווה העכביש. </a:t>
            </a:r>
            <a:endParaRPr lang="he-IL"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"המסע הפנטסטי"</a:t>
            </a:r>
            <a:endParaRPr lang="he-IL" dirty="0"/>
          </a:p>
        </p:txBody>
      </p:sp>
      <p:sp>
        <p:nvSpPr>
          <p:cNvPr id="3" name="מציין מיקום תוכן 2"/>
          <p:cNvSpPr>
            <a:spLocks noGrp="1"/>
          </p:cNvSpPr>
          <p:nvPr>
            <p:ph sz="half" idx="1"/>
          </p:nvPr>
        </p:nvSpPr>
        <p:spPr/>
        <p:txBody>
          <a:bodyPr>
            <a:normAutofit fontScale="92500" lnSpcReduction="10000"/>
          </a:bodyPr>
          <a:lstStyle/>
          <a:p>
            <a:r>
              <a:rPr lang="he-IL" dirty="0" smtClean="0"/>
              <a:t>בסרט מדע בדיוני </a:t>
            </a:r>
            <a:r>
              <a:rPr lang="he-IL" dirty="0" smtClean="0">
                <a:solidFill>
                  <a:schemeClr val="tx2"/>
                </a:solidFill>
              </a:rPr>
              <a:t>ה"מסע הפנטסטי"</a:t>
            </a:r>
            <a:r>
              <a:rPr lang="he-IL" dirty="0" smtClean="0"/>
              <a:t> משנת 1966 מזערו קבוצה של מדענים כדי להיכנס </a:t>
            </a:r>
            <a:r>
              <a:rPr lang="he-IL" dirty="0" smtClean="0">
                <a:solidFill>
                  <a:schemeClr val="tx2"/>
                </a:solidFill>
              </a:rPr>
              <a:t>ל"צוללת זעירה" </a:t>
            </a:r>
            <a:r>
              <a:rPr lang="he-IL" dirty="0" smtClean="0"/>
              <a:t>ובעזרתה לנוע במחזור הדם של מדען שנמצא בתרדמת על מנת להגיע למוח שלו, לתקן את הדרוש תיקון ולהחזירו להכרה מלאה ותפקוד תקין.</a:t>
            </a:r>
          </a:p>
          <a:p>
            <a:pPr>
              <a:buNone/>
            </a:pPr>
            <a:r>
              <a:rPr lang="he-IL" dirty="0" smtClean="0"/>
              <a:t> </a:t>
            </a:r>
            <a:endParaRPr lang="he-IL" dirty="0"/>
          </a:p>
        </p:txBody>
      </p:sp>
      <p:pic>
        <p:nvPicPr>
          <p:cNvPr id="3074" name="Picture 2" descr="C:\Users\admin\Desktop\חומרים לעבודת גמר להעביר למחשב ולסדר\678622.jpg"/>
          <p:cNvPicPr>
            <a:picLocks noGrp="1" noChangeAspect="1" noChangeArrowheads="1"/>
          </p:cNvPicPr>
          <p:nvPr>
            <p:ph sz="half" idx="2"/>
          </p:nvPr>
        </p:nvPicPr>
        <p:blipFill>
          <a:blip r:embed="rId2"/>
          <a:srcRect/>
          <a:stretch>
            <a:fillRect/>
          </a:stretch>
        </p:blipFill>
        <p:spPr bwMode="auto">
          <a:xfrm>
            <a:off x="5068220" y="1600200"/>
            <a:ext cx="3198560" cy="45259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וגם אנחנו מתאמצים מאד ומצליחים...</a:t>
            </a:r>
            <a:endParaRPr lang="he-IL" dirty="0"/>
          </a:p>
        </p:txBody>
      </p:sp>
      <p:pic>
        <p:nvPicPr>
          <p:cNvPr id="4" name="Picture 5"/>
          <p:cNvPicPr>
            <a:picLocks noGrp="1" noChangeAspect="1" noChangeArrowheads="1"/>
          </p:cNvPicPr>
          <p:nvPr>
            <p:ph sz="half" idx="1"/>
          </p:nvPr>
        </p:nvPicPr>
        <p:blipFill>
          <a:blip r:embed="rId2"/>
          <a:stretch>
            <a:fillRect/>
          </a:stretch>
        </p:blipFill>
        <p:spPr bwMode="auto">
          <a:xfrm>
            <a:off x="714348" y="1600200"/>
            <a:ext cx="3786213" cy="4829196"/>
          </a:xfrm>
          <a:prstGeom prst="rect">
            <a:avLst/>
          </a:prstGeom>
          <a:noFill/>
          <a:ln w="9525">
            <a:noFill/>
            <a:miter lim="800000"/>
            <a:headEnd/>
            <a:tailEnd/>
          </a:ln>
          <a:effectLst/>
        </p:spPr>
      </p:pic>
      <p:pic>
        <p:nvPicPr>
          <p:cNvPr id="6" name="Picture 5"/>
          <p:cNvPicPr>
            <a:picLocks noGrp="1" noChangeAspect="1" noChangeArrowheads="1"/>
          </p:cNvPicPr>
          <p:nvPr>
            <p:ph sz="half" idx="2"/>
          </p:nvPr>
        </p:nvPicPr>
        <p:blipFill>
          <a:blip r:embed="rId3"/>
          <a:srcRect/>
          <a:stretch>
            <a:fillRect/>
          </a:stretch>
        </p:blipFill>
        <p:spPr bwMode="auto">
          <a:xfrm>
            <a:off x="4572000" y="1571612"/>
            <a:ext cx="3512104" cy="1571636"/>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a:xfrm>
            <a:off x="4643438" y="3214686"/>
            <a:ext cx="3314697" cy="2000264"/>
          </a:xfrm>
          <a:prstGeom prst="rect">
            <a:avLst/>
          </a:prstGeom>
          <a:noFill/>
          <a:ln/>
        </p:spPr>
      </p:pic>
      <p:sp>
        <p:nvSpPr>
          <p:cNvPr id="8" name="מלבן 7"/>
          <p:cNvSpPr/>
          <p:nvPr/>
        </p:nvSpPr>
        <p:spPr>
          <a:xfrm>
            <a:off x="4357686" y="5286388"/>
            <a:ext cx="4572000" cy="1200329"/>
          </a:xfrm>
          <a:prstGeom prst="rect">
            <a:avLst/>
          </a:prstGeom>
        </p:spPr>
        <p:txBody>
          <a:bodyPr>
            <a:spAutoFit/>
          </a:bodyPr>
          <a:lstStyle/>
          <a:p>
            <a:r>
              <a:rPr lang="he-IL" dirty="0" smtClean="0"/>
              <a:t>יריעות של </a:t>
            </a:r>
            <a:r>
              <a:rPr lang="he-IL" dirty="0" err="1" smtClean="0"/>
              <a:t>ננוטיוב</a:t>
            </a:r>
            <a:r>
              <a:rPr lang="he-IL" dirty="0" smtClean="0"/>
              <a:t> עליהן מונחות טיפות של מים, מיץ תפוזים ומיץ אפרסק. המסה של כל טיפה גדולה פי 50,000 ממסת פיסת </a:t>
            </a:r>
            <a:r>
              <a:rPr lang="he-IL" dirty="0" err="1" smtClean="0"/>
              <a:t>הננוטיוב</a:t>
            </a:r>
            <a:r>
              <a:rPr lang="he-IL" dirty="0" smtClean="0"/>
              <a:t> איתה היא באה במגע.</a:t>
            </a:r>
            <a:r>
              <a:rPr lang="en-US" dirty="0" smtClean="0"/>
              <a:t> </a:t>
            </a:r>
            <a:endParaRPr lang="he-I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היישומים של ייצור המוני של סיבים כמו קורי עכביש</a:t>
            </a:r>
            <a:endParaRPr lang="he-IL" dirty="0"/>
          </a:p>
        </p:txBody>
      </p:sp>
      <p:sp>
        <p:nvSpPr>
          <p:cNvPr id="3" name="מציין מיקום תוכן 2"/>
          <p:cNvSpPr>
            <a:spLocks noGrp="1"/>
          </p:cNvSpPr>
          <p:nvPr>
            <p:ph sz="half" idx="1"/>
          </p:nvPr>
        </p:nvSpPr>
        <p:spPr/>
        <p:txBody>
          <a:bodyPr/>
          <a:lstStyle/>
          <a:p>
            <a:r>
              <a:rPr lang="he-IL" dirty="0" smtClean="0"/>
              <a:t>אפודי מגן קלים וחזקים</a:t>
            </a:r>
          </a:p>
          <a:p>
            <a:r>
              <a:rPr lang="he-IL" dirty="0" smtClean="0"/>
              <a:t>חוטי תפירה </a:t>
            </a:r>
            <a:r>
              <a:rPr lang="he-IL" dirty="0" err="1" smtClean="0"/>
              <a:t>כירוגיים</a:t>
            </a:r>
            <a:endParaRPr lang="he-IL" dirty="0" smtClean="0"/>
          </a:p>
          <a:p>
            <a:r>
              <a:rPr lang="he-IL" dirty="0" smtClean="0"/>
              <a:t>מיקרו מוליכים</a:t>
            </a:r>
          </a:p>
          <a:p>
            <a:r>
              <a:rPr lang="he-IL" dirty="0" smtClean="0"/>
              <a:t>סיבים אופטיים</a:t>
            </a:r>
          </a:p>
          <a:p>
            <a:r>
              <a:rPr lang="he-IL" dirty="0" smtClean="0"/>
              <a:t>ציוד לחכות דיג</a:t>
            </a:r>
          </a:p>
          <a:p>
            <a:r>
              <a:rPr lang="he-IL" dirty="0" smtClean="0"/>
              <a:t>בגדים</a:t>
            </a:r>
            <a:endParaRPr lang="he-IL" dirty="0"/>
          </a:p>
        </p:txBody>
      </p:sp>
      <p:pic>
        <p:nvPicPr>
          <p:cNvPr id="1027" name="Picture 3" descr="C:\Users\admin\Desktop\תמונות לעבודה\חיילים אפודי מגן.jpg"/>
          <p:cNvPicPr>
            <a:picLocks noGrp="1" noChangeAspect="1" noChangeArrowheads="1"/>
          </p:cNvPicPr>
          <p:nvPr>
            <p:ph sz="half" idx="2"/>
          </p:nvPr>
        </p:nvPicPr>
        <p:blipFill>
          <a:blip r:embed="rId2" cstate="print"/>
          <a:srcRect/>
          <a:stretch>
            <a:fillRect/>
          </a:stretch>
        </p:blipFill>
        <p:spPr bwMode="auto">
          <a:xfrm>
            <a:off x="5500694" y="1571612"/>
            <a:ext cx="3181344" cy="2087757"/>
          </a:xfrm>
          <a:prstGeom prst="rect">
            <a:avLst/>
          </a:prstGeom>
          <a:noFill/>
        </p:spPr>
      </p:pic>
      <p:pic>
        <p:nvPicPr>
          <p:cNvPr id="1028" name="Picture 4" descr="C:\Users\admin\Desktop\תמונות לעבודה\סיבים אופטיים.jpg"/>
          <p:cNvPicPr>
            <a:picLocks noChangeAspect="1" noChangeArrowheads="1"/>
          </p:cNvPicPr>
          <p:nvPr/>
        </p:nvPicPr>
        <p:blipFill>
          <a:blip r:embed="rId3"/>
          <a:srcRect/>
          <a:stretch>
            <a:fillRect/>
          </a:stretch>
        </p:blipFill>
        <p:spPr bwMode="auto">
          <a:xfrm>
            <a:off x="5500694" y="3786190"/>
            <a:ext cx="3143272" cy="2633210"/>
          </a:xfrm>
          <a:prstGeom prst="rect">
            <a:avLst/>
          </a:prstGeom>
          <a:noFill/>
        </p:spPr>
      </p:pic>
      <p:pic>
        <p:nvPicPr>
          <p:cNvPr id="1029" name="Picture 5" descr="C:\Users\admin\Desktop\תמונות לעבודה\חכות דיג.jpg"/>
          <p:cNvPicPr>
            <a:picLocks noChangeAspect="1" noChangeArrowheads="1"/>
          </p:cNvPicPr>
          <p:nvPr/>
        </p:nvPicPr>
        <p:blipFill>
          <a:blip r:embed="rId4"/>
          <a:srcRect/>
          <a:stretch>
            <a:fillRect/>
          </a:stretch>
        </p:blipFill>
        <p:spPr bwMode="auto">
          <a:xfrm>
            <a:off x="357158" y="4789726"/>
            <a:ext cx="3143272" cy="19254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כבר היום....</a:t>
            </a:r>
            <a:endParaRPr lang="he-IL" dirty="0"/>
          </a:p>
        </p:txBody>
      </p:sp>
      <p:sp>
        <p:nvSpPr>
          <p:cNvPr id="4" name="מציין מיקום תוכן 3"/>
          <p:cNvSpPr>
            <a:spLocks noGrp="1"/>
          </p:cNvSpPr>
          <p:nvPr>
            <p:ph sz="half" idx="2"/>
          </p:nvPr>
        </p:nvSpPr>
        <p:spPr/>
        <p:txBody>
          <a:bodyPr>
            <a:normAutofit fontScale="92500" lnSpcReduction="20000"/>
          </a:bodyPr>
          <a:lstStyle/>
          <a:p>
            <a:r>
              <a:rPr lang="he-IL" dirty="0" smtClean="0"/>
              <a:t>מייצרים מטוסים מחומרים מרוכבים, שהם פיזור של </a:t>
            </a:r>
            <a:r>
              <a:rPr lang="he-IL" dirty="0" err="1" smtClean="0"/>
              <a:t>ננוחלקיקים</a:t>
            </a:r>
            <a:r>
              <a:rPr lang="he-IL" dirty="0" smtClean="0"/>
              <a:t> שונים בתוך מרכיב פולימרי (פלסטי). המטוסים קלים יותר, עשויים מחומרים חזקים יותר מבעבר ולכן יש להם ביצועים טובים יותר.</a:t>
            </a:r>
          </a:p>
          <a:p>
            <a:r>
              <a:rPr lang="he-IL" dirty="0" smtClean="0"/>
              <a:t>החמקן הוא הגרסה הצבאית</a:t>
            </a:r>
          </a:p>
          <a:p>
            <a:r>
              <a:rPr lang="he-IL" dirty="0" err="1" smtClean="0"/>
              <a:t>הדרימליינר</a:t>
            </a:r>
            <a:r>
              <a:rPr lang="he-IL" dirty="0" smtClean="0"/>
              <a:t> של חברת בואינג הוא הגרסה האזרחית.</a:t>
            </a:r>
            <a:endParaRPr lang="he-IL" dirty="0"/>
          </a:p>
        </p:txBody>
      </p:sp>
      <p:pic>
        <p:nvPicPr>
          <p:cNvPr id="5" name="Picture 13" descr="stealth-airplane-b2-bomber1"/>
          <p:cNvPicPr>
            <a:picLocks noGrp="1" noChangeAspect="1" noChangeArrowheads="1"/>
          </p:cNvPicPr>
          <p:nvPr>
            <p:ph sz="half" idx="1"/>
          </p:nvPr>
        </p:nvPicPr>
        <p:blipFill>
          <a:blip r:embed="rId2"/>
          <a:srcRect/>
          <a:stretch>
            <a:fillRect/>
          </a:stretch>
        </p:blipFill>
        <p:spPr bwMode="auto">
          <a:xfrm>
            <a:off x="357158" y="285728"/>
            <a:ext cx="2995634" cy="2995634"/>
          </a:xfrm>
          <a:prstGeom prst="rect">
            <a:avLst/>
          </a:prstGeom>
          <a:noFill/>
        </p:spPr>
      </p:pic>
      <p:pic>
        <p:nvPicPr>
          <p:cNvPr id="6" name="Picture 11" descr="Boeing 787 - 7E7"/>
          <p:cNvPicPr>
            <a:picLocks noChangeAspect="1" noChangeArrowheads="1"/>
          </p:cNvPicPr>
          <p:nvPr/>
        </p:nvPicPr>
        <p:blipFill>
          <a:blip r:embed="rId3"/>
          <a:srcRect/>
          <a:stretch>
            <a:fillRect/>
          </a:stretch>
        </p:blipFill>
        <p:spPr bwMode="auto">
          <a:xfrm>
            <a:off x="1785918" y="2428868"/>
            <a:ext cx="2826635" cy="2382836"/>
          </a:xfrm>
          <a:prstGeom prst="rect">
            <a:avLst/>
          </a:prstGeom>
          <a:noFill/>
        </p:spPr>
      </p:pic>
      <p:pic>
        <p:nvPicPr>
          <p:cNvPr id="7" name="Picture 7" descr="1_door-2-entry"/>
          <p:cNvPicPr>
            <a:picLocks noChangeAspect="1" noChangeArrowheads="1"/>
          </p:cNvPicPr>
          <p:nvPr/>
        </p:nvPicPr>
        <p:blipFill>
          <a:blip r:embed="rId4"/>
          <a:srcRect/>
          <a:stretch>
            <a:fillRect/>
          </a:stretch>
        </p:blipFill>
        <p:spPr bwMode="auto">
          <a:xfrm>
            <a:off x="285720" y="4500570"/>
            <a:ext cx="2945538" cy="235743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דיו נחושת</a:t>
            </a:r>
            <a:endParaRPr lang="he-IL" dirty="0"/>
          </a:p>
        </p:txBody>
      </p:sp>
      <p:sp>
        <p:nvSpPr>
          <p:cNvPr id="4" name="מציין מיקום תוכן 3"/>
          <p:cNvSpPr>
            <a:spLocks noGrp="1"/>
          </p:cNvSpPr>
          <p:nvPr>
            <p:ph sz="half" idx="2"/>
          </p:nvPr>
        </p:nvSpPr>
        <p:spPr/>
        <p:txBody>
          <a:bodyPr>
            <a:noAutofit/>
          </a:bodyPr>
          <a:lstStyle/>
          <a:p>
            <a:r>
              <a:rPr lang="he-IL" sz="2000" dirty="0" smtClean="0"/>
              <a:t>מוליך המיועד לתעשיות המעגלים המודפסים. ניתן להשתמש בו במדפסות דיו רגילות, על מגוון של חומרים.</a:t>
            </a:r>
          </a:p>
          <a:p>
            <a:r>
              <a:rPr lang="he-IL" sz="2000" dirty="0" smtClean="0"/>
              <a:t>הדיו משמש במדפסות הזרקה וניתן להשיג באמצעותו הדפסה של שכבות או צורות </a:t>
            </a:r>
            <a:r>
              <a:rPr lang="he-IL" sz="2000" dirty="0" err="1" smtClean="0"/>
              <a:t>גאומטריות</a:t>
            </a:r>
            <a:r>
              <a:rPr lang="he-IL" sz="2000" dirty="0" smtClean="0"/>
              <a:t> מדויקות מאד, בטמפרטורת נמוכות.</a:t>
            </a:r>
          </a:p>
          <a:p>
            <a:r>
              <a:rPr lang="he-IL" sz="2000" dirty="0" smtClean="0"/>
              <a:t>ניתן להדפיס על שכבות דקות מאד (שקופות) להשיג מוליכות חשמלית טובה ולהפחית משמעותית את כמות האנרגיה בתהליך השימוש.</a:t>
            </a:r>
          </a:p>
          <a:p>
            <a:r>
              <a:rPr lang="he-IL" sz="2000" dirty="0" smtClean="0"/>
              <a:t>אחד היישומים הוא אלקטרודות שקופות.</a:t>
            </a:r>
            <a:endParaRPr lang="he-IL" sz="2000" dirty="0"/>
          </a:p>
        </p:txBody>
      </p:sp>
      <p:pic>
        <p:nvPicPr>
          <p:cNvPr id="2050" name="Picture 2" descr="C:\Users\admin\Desktop\חומרים לעבודת גמר להעביר למחשב ולסדר\דיו נחושת.jpg"/>
          <p:cNvPicPr>
            <a:picLocks noGrp="1" noChangeAspect="1" noChangeArrowheads="1"/>
          </p:cNvPicPr>
          <p:nvPr>
            <p:ph sz="half" idx="1"/>
          </p:nvPr>
        </p:nvPicPr>
        <p:blipFill>
          <a:blip r:embed="rId2"/>
          <a:srcRect/>
          <a:stretch>
            <a:fillRect/>
          </a:stretch>
        </p:blipFill>
        <p:spPr bwMode="auto">
          <a:xfrm>
            <a:off x="1000100" y="1643050"/>
            <a:ext cx="3388443" cy="435771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היום ברפואה</a:t>
            </a:r>
            <a:endParaRPr lang="he-IL" dirty="0"/>
          </a:p>
        </p:txBody>
      </p:sp>
      <p:sp>
        <p:nvSpPr>
          <p:cNvPr id="6" name="מציין מיקום טקסט 5"/>
          <p:cNvSpPr>
            <a:spLocks noGrp="1"/>
          </p:cNvSpPr>
          <p:nvPr>
            <p:ph type="body" idx="1"/>
          </p:nvPr>
        </p:nvSpPr>
        <p:spPr/>
        <p:txBody>
          <a:bodyPr>
            <a:normAutofit fontScale="92500" lnSpcReduction="20000"/>
          </a:bodyPr>
          <a:lstStyle/>
          <a:p>
            <a:r>
              <a:rPr lang="he-IL" dirty="0" smtClean="0"/>
              <a:t>קפסולה לבדיקה של מערכת העיכול</a:t>
            </a:r>
            <a:endParaRPr lang="he-IL" dirty="0"/>
          </a:p>
        </p:txBody>
      </p:sp>
      <p:pic>
        <p:nvPicPr>
          <p:cNvPr id="3074" name="Picture 2" descr="C:\Users\admin\Desktop\תמונות לעבודה\תרופה לסרטן השד.jpg"/>
          <p:cNvPicPr>
            <a:picLocks noGrp="1" noChangeAspect="1" noChangeArrowheads="1"/>
          </p:cNvPicPr>
          <p:nvPr>
            <p:ph sz="half" idx="2"/>
          </p:nvPr>
        </p:nvPicPr>
        <p:blipFill>
          <a:blip r:embed="rId2"/>
          <a:stretch>
            <a:fillRect/>
          </a:stretch>
        </p:blipFill>
        <p:spPr bwMode="auto">
          <a:xfrm>
            <a:off x="4762488" y="2339560"/>
            <a:ext cx="3738602" cy="3589770"/>
          </a:xfrm>
          <a:prstGeom prst="rect">
            <a:avLst/>
          </a:prstGeom>
          <a:noFill/>
        </p:spPr>
      </p:pic>
      <p:sp>
        <p:nvSpPr>
          <p:cNvPr id="7" name="מציין מיקום טקסט 6"/>
          <p:cNvSpPr>
            <a:spLocks noGrp="1"/>
          </p:cNvSpPr>
          <p:nvPr>
            <p:ph type="body" sz="quarter" idx="3"/>
          </p:nvPr>
        </p:nvSpPr>
        <p:spPr/>
        <p:txBody>
          <a:bodyPr/>
          <a:lstStyle/>
          <a:p>
            <a:r>
              <a:rPr lang="he-IL" dirty="0" smtClean="0"/>
              <a:t>תרופה לסרטן השד</a:t>
            </a:r>
            <a:endParaRPr lang="he-IL" dirty="0"/>
          </a:p>
        </p:txBody>
      </p:sp>
      <p:sp>
        <p:nvSpPr>
          <p:cNvPr id="8" name="מציין מיקום תוכן 7"/>
          <p:cNvSpPr>
            <a:spLocks noGrp="1"/>
          </p:cNvSpPr>
          <p:nvPr>
            <p:ph sz="quarter" idx="4"/>
          </p:nvPr>
        </p:nvSpPr>
        <p:spPr/>
        <p:txBody>
          <a:bodyPr/>
          <a:lstStyle/>
          <a:p>
            <a:endParaRPr lang="he-IL"/>
          </a:p>
        </p:txBody>
      </p:sp>
      <p:pic>
        <p:nvPicPr>
          <p:cNvPr id="3075" name="Picture 3" descr="C:\Users\admin\Desktop\תמונות לעבודה\קפסולה.jpg"/>
          <p:cNvPicPr>
            <a:picLocks noChangeAspect="1" noChangeArrowheads="1"/>
          </p:cNvPicPr>
          <p:nvPr/>
        </p:nvPicPr>
        <p:blipFill>
          <a:blip r:embed="rId3"/>
          <a:srcRect/>
          <a:stretch>
            <a:fillRect/>
          </a:stretch>
        </p:blipFill>
        <p:spPr bwMode="auto">
          <a:xfrm>
            <a:off x="571472" y="2428868"/>
            <a:ext cx="3786214" cy="32861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endParaRPr lang="he-IL"/>
          </a:p>
        </p:txBody>
      </p:sp>
      <p:sp>
        <p:nvSpPr>
          <p:cNvPr id="8" name="מציין מיקום תוכן 7"/>
          <p:cNvSpPr>
            <a:spLocks noGrp="1"/>
          </p:cNvSpPr>
          <p:nvPr>
            <p:ph idx="1"/>
          </p:nvPr>
        </p:nvSpPr>
        <p:spPr/>
        <p:txBody>
          <a:bodyPr>
            <a:normAutofit fontScale="77500" lnSpcReduction="20000"/>
          </a:bodyPr>
          <a:lstStyle/>
          <a:p>
            <a:r>
              <a:rPr lang="he-IL" dirty="0" smtClean="0"/>
              <a:t>התרופה יעילה ביותר לסוג בעייתי מאד של סרטן השד היא ארסן </a:t>
            </a:r>
            <a:r>
              <a:rPr lang="he-IL" dirty="0" err="1" smtClean="0"/>
              <a:t>טריאוקסיד</a:t>
            </a:r>
            <a:r>
              <a:rPr lang="he-IL" dirty="0" smtClean="0"/>
              <a:t>. את החומר הזה לא ניתן לתת בקפסולות או דרך מערכת הדם מפני שעד שהוא מגיע לגידול הסרטני הוא מתפרק ולא נותר ממנו מספיק על מנת לטפל בגידול. </a:t>
            </a:r>
          </a:p>
          <a:p>
            <a:r>
              <a:rPr lang="he-IL" dirty="0" smtClean="0"/>
              <a:t>מצד שני אם נותנים כמויות גדולות ממנו הוא גורם להרעלה ומסכן חיים. </a:t>
            </a:r>
          </a:p>
          <a:p>
            <a:r>
              <a:rPr lang="he-IL" dirty="0" err="1" smtClean="0"/>
              <a:t>ננוחלקיק</a:t>
            </a:r>
            <a:r>
              <a:rPr lang="he-IL" dirty="0" smtClean="0"/>
              <a:t> חדש של ארסן </a:t>
            </a:r>
            <a:r>
              <a:rPr lang="he-IL" dirty="0" err="1" smtClean="0"/>
              <a:t>טריאוקסיד</a:t>
            </a:r>
            <a:r>
              <a:rPr lang="he-IL" dirty="0" smtClean="0"/>
              <a:t> עוצב כך שהוא יוכל להיות מוזרק למחזור הדם ולעבור אותו מבלי להיפגע עד שהוא מגיע לגידול ורק שם הוא מתפרק ומשחרר את הארסן </a:t>
            </a:r>
            <a:r>
              <a:rPr lang="he-IL" dirty="0" err="1" smtClean="0"/>
              <a:t>טריאוקסיד</a:t>
            </a:r>
            <a:r>
              <a:rPr lang="he-IL" dirty="0" smtClean="0"/>
              <a:t>.</a:t>
            </a:r>
          </a:p>
          <a:p>
            <a:r>
              <a:rPr lang="he-IL" dirty="0" smtClean="0"/>
              <a:t>את הארסן </a:t>
            </a:r>
            <a:r>
              <a:rPr lang="he-IL" dirty="0" err="1" smtClean="0"/>
              <a:t>טריאוקסיד</a:t>
            </a:r>
            <a:r>
              <a:rPr lang="he-IL" dirty="0" smtClean="0"/>
              <a:t> הכניסו לתוך מבנה שומני זעיר </a:t>
            </a:r>
            <a:r>
              <a:rPr lang="he-IL" dirty="0" err="1" smtClean="0"/>
              <a:t>הנרקא</a:t>
            </a:r>
            <a:r>
              <a:rPr lang="he-IL" dirty="0" smtClean="0"/>
              <a:t> </a:t>
            </a:r>
            <a:r>
              <a:rPr lang="he-IL" dirty="0" err="1" smtClean="0"/>
              <a:t>ליפוזום</a:t>
            </a:r>
            <a:r>
              <a:rPr lang="he-IL" dirty="0" smtClean="0"/>
              <a:t>. את </a:t>
            </a:r>
            <a:r>
              <a:rPr lang="he-IL" dirty="0" err="1" smtClean="0"/>
              <a:t>הליפוזום</a:t>
            </a:r>
            <a:r>
              <a:rPr lang="he-IL" dirty="0" smtClean="0"/>
              <a:t> כיסו בשכבת חומר נוספת שמונעת מתאים לזהות אותו ולפרק אותו </a:t>
            </a:r>
            <a:endParaRPr lang="he-IL"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dirty="0" smtClean="0"/>
              <a:t>קפסולה המכילה מצלמה זעירה על מנת שהנבדק יוכל לבלוע אותה. היא תעבור דרך כל מערכת העיכול תצלם תאבחן </a:t>
            </a:r>
            <a:r>
              <a:rPr lang="he-IL" dirty="0" err="1" smtClean="0"/>
              <a:t>ןתזהה</a:t>
            </a:r>
            <a:r>
              <a:rPr lang="he-IL" dirty="0" smtClean="0"/>
              <a:t> גידולים ופגמים במערכת.</a:t>
            </a:r>
            <a:endParaRPr lang="he-IL"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תמונות לעבודה\קרם הגנה.jpg"/>
          <p:cNvPicPr>
            <a:picLocks noChangeAspect="1" noChangeArrowheads="1"/>
          </p:cNvPicPr>
          <p:nvPr/>
        </p:nvPicPr>
        <p:blipFill>
          <a:blip r:embed="rId2"/>
          <a:srcRect/>
          <a:stretch>
            <a:fillRect/>
          </a:stretch>
        </p:blipFill>
        <p:spPr bwMode="auto">
          <a:xfrm>
            <a:off x="4286248" y="1714488"/>
            <a:ext cx="4667250" cy="4429156"/>
          </a:xfrm>
          <a:prstGeom prst="rect">
            <a:avLst/>
          </a:prstGeom>
          <a:noFill/>
        </p:spPr>
      </p:pic>
      <p:sp>
        <p:nvSpPr>
          <p:cNvPr id="2" name="כותרת 1"/>
          <p:cNvSpPr>
            <a:spLocks noGrp="1"/>
          </p:cNvSpPr>
          <p:nvPr>
            <p:ph type="title"/>
          </p:nvPr>
        </p:nvSpPr>
        <p:spPr/>
        <p:txBody>
          <a:bodyPr/>
          <a:lstStyle/>
          <a:p>
            <a:r>
              <a:rPr lang="he-IL" dirty="0" smtClean="0"/>
              <a:t>מסנני קרינה</a:t>
            </a:r>
            <a:endParaRPr lang="he-IL" dirty="0"/>
          </a:p>
        </p:txBody>
      </p:sp>
      <p:pic>
        <p:nvPicPr>
          <p:cNvPr id="3074" name="Picture 2" descr="C:\Users\admin\Desktop\חומרים לעבודת גמר להעביר למחשב ולסדר\גפן.jpg"/>
          <p:cNvPicPr>
            <a:picLocks noGrp="1" noChangeAspect="1" noChangeArrowheads="1"/>
          </p:cNvPicPr>
          <p:nvPr>
            <p:ph sz="half" idx="1"/>
          </p:nvPr>
        </p:nvPicPr>
        <p:blipFill>
          <a:blip r:embed="rId3"/>
          <a:stretch>
            <a:fillRect/>
          </a:stretch>
        </p:blipFill>
        <p:spPr bwMode="auto">
          <a:xfrm>
            <a:off x="714348" y="1714488"/>
            <a:ext cx="3071834" cy="4214842"/>
          </a:xfrm>
          <a:prstGeom prst="rect">
            <a:avLst/>
          </a:prstGeom>
          <a:noFill/>
        </p:spPr>
      </p:pic>
      <p:sp>
        <p:nvSpPr>
          <p:cNvPr id="5" name="מציין מיקום תוכן 4"/>
          <p:cNvSpPr>
            <a:spLocks noGrp="1"/>
          </p:cNvSpPr>
          <p:nvPr>
            <p:ph sz="half" idx="2"/>
          </p:nvPr>
        </p:nvSpPr>
        <p:spPr/>
        <p:txBody>
          <a:bodyPr>
            <a:normAutofit lnSpcReduction="10000"/>
          </a:bodyPr>
          <a:lstStyle/>
          <a:p>
            <a:r>
              <a:rPr lang="he-IL" dirty="0" smtClean="0"/>
              <a:t>במסנני קרינה משתמשים כבר תקופה לא קטנה בננו חלקיקים של דו תחמוצת הטיטניום ותחמוצת אבץ.</a:t>
            </a:r>
          </a:p>
          <a:p>
            <a:r>
              <a:rPr lang="he-IL" dirty="0" smtClean="0"/>
              <a:t>היום משתמשים בחומר המצוי בצמח הקיסוס האנגלי ובגפנים ומכיל </a:t>
            </a:r>
            <a:r>
              <a:rPr lang="he-IL" dirty="0" err="1" smtClean="0"/>
              <a:t>ננוחלקיקים</a:t>
            </a:r>
            <a:r>
              <a:rPr lang="he-IL" dirty="0" smtClean="0"/>
              <a:t>. הנוזל מאפשר לצמח להתפשט ולשאת עליו משקל הגדול פי מיליון ממשקל העלה.</a:t>
            </a:r>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endParaRPr lang="he-IL"/>
          </a:p>
        </p:txBody>
      </p:sp>
      <p:sp>
        <p:nvSpPr>
          <p:cNvPr id="6" name="מציין מיקום תוכן 5"/>
          <p:cNvSpPr>
            <a:spLocks noGrp="1"/>
          </p:cNvSpPr>
          <p:nvPr>
            <p:ph idx="1"/>
          </p:nvPr>
        </p:nvSpPr>
        <p:spPr/>
        <p:txBody>
          <a:bodyPr/>
          <a:lstStyle/>
          <a:p>
            <a:r>
              <a:rPr lang="he-IL" dirty="0" smtClean="0"/>
              <a:t>לחלקיקים האלה יש יכולת לספוג ולפזר קרינה. הם הרבה יותר אחידים מהננו חלקיקים של תחמוצות המתכת בהם משתמשים כיום והם חוסמי קרינה טובים פי 4 מהחומרים המוכרים היום.</a:t>
            </a:r>
          </a:p>
          <a:p>
            <a:r>
              <a:rPr lang="he-IL" dirty="0" smtClean="0"/>
              <a:t>בנוסף הם מתאימים יותר לשימוש על הגוף מכיוון שהגוף יודע לפרק אותם והם לא חודרים פנימה לתוך הגוף דרך העור.</a:t>
            </a:r>
            <a:endParaRPr lang="he-I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Desktop\חומרים לעבודת גמר להעביר למחשב ולסדר\החומר האורגני החזק ביותר בעולם.jpg"/>
          <p:cNvPicPr>
            <a:picLocks noChangeAspect="1" noChangeArrowheads="1"/>
          </p:cNvPicPr>
          <p:nvPr/>
        </p:nvPicPr>
        <p:blipFill>
          <a:blip r:embed="rId2"/>
          <a:srcRect/>
          <a:stretch>
            <a:fillRect/>
          </a:stretch>
        </p:blipFill>
        <p:spPr bwMode="auto">
          <a:xfrm>
            <a:off x="642910" y="1643050"/>
            <a:ext cx="8001056" cy="4786346"/>
          </a:xfrm>
          <a:prstGeom prst="rect">
            <a:avLst/>
          </a:prstGeom>
          <a:noFill/>
        </p:spPr>
      </p:pic>
      <p:sp>
        <p:nvSpPr>
          <p:cNvPr id="2" name="כותרת 1"/>
          <p:cNvSpPr>
            <a:spLocks noGrp="1"/>
          </p:cNvSpPr>
          <p:nvPr>
            <p:ph type="title"/>
          </p:nvPr>
        </p:nvSpPr>
        <p:spPr/>
        <p:txBody>
          <a:bodyPr/>
          <a:lstStyle/>
          <a:p>
            <a:r>
              <a:rPr lang="he-IL" dirty="0" smtClean="0"/>
              <a:t>החומר האורגני החזק ביותר בעולם</a:t>
            </a:r>
            <a:endParaRPr lang="he-IL" dirty="0"/>
          </a:p>
        </p:txBody>
      </p:sp>
      <p:sp>
        <p:nvSpPr>
          <p:cNvPr id="3" name="מציין מיקום תוכן 2"/>
          <p:cNvSpPr>
            <a:spLocks noGrp="1"/>
          </p:cNvSpPr>
          <p:nvPr>
            <p:ph idx="1"/>
          </p:nvPr>
        </p:nvSpPr>
        <p:spPr/>
        <p:txBody>
          <a:bodyPr>
            <a:normAutofit fontScale="92500" lnSpcReduction="10000"/>
          </a:bodyPr>
          <a:lstStyle/>
          <a:p>
            <a:r>
              <a:rPr lang="he-IL" dirty="0" smtClean="0">
                <a:solidFill>
                  <a:schemeClr val="bg1"/>
                </a:solidFill>
              </a:rPr>
              <a:t>כדורים </a:t>
            </a:r>
            <a:r>
              <a:rPr lang="he-IL" dirty="0" err="1" smtClean="0">
                <a:solidFill>
                  <a:schemeClr val="bg1"/>
                </a:solidFill>
              </a:rPr>
              <a:t>ננומטריים</a:t>
            </a:r>
            <a:r>
              <a:rPr lang="he-IL" dirty="0" smtClean="0">
                <a:solidFill>
                  <a:schemeClr val="bg1"/>
                </a:solidFill>
              </a:rPr>
              <a:t> שחזקים כמו פלדה.</a:t>
            </a:r>
          </a:p>
          <a:p>
            <a:r>
              <a:rPr lang="he-IL" dirty="0" smtClean="0">
                <a:solidFill>
                  <a:schemeClr val="bg1"/>
                </a:solidFill>
              </a:rPr>
              <a:t>פותחו מדו-</a:t>
            </a:r>
            <a:r>
              <a:rPr lang="he-IL" dirty="0" err="1" smtClean="0">
                <a:solidFill>
                  <a:schemeClr val="bg1"/>
                </a:solidFill>
              </a:rPr>
              <a:t>פפטיד</a:t>
            </a:r>
            <a:r>
              <a:rPr lang="he-IL" dirty="0" smtClean="0">
                <a:solidFill>
                  <a:schemeClr val="bg1"/>
                </a:solidFill>
              </a:rPr>
              <a:t> פשוט המתארגן מעצמו למבנים כדוריים בגודל </a:t>
            </a:r>
            <a:r>
              <a:rPr lang="he-IL" dirty="0" err="1" smtClean="0">
                <a:solidFill>
                  <a:schemeClr val="bg1"/>
                </a:solidFill>
              </a:rPr>
              <a:t>ננומטרי</a:t>
            </a:r>
            <a:r>
              <a:rPr lang="he-IL" dirty="0" smtClean="0">
                <a:solidFill>
                  <a:schemeClr val="bg1"/>
                </a:solidFill>
              </a:rPr>
              <a:t> בתנאי חדר.</a:t>
            </a:r>
          </a:p>
          <a:p>
            <a:r>
              <a:rPr lang="he-IL" dirty="0" smtClean="0">
                <a:solidFill>
                  <a:schemeClr val="bg1"/>
                </a:solidFill>
              </a:rPr>
              <a:t>משתווה בתכונות </a:t>
            </a:r>
            <a:r>
              <a:rPr lang="he-IL" dirty="0" err="1" smtClean="0">
                <a:solidFill>
                  <a:schemeClr val="bg1"/>
                </a:solidFill>
              </a:rPr>
              <a:t>המכניות</a:t>
            </a:r>
            <a:r>
              <a:rPr lang="he-IL" dirty="0" smtClean="0">
                <a:solidFill>
                  <a:schemeClr val="bg1"/>
                </a:solidFill>
              </a:rPr>
              <a:t> לחומרים מתכתיים חזקים ובתכונות הכימיות שלו </a:t>
            </a:r>
            <a:r>
              <a:rPr lang="he-IL" dirty="0" err="1" smtClean="0">
                <a:solidFill>
                  <a:schemeClr val="bg1"/>
                </a:solidFill>
              </a:rPr>
              <a:t>לקבלר</a:t>
            </a:r>
            <a:r>
              <a:rPr lang="he-IL" dirty="0" smtClean="0">
                <a:solidFill>
                  <a:schemeClr val="bg1"/>
                </a:solidFill>
              </a:rPr>
              <a:t>.</a:t>
            </a:r>
          </a:p>
          <a:p>
            <a:r>
              <a:rPr lang="he-IL" dirty="0" smtClean="0">
                <a:solidFill>
                  <a:schemeClr val="bg1"/>
                </a:solidFill>
              </a:rPr>
              <a:t>ידידותי לגוף האדם.</a:t>
            </a:r>
          </a:p>
          <a:p>
            <a:r>
              <a:rPr lang="he-IL" dirty="0" smtClean="0">
                <a:solidFill>
                  <a:schemeClr val="bg1"/>
                </a:solidFill>
              </a:rPr>
              <a:t>מתאים לבניית שתלים וחיזוק שברים</a:t>
            </a:r>
          </a:p>
          <a:p>
            <a:r>
              <a:rPr lang="he-IL" dirty="0" smtClean="0">
                <a:solidFill>
                  <a:schemeClr val="bg1"/>
                </a:solidFill>
              </a:rPr>
              <a:t>ליצירת חומרים מרוכבים לתעופה, חלל ורכב</a:t>
            </a:r>
          </a:p>
          <a:p>
            <a:r>
              <a:rPr lang="he-IL" dirty="0" smtClean="0">
                <a:solidFill>
                  <a:schemeClr val="bg1"/>
                </a:solidFill>
              </a:rPr>
              <a:t>ליצירת אפודי מגן חזקים וקלים</a:t>
            </a:r>
            <a:r>
              <a:rPr lang="he-IL" dirty="0" smtClean="0">
                <a:solidFill>
                  <a:schemeClr val="bg2"/>
                </a:solidFill>
              </a:rPr>
              <a:t>. </a:t>
            </a:r>
            <a:endParaRPr lang="he-IL"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4294967295"/>
          </p:nvPr>
        </p:nvSpPr>
        <p:spPr>
          <a:xfrm>
            <a:off x="428596" y="785794"/>
            <a:ext cx="7801004" cy="5340369"/>
          </a:xfrm>
        </p:spPr>
        <p:txBody>
          <a:bodyPr/>
          <a:lstStyle/>
          <a:p>
            <a:pPr>
              <a:buNone/>
            </a:pPr>
            <a:r>
              <a:rPr lang="he-IL" dirty="0" smtClean="0"/>
              <a:t>אמנם האפשרות למזער אנשים מופרכת לחלוטין אבל אולי אפשר למזער רובוטים?</a:t>
            </a:r>
          </a:p>
          <a:p>
            <a:pPr>
              <a:buNone/>
            </a:pPr>
            <a:endParaRPr lang="he-IL" dirty="0" smtClean="0"/>
          </a:p>
          <a:p>
            <a:pPr>
              <a:buNone/>
            </a:pPr>
            <a:r>
              <a:rPr lang="he-IL" dirty="0" smtClean="0"/>
              <a:t>אפשרות זו עלולה להתממש הודות לתחום טכנולוגי חדש שמתפתח בשנים האחרונות.</a:t>
            </a:r>
          </a:p>
          <a:p>
            <a:pPr algn="ctr">
              <a:buNone/>
            </a:pPr>
            <a:r>
              <a:rPr lang="he-IL" sz="9600" dirty="0" smtClean="0">
                <a:solidFill>
                  <a:schemeClr val="accent2">
                    <a:lumMod val="75000"/>
                  </a:schemeClr>
                </a:solidFill>
              </a:rPr>
              <a:t>ננוטכנולוגיה</a:t>
            </a:r>
            <a:endParaRPr lang="he-IL" sz="9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ובעתיד.......</a:t>
            </a:r>
            <a:r>
              <a:rPr lang="en-US" dirty="0" smtClean="0"/>
              <a:t>NBIC</a:t>
            </a:r>
            <a:endParaRPr lang="he-IL" dirty="0"/>
          </a:p>
        </p:txBody>
      </p:sp>
      <p:sp>
        <p:nvSpPr>
          <p:cNvPr id="3" name="מציין מיקום תוכן 2"/>
          <p:cNvSpPr>
            <a:spLocks noGrp="1"/>
          </p:cNvSpPr>
          <p:nvPr>
            <p:ph idx="1"/>
          </p:nvPr>
        </p:nvSpPr>
        <p:spPr/>
        <p:txBody>
          <a:bodyPr>
            <a:normAutofit lnSpcReduction="10000"/>
          </a:bodyPr>
          <a:lstStyle/>
          <a:p>
            <a:r>
              <a:rPr lang="en-US" dirty="0" err="1" smtClean="0"/>
              <a:t>Nano</a:t>
            </a:r>
            <a:r>
              <a:rPr lang="en-US" dirty="0" smtClean="0"/>
              <a:t>-Bio-Info-</a:t>
            </a:r>
            <a:r>
              <a:rPr lang="en-US" dirty="0" err="1" smtClean="0"/>
              <a:t>Cogn</a:t>
            </a:r>
            <a:r>
              <a:rPr lang="he-IL" dirty="0" smtClean="0"/>
              <a:t>- "</a:t>
            </a:r>
            <a:r>
              <a:rPr lang="he-IL" dirty="0" err="1" smtClean="0"/>
              <a:t> הטכנולוגיות</a:t>
            </a:r>
            <a:r>
              <a:rPr lang="he-IL" dirty="0" smtClean="0"/>
              <a:t> המתלכדות"</a:t>
            </a:r>
          </a:p>
          <a:p>
            <a:r>
              <a:rPr lang="he-IL" dirty="0" smtClean="0"/>
              <a:t>התלכדות בין תחומי הננוטכנולוגיה, ביוטכנולוגיה, טכנולוגיות מידע ומדעי הקוגניציה.</a:t>
            </a:r>
          </a:p>
          <a:p>
            <a:r>
              <a:rPr lang="he-IL" dirty="0" smtClean="0"/>
              <a:t>רעיון "הטכנולוגיות המתלכדות" נובע מהתובנה שאבני הבניין של כל חומר או רכיב, בעולם הדומם או החי, הן אבני בניין בסקלה </a:t>
            </a:r>
            <a:r>
              <a:rPr lang="he-IL" dirty="0" err="1" smtClean="0"/>
              <a:t>ננומטרית</a:t>
            </a:r>
            <a:r>
              <a:rPr lang="he-IL" dirty="0" smtClean="0"/>
              <a:t>.</a:t>
            </a:r>
          </a:p>
          <a:p>
            <a:r>
              <a:rPr lang="he-IL" dirty="0" smtClean="0"/>
              <a:t>הבנת התכונות של חומרים ומערכות </a:t>
            </a:r>
            <a:r>
              <a:rPr lang="he-IL" dirty="0" err="1" smtClean="0"/>
              <a:t>ננומטריות</a:t>
            </a:r>
            <a:r>
              <a:rPr lang="he-IL" dirty="0" smtClean="0"/>
              <a:t> והיכולת לבנות דברים בסקלה זו הם המפתח למגוון אדיר של אפשרויות</a:t>
            </a:r>
          </a:p>
          <a:p>
            <a:endParaRPr lang="he-I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והם.....</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מעגלים אלקטרוניים ה"צומחים" ומשכפלים את עצמם.</a:t>
            </a:r>
          </a:p>
          <a:p>
            <a:r>
              <a:rPr lang="he-IL" dirty="0" smtClean="0"/>
              <a:t>ייצור של חומרים חזקים שיאפשרו בניה של מעלית לחלל</a:t>
            </a:r>
          </a:p>
          <a:p>
            <a:r>
              <a:rPr lang="he-IL" dirty="0" smtClean="0"/>
              <a:t>חומרים חכמים המשתנים בהתאם לצורך.</a:t>
            </a:r>
          </a:p>
          <a:p>
            <a:r>
              <a:rPr lang="he-IL" dirty="0" smtClean="0"/>
              <a:t>מניפולציות גנטיות</a:t>
            </a:r>
          </a:p>
          <a:p>
            <a:r>
              <a:rPr lang="he-IL" dirty="0" smtClean="0"/>
              <a:t>הנדסת רקמות וגידול איברים מלאכותיים.</a:t>
            </a:r>
          </a:p>
          <a:p>
            <a:r>
              <a:rPr lang="he-IL" dirty="0" smtClean="0"/>
              <a:t>מחשבי על בגודל של קובית סוכר.</a:t>
            </a:r>
          </a:p>
          <a:p>
            <a:r>
              <a:rPr lang="he-IL" dirty="0" err="1" smtClean="0"/>
              <a:t>ננורובוטים</a:t>
            </a:r>
            <a:r>
              <a:rPr lang="he-IL" dirty="0" smtClean="0"/>
              <a:t> שישיטו בגופנו ויבצעו מחקר ואבחון רפואי, אספקת תרופות ממוקדות וניתוחים זעירים. </a:t>
            </a:r>
            <a:endParaRPr lang="he-I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admin\Desktop\תמונות לעבודה\ernho.jpg"/>
          <p:cNvPicPr>
            <a:picLocks noChangeAspect="1" noChangeArrowheads="1"/>
          </p:cNvPicPr>
          <p:nvPr/>
        </p:nvPicPr>
        <p:blipFill>
          <a:blip r:embed="rId2"/>
          <a:srcRect/>
          <a:stretch>
            <a:fillRect/>
          </a:stretch>
        </p:blipFill>
        <p:spPr bwMode="auto">
          <a:xfrm>
            <a:off x="2214546" y="5429264"/>
            <a:ext cx="3857652" cy="1428736"/>
          </a:xfrm>
          <a:prstGeom prst="rect">
            <a:avLst/>
          </a:prstGeom>
          <a:noFill/>
        </p:spPr>
      </p:pic>
      <p:sp>
        <p:nvSpPr>
          <p:cNvPr id="2" name="כותרת 1"/>
          <p:cNvSpPr>
            <a:spLocks noGrp="1"/>
          </p:cNvSpPr>
          <p:nvPr>
            <p:ph type="title"/>
          </p:nvPr>
        </p:nvSpPr>
        <p:spPr/>
        <p:txBody>
          <a:bodyPr>
            <a:normAutofit fontScale="90000"/>
          </a:bodyPr>
          <a:lstStyle/>
          <a:p>
            <a:r>
              <a:rPr lang="he-IL" dirty="0" smtClean="0"/>
              <a:t>תוצאות התלכדות הטכנולוגיות בעוד כמה עשורים</a:t>
            </a:r>
            <a:endParaRPr lang="he-IL" dirty="0"/>
          </a:p>
        </p:txBody>
      </p:sp>
      <p:sp>
        <p:nvSpPr>
          <p:cNvPr id="3" name="מציין מיקום תוכן 2"/>
          <p:cNvSpPr>
            <a:spLocks noGrp="1"/>
          </p:cNvSpPr>
          <p:nvPr>
            <p:ph idx="1"/>
          </p:nvPr>
        </p:nvSpPr>
        <p:spPr>
          <a:xfrm>
            <a:off x="457200" y="1600200"/>
            <a:ext cx="8229600" cy="4900633"/>
          </a:xfrm>
        </p:spPr>
        <p:txBody>
          <a:bodyPr/>
          <a:lstStyle/>
          <a:p>
            <a:r>
              <a:rPr lang="he-IL" dirty="0" smtClean="0"/>
              <a:t>המוצרים והמכשירים שהאדם משתמש בהם ייבנו מחומרים "תפורים לפי מידה" </a:t>
            </a:r>
          </a:p>
          <a:p>
            <a:r>
              <a:rPr lang="he-IL" dirty="0" smtClean="0"/>
              <a:t>מהונדסים מהרמה </a:t>
            </a:r>
            <a:r>
              <a:rPr lang="he-IL" dirty="0" err="1" smtClean="0"/>
              <a:t>המולקולרית</a:t>
            </a:r>
            <a:r>
              <a:rPr lang="he-IL" dirty="0" smtClean="0"/>
              <a:t> ומעלה, ידידותיים לסביבה</a:t>
            </a:r>
          </a:p>
          <a:p>
            <a:r>
              <a:rPr lang="he-IL" dirty="0" smtClean="0"/>
              <a:t>חוסכי אנרגיה</a:t>
            </a:r>
          </a:p>
          <a:p>
            <a:r>
              <a:rPr lang="he-IL" dirty="0" smtClean="0"/>
              <a:t>מסתגלים לשינויים סביבתיים </a:t>
            </a:r>
          </a:p>
          <a:p>
            <a:r>
              <a:rPr lang="he-IL" dirty="0" smtClean="0"/>
              <a:t>מתאימים את תכונותיהם לצרכים הנדרשים.</a:t>
            </a:r>
            <a:endParaRPr lang="he-IL" dirty="0"/>
          </a:p>
        </p:txBody>
      </p:sp>
      <p:pic>
        <p:nvPicPr>
          <p:cNvPr id="6147" name="Picture 3" descr="C:\Users\admin\Desktop\תמונות לעבודה\טלפון נייד.jpg"/>
          <p:cNvPicPr>
            <a:picLocks noChangeAspect="1" noChangeArrowheads="1"/>
          </p:cNvPicPr>
          <p:nvPr/>
        </p:nvPicPr>
        <p:blipFill>
          <a:blip r:embed="rId3"/>
          <a:srcRect/>
          <a:stretch>
            <a:fillRect/>
          </a:stretch>
        </p:blipFill>
        <p:spPr bwMode="auto">
          <a:xfrm>
            <a:off x="285720" y="3429000"/>
            <a:ext cx="2924175" cy="15621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600201"/>
            <a:ext cx="8229600" cy="2257428"/>
          </a:xfrm>
        </p:spPr>
        <p:txBody>
          <a:bodyPr/>
          <a:lstStyle/>
          <a:p>
            <a:r>
              <a:rPr lang="he-IL" dirty="0" smtClean="0"/>
              <a:t>המכשירים יאפשרו ממשק בין מח אנושי למחשב, או לכל מכונה, טלפונים ניידים, מכשירי מיקרוגל פרטי לבוש.</a:t>
            </a:r>
            <a:endParaRPr lang="he-IL" dirty="0"/>
          </a:p>
        </p:txBody>
      </p:sp>
      <p:pic>
        <p:nvPicPr>
          <p:cNvPr id="7171" name="Picture 3" descr="C:\Users\admin\Desktop\תמונות לעבודה\מוח.jpg"/>
          <p:cNvPicPr>
            <a:picLocks noChangeAspect="1" noChangeArrowheads="1"/>
          </p:cNvPicPr>
          <p:nvPr/>
        </p:nvPicPr>
        <p:blipFill>
          <a:blip r:embed="rId2"/>
          <a:srcRect/>
          <a:stretch>
            <a:fillRect/>
          </a:stretch>
        </p:blipFill>
        <p:spPr bwMode="auto">
          <a:xfrm>
            <a:off x="4857752" y="3214686"/>
            <a:ext cx="3568346" cy="2857520"/>
          </a:xfrm>
          <a:prstGeom prst="rect">
            <a:avLst/>
          </a:prstGeom>
          <a:noFill/>
        </p:spPr>
      </p:pic>
      <p:pic>
        <p:nvPicPr>
          <p:cNvPr id="7172" name="Picture 4" descr="C:\Users\admin\Desktop\תמונות לעבודה\%20_1_~1.JPG"/>
          <p:cNvPicPr>
            <a:picLocks noChangeAspect="1" noChangeArrowheads="1"/>
          </p:cNvPicPr>
          <p:nvPr/>
        </p:nvPicPr>
        <p:blipFill>
          <a:blip r:embed="rId3"/>
          <a:srcRect/>
          <a:stretch>
            <a:fillRect/>
          </a:stretch>
        </p:blipFill>
        <p:spPr bwMode="auto">
          <a:xfrm>
            <a:off x="142844" y="2786058"/>
            <a:ext cx="4877502" cy="35925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dmin\Desktop\תמונות לעבודה\images.jpg"/>
          <p:cNvPicPr>
            <a:picLocks noChangeAspect="1" noChangeArrowheads="1"/>
          </p:cNvPicPr>
          <p:nvPr/>
        </p:nvPicPr>
        <p:blipFill>
          <a:blip r:embed="rId2"/>
          <a:srcRect/>
          <a:stretch>
            <a:fillRect/>
          </a:stretch>
        </p:blipFill>
        <p:spPr bwMode="auto">
          <a:xfrm>
            <a:off x="1047725" y="1821645"/>
            <a:ext cx="7310489" cy="4572032"/>
          </a:xfrm>
          <a:prstGeom prst="rect">
            <a:avLst/>
          </a:prstGeom>
          <a:noFill/>
        </p:spPr>
      </p:pic>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600201"/>
            <a:ext cx="8229600" cy="3257560"/>
          </a:xfrm>
        </p:spPr>
        <p:txBody>
          <a:bodyPr>
            <a:normAutofit lnSpcReduction="10000"/>
          </a:bodyPr>
          <a:lstStyle/>
          <a:p>
            <a:endParaRPr lang="he-IL" dirty="0" smtClean="0">
              <a:solidFill>
                <a:schemeClr val="bg1"/>
              </a:solidFill>
            </a:endParaRPr>
          </a:p>
          <a:p>
            <a:endParaRPr lang="he-IL" dirty="0" smtClean="0">
              <a:solidFill>
                <a:schemeClr val="bg1"/>
              </a:solidFill>
            </a:endParaRPr>
          </a:p>
          <a:p>
            <a:r>
              <a:rPr lang="he-IL" dirty="0" smtClean="0">
                <a:solidFill>
                  <a:schemeClr val="bg1"/>
                </a:solidFill>
              </a:rPr>
              <a:t>גוף האדם יהיה בריא יותר ובעל יכולות גבוהות יותר </a:t>
            </a:r>
          </a:p>
          <a:p>
            <a:r>
              <a:rPr lang="he-IL" dirty="0" smtClean="0">
                <a:solidFill>
                  <a:schemeClr val="bg1"/>
                </a:solidFill>
              </a:rPr>
              <a:t>לדוגמא: שימוש בתאי דם מלאכותיים האוגרים חמצן פי 100 יותר מתאי דם רגילים.</a:t>
            </a:r>
            <a:endParaRPr lang="he-IL"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זמינות של חלקי חילוף לרוב אברי הגוף</a:t>
            </a:r>
            <a:br>
              <a:rPr lang="he-IL" dirty="0" smtClean="0"/>
            </a:br>
            <a:endParaRPr lang="he-IL" dirty="0"/>
          </a:p>
        </p:txBody>
      </p:sp>
      <p:sp>
        <p:nvSpPr>
          <p:cNvPr id="3" name="מציין מיקום תוכן 2"/>
          <p:cNvSpPr>
            <a:spLocks noGrp="1"/>
          </p:cNvSpPr>
          <p:nvPr>
            <p:ph idx="1"/>
          </p:nvPr>
        </p:nvSpPr>
        <p:spPr/>
        <p:txBody>
          <a:bodyPr/>
          <a:lstStyle/>
          <a:p>
            <a:endParaRPr lang="he-IL" dirty="0"/>
          </a:p>
        </p:txBody>
      </p:sp>
      <p:pic>
        <p:nvPicPr>
          <p:cNvPr id="9218" name="Picture 2" descr="C:\Users\admin\Desktop\תמונות לעבודה\798814-18.jpg"/>
          <p:cNvPicPr>
            <a:picLocks noChangeAspect="1" noChangeArrowheads="1"/>
          </p:cNvPicPr>
          <p:nvPr/>
        </p:nvPicPr>
        <p:blipFill>
          <a:blip r:embed="rId2"/>
          <a:srcRect/>
          <a:stretch>
            <a:fillRect/>
          </a:stretch>
        </p:blipFill>
        <p:spPr bwMode="auto">
          <a:xfrm>
            <a:off x="4786314" y="714356"/>
            <a:ext cx="2815184" cy="2714644"/>
          </a:xfrm>
          <a:prstGeom prst="rect">
            <a:avLst/>
          </a:prstGeom>
          <a:noFill/>
        </p:spPr>
      </p:pic>
      <p:pic>
        <p:nvPicPr>
          <p:cNvPr id="9219" name="Picture 3" descr="C:\Users\admin\Desktop\תמונות לעבודה\imagesCASKQE25.jpg"/>
          <p:cNvPicPr>
            <a:picLocks noChangeAspect="1" noChangeArrowheads="1"/>
          </p:cNvPicPr>
          <p:nvPr/>
        </p:nvPicPr>
        <p:blipFill>
          <a:blip r:embed="rId3"/>
          <a:srcRect/>
          <a:stretch>
            <a:fillRect/>
          </a:stretch>
        </p:blipFill>
        <p:spPr bwMode="auto">
          <a:xfrm>
            <a:off x="857224" y="1785926"/>
            <a:ext cx="3595427" cy="2286016"/>
          </a:xfrm>
          <a:prstGeom prst="rect">
            <a:avLst/>
          </a:prstGeom>
          <a:noFill/>
        </p:spPr>
      </p:pic>
      <p:pic>
        <p:nvPicPr>
          <p:cNvPr id="9220" name="Picture 4" descr="C:\Users\admin\Desktop\תמונות לעבודה\image_mini.jpg"/>
          <p:cNvPicPr>
            <a:picLocks noChangeAspect="1" noChangeArrowheads="1"/>
          </p:cNvPicPr>
          <p:nvPr/>
        </p:nvPicPr>
        <p:blipFill>
          <a:blip r:embed="rId4"/>
          <a:srcRect/>
          <a:stretch>
            <a:fillRect/>
          </a:stretch>
        </p:blipFill>
        <p:spPr bwMode="auto">
          <a:xfrm>
            <a:off x="4357686" y="3786190"/>
            <a:ext cx="2035972" cy="2333628"/>
          </a:xfrm>
          <a:prstGeom prst="rect">
            <a:avLst/>
          </a:prstGeom>
          <a:noFill/>
        </p:spPr>
      </p:pic>
      <p:pic>
        <p:nvPicPr>
          <p:cNvPr id="9221" name="Picture 5" descr="C:\Users\admin\Desktop\תמונות לעבודה\imagesCAG1UDBU.jpg"/>
          <p:cNvPicPr>
            <a:picLocks noChangeAspect="1" noChangeArrowheads="1"/>
          </p:cNvPicPr>
          <p:nvPr/>
        </p:nvPicPr>
        <p:blipFill>
          <a:blip r:embed="rId5"/>
          <a:srcRect/>
          <a:stretch>
            <a:fillRect/>
          </a:stretch>
        </p:blipFill>
        <p:spPr bwMode="auto">
          <a:xfrm>
            <a:off x="642910" y="4143380"/>
            <a:ext cx="3143272" cy="1905004"/>
          </a:xfrm>
          <a:prstGeom prst="rect">
            <a:avLst/>
          </a:prstGeom>
          <a:noFill/>
        </p:spPr>
      </p:pic>
      <p:pic>
        <p:nvPicPr>
          <p:cNvPr id="9222" name="Picture 6" descr="C:\Users\admin\Desktop\תמונות לעבודה\imagesCAVA3508.jpg"/>
          <p:cNvPicPr>
            <a:picLocks noChangeAspect="1" noChangeArrowheads="1"/>
          </p:cNvPicPr>
          <p:nvPr/>
        </p:nvPicPr>
        <p:blipFill>
          <a:blip r:embed="rId6"/>
          <a:srcRect/>
          <a:stretch>
            <a:fillRect/>
          </a:stretch>
        </p:blipFill>
        <p:spPr bwMode="auto">
          <a:xfrm>
            <a:off x="6715140" y="3071810"/>
            <a:ext cx="2133598" cy="292895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טיפול רפואי למחלות גופניות או </a:t>
            </a:r>
            <a:r>
              <a:rPr lang="he-IL" dirty="0" err="1" smtClean="0"/>
              <a:t>מנטליות</a:t>
            </a:r>
            <a:endParaRPr lang="he-IL" dirty="0"/>
          </a:p>
        </p:txBody>
      </p:sp>
      <p:sp>
        <p:nvSpPr>
          <p:cNvPr id="3" name="מציין מיקום תוכן 2"/>
          <p:cNvSpPr>
            <a:spLocks noGrp="1"/>
          </p:cNvSpPr>
          <p:nvPr>
            <p:ph idx="1"/>
          </p:nvPr>
        </p:nvSpPr>
        <p:spPr/>
        <p:txBody>
          <a:bodyPr/>
          <a:lstStyle/>
          <a:p>
            <a:endParaRPr lang="he-IL"/>
          </a:p>
        </p:txBody>
      </p:sp>
      <p:pic>
        <p:nvPicPr>
          <p:cNvPr id="10242" name="Picture 2" descr="C:\Users\admin\Desktop\תמונות לעבודה\images.jpg"/>
          <p:cNvPicPr>
            <a:picLocks noChangeAspect="1" noChangeArrowheads="1"/>
          </p:cNvPicPr>
          <p:nvPr/>
        </p:nvPicPr>
        <p:blipFill>
          <a:blip r:embed="rId2"/>
          <a:srcRect/>
          <a:stretch>
            <a:fillRect/>
          </a:stretch>
        </p:blipFill>
        <p:spPr bwMode="auto">
          <a:xfrm>
            <a:off x="4357687" y="1596521"/>
            <a:ext cx="4413252" cy="4047057"/>
          </a:xfrm>
          <a:prstGeom prst="rect">
            <a:avLst/>
          </a:prstGeom>
          <a:noFill/>
        </p:spPr>
      </p:pic>
      <p:pic>
        <p:nvPicPr>
          <p:cNvPr id="10243" name="Picture 3" descr="C:\Users\admin\Desktop\תמונות לעבודה\550.jpg"/>
          <p:cNvPicPr>
            <a:picLocks noChangeAspect="1" noChangeArrowheads="1"/>
          </p:cNvPicPr>
          <p:nvPr/>
        </p:nvPicPr>
        <p:blipFill>
          <a:blip r:embed="rId3"/>
          <a:srcRect/>
          <a:stretch>
            <a:fillRect/>
          </a:stretch>
        </p:blipFill>
        <p:spPr bwMode="auto">
          <a:xfrm>
            <a:off x="357158" y="1285860"/>
            <a:ext cx="3810000" cy="2667000"/>
          </a:xfrm>
          <a:prstGeom prst="rect">
            <a:avLst/>
          </a:prstGeom>
          <a:noFill/>
        </p:spPr>
      </p:pic>
      <p:pic>
        <p:nvPicPr>
          <p:cNvPr id="10244" name="Picture 4" descr="C:\Users\admin\Desktop\תמונות לעבודה\p1.jpg"/>
          <p:cNvPicPr>
            <a:picLocks noChangeAspect="1" noChangeArrowheads="1"/>
          </p:cNvPicPr>
          <p:nvPr/>
        </p:nvPicPr>
        <p:blipFill>
          <a:blip r:embed="rId4"/>
          <a:srcRect/>
          <a:stretch>
            <a:fillRect/>
          </a:stretch>
        </p:blipFill>
        <p:spPr bwMode="auto">
          <a:xfrm>
            <a:off x="500034" y="3792550"/>
            <a:ext cx="4357718" cy="235109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גישה מיידית למידע </a:t>
            </a:r>
            <a:endParaRPr lang="he-IL" dirty="0"/>
          </a:p>
        </p:txBody>
      </p:sp>
      <p:sp>
        <p:nvSpPr>
          <p:cNvPr id="3" name="מציין מיקום תוכן 2"/>
          <p:cNvSpPr>
            <a:spLocks noGrp="1"/>
          </p:cNvSpPr>
          <p:nvPr>
            <p:ph idx="1"/>
          </p:nvPr>
        </p:nvSpPr>
        <p:spPr/>
        <p:txBody>
          <a:bodyPr/>
          <a:lstStyle/>
          <a:p>
            <a:endParaRPr lang="he-IL"/>
          </a:p>
        </p:txBody>
      </p:sp>
      <p:pic>
        <p:nvPicPr>
          <p:cNvPr id="11267" name="Picture 3" descr="C:\Users\admin\Desktop\תמונות לעבודה\250PX-~1.JPG"/>
          <p:cNvPicPr>
            <a:picLocks noChangeAspect="1" noChangeArrowheads="1"/>
          </p:cNvPicPr>
          <p:nvPr/>
        </p:nvPicPr>
        <p:blipFill>
          <a:blip r:embed="rId2"/>
          <a:srcRect/>
          <a:stretch>
            <a:fillRect/>
          </a:stretch>
        </p:blipFill>
        <p:spPr bwMode="auto">
          <a:xfrm>
            <a:off x="4286248" y="1785926"/>
            <a:ext cx="4214842" cy="4143405"/>
          </a:xfrm>
          <a:prstGeom prst="rect">
            <a:avLst/>
          </a:prstGeom>
          <a:noFill/>
        </p:spPr>
      </p:pic>
      <p:pic>
        <p:nvPicPr>
          <p:cNvPr id="11268" name="Picture 4" descr="C:\Users\admin\Desktop\תמונות לעבודה\imagesCAD2PLAI.jpg"/>
          <p:cNvPicPr>
            <a:picLocks noChangeAspect="1" noChangeArrowheads="1"/>
          </p:cNvPicPr>
          <p:nvPr/>
        </p:nvPicPr>
        <p:blipFill>
          <a:blip r:embed="rId3"/>
          <a:srcRect/>
          <a:stretch>
            <a:fillRect/>
          </a:stretch>
        </p:blipFill>
        <p:spPr bwMode="auto">
          <a:xfrm>
            <a:off x="500034" y="1785926"/>
            <a:ext cx="3786214" cy="4100529"/>
          </a:xfrm>
          <a:prstGeom prst="rect">
            <a:avLst/>
          </a:prstGeom>
          <a:noFill/>
        </p:spPr>
      </p:pic>
      <p:pic>
        <p:nvPicPr>
          <p:cNvPr id="11266" name="Picture 2" descr="C:\Users\admin\Desktop\תמונות לעבודה\11847847726625.jpg"/>
          <p:cNvPicPr>
            <a:picLocks noChangeAspect="1" noChangeArrowheads="1"/>
          </p:cNvPicPr>
          <p:nvPr/>
        </p:nvPicPr>
        <p:blipFill>
          <a:blip r:embed="rId4"/>
          <a:srcRect/>
          <a:stretch>
            <a:fillRect/>
          </a:stretch>
        </p:blipFill>
        <p:spPr bwMode="auto">
          <a:xfrm>
            <a:off x="3469854" y="2428868"/>
            <a:ext cx="1841888" cy="271464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ולדורות הבאים...</a:t>
            </a:r>
            <a:endParaRPr lang="he-IL" dirty="0"/>
          </a:p>
        </p:txBody>
      </p:sp>
      <p:sp>
        <p:nvSpPr>
          <p:cNvPr id="3" name="מציין מיקום תוכן 2"/>
          <p:cNvSpPr>
            <a:spLocks noGrp="1"/>
          </p:cNvSpPr>
          <p:nvPr>
            <p:ph idx="1"/>
          </p:nvPr>
        </p:nvSpPr>
        <p:spPr/>
        <p:txBody>
          <a:bodyPr>
            <a:normAutofit/>
          </a:bodyPr>
          <a:lstStyle/>
          <a:p>
            <a:pPr algn="ctr">
              <a:buNone/>
            </a:pPr>
            <a:r>
              <a:rPr lang="he-IL" sz="6000" dirty="0" smtClean="0"/>
              <a:t>פרויקט </a:t>
            </a:r>
            <a:r>
              <a:rPr lang="he-IL" sz="6000" dirty="0" err="1" smtClean="0"/>
              <a:t>קוגנום</a:t>
            </a:r>
            <a:r>
              <a:rPr lang="he-IL" sz="6000" dirty="0" smtClean="0"/>
              <a:t> אנושי </a:t>
            </a:r>
          </a:p>
          <a:p>
            <a:pPr algn="ctr">
              <a:buNone/>
            </a:pPr>
            <a:r>
              <a:rPr lang="he-IL" sz="6000" dirty="0" smtClean="0"/>
              <a:t>הבנת המבנה של התודעה האנושית</a:t>
            </a:r>
            <a:endParaRPr lang="he-IL" sz="6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חומרים לעבודת גמר להעביר למחשב ולסדר\סימן שאלה.jpg"/>
          <p:cNvPicPr>
            <a:picLocks noChangeAspect="1" noChangeArrowheads="1"/>
          </p:cNvPicPr>
          <p:nvPr/>
        </p:nvPicPr>
        <p:blipFill>
          <a:blip r:embed="rId2"/>
          <a:srcRect/>
          <a:stretch>
            <a:fillRect/>
          </a:stretch>
        </p:blipFill>
        <p:spPr bwMode="auto">
          <a:xfrm>
            <a:off x="1785918" y="1524000"/>
            <a:ext cx="5143536" cy="5143536"/>
          </a:xfrm>
          <a:prstGeom prst="rect">
            <a:avLst/>
          </a:prstGeom>
          <a:noFill/>
        </p:spPr>
      </p:pic>
      <p:sp>
        <p:nvSpPr>
          <p:cNvPr id="3" name="מציין מיקום תוכן 2"/>
          <p:cNvSpPr>
            <a:spLocks noGrp="1"/>
          </p:cNvSpPr>
          <p:nvPr>
            <p:ph idx="4294967295"/>
          </p:nvPr>
        </p:nvSpPr>
        <p:spPr>
          <a:xfrm>
            <a:off x="571472" y="928670"/>
            <a:ext cx="7658128" cy="5197493"/>
          </a:xfrm>
        </p:spPr>
        <p:txBody>
          <a:bodyPr>
            <a:normAutofit/>
          </a:bodyPr>
          <a:lstStyle/>
          <a:p>
            <a:pPr algn="ctr">
              <a:buNone/>
            </a:pPr>
            <a:r>
              <a:rPr lang="he-IL" sz="8000" dirty="0" smtClean="0"/>
              <a:t>ננוטכנולוגיה תשנה לנו את החיים</a:t>
            </a:r>
          </a:p>
          <a:p>
            <a:pPr algn="ctr">
              <a:buNone/>
            </a:pPr>
            <a:r>
              <a:rPr lang="he-IL" sz="8000" dirty="0" smtClean="0"/>
              <a:t> אבל איך?</a:t>
            </a:r>
            <a:endParaRPr lang="he-IL" sz="8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ננוטכנולוגיה</a:t>
            </a:r>
            <a:endParaRPr lang="he-IL" dirty="0"/>
          </a:p>
        </p:txBody>
      </p:sp>
      <p:sp>
        <p:nvSpPr>
          <p:cNvPr id="3" name="מציין מיקום תוכן 2"/>
          <p:cNvSpPr>
            <a:spLocks noGrp="1"/>
          </p:cNvSpPr>
          <p:nvPr>
            <p:ph idx="1"/>
          </p:nvPr>
        </p:nvSpPr>
        <p:spPr/>
        <p:txBody>
          <a:bodyPr/>
          <a:lstStyle/>
          <a:p>
            <a:r>
              <a:rPr lang="he-IL" dirty="0" smtClean="0"/>
              <a:t>ננוטכנולוגיה עוסקת במערכות ממוזערות ביותר בגדלים של אטומים ושל מולקולות.</a:t>
            </a:r>
          </a:p>
          <a:p>
            <a:r>
              <a:rPr lang="he-IL" dirty="0" smtClean="0"/>
              <a:t>ננוטכנולוגיה היא ייצור, הפעלה ושימוש בחומרים בסדרי גודל של עד 100 ננומטר.</a:t>
            </a:r>
          </a:p>
          <a:p>
            <a:r>
              <a:rPr lang="he-IL" dirty="0" smtClean="0"/>
              <a:t>בסדרי גודל כאלה חומרים נפוצים (כמו: פחמן, צורן, טיטניום) מציגים תכונות </a:t>
            </a:r>
            <a:r>
              <a:rPr lang="he-IL" dirty="0" err="1" smtClean="0"/>
              <a:t>פיזיקליות</a:t>
            </a:r>
            <a:r>
              <a:rPr lang="he-IL" dirty="0" smtClean="0"/>
              <a:t>, כימיות וביולוגיות שונות מאלו שמתקבלות כאשר מדובר באותם חומרים בסדרי גודל גדולים יותר.</a:t>
            </a:r>
            <a:endParaRPr lang="he-I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smtClean="0"/>
              <a:t>רפרנסים</a:t>
            </a:r>
            <a:r>
              <a:rPr lang="he-IL" dirty="0" smtClean="0"/>
              <a:t> </a:t>
            </a:r>
            <a:r>
              <a:rPr lang="he-IL" smtClean="0"/>
              <a:t>ודברים שכדאי לקרא</a:t>
            </a:r>
            <a:endParaRPr lang="he-IL"/>
          </a:p>
        </p:txBody>
      </p:sp>
      <p:sp>
        <p:nvSpPr>
          <p:cNvPr id="3" name="מציין מיקום תוכן 2"/>
          <p:cNvSpPr>
            <a:spLocks noGrp="1"/>
          </p:cNvSpPr>
          <p:nvPr>
            <p:ph idx="1"/>
          </p:nvPr>
        </p:nvSpPr>
        <p:spPr/>
        <p:txBody>
          <a:bodyPr/>
          <a:lstStyle/>
          <a:p>
            <a:r>
              <a:rPr lang="en-US" dirty="0" smtClean="0"/>
              <a:t>http://www.tacticalwarfightergear.com/tacticalgear/catalog/nano_technology_military.php</a:t>
            </a:r>
            <a:endParaRPr lang="he-IL" dirty="0"/>
          </a:p>
        </p:txBody>
      </p:sp>
      <p:sp>
        <p:nvSpPr>
          <p:cNvPr id="4" name="מלבן 3"/>
          <p:cNvSpPr/>
          <p:nvPr/>
        </p:nvSpPr>
        <p:spPr>
          <a:xfrm>
            <a:off x="2286000" y="2967335"/>
            <a:ext cx="4572000" cy="923330"/>
          </a:xfrm>
          <a:prstGeom prst="rect">
            <a:avLst/>
          </a:prstGeom>
        </p:spPr>
        <p:txBody>
          <a:bodyPr>
            <a:spAutoFit/>
          </a:bodyPr>
          <a:lstStyle/>
          <a:p>
            <a:r>
              <a:rPr lang="en-US" dirty="0" smtClean="0"/>
              <a:t>http://www.debateitout.com/is-nanotechnology-becoming-a-serious-problem.html</a:t>
            </a:r>
            <a:endParaRPr lang="he-IL"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en-US" dirty="0" smtClean="0"/>
              <a:t>http://gifted.cet.ac.il/gifted/skira/nano-tech/nano1.asp</a:t>
            </a:r>
            <a:endParaRPr lang="he-IL"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en-US" dirty="0" smtClean="0">
                <a:hlinkClick r:id="rId2"/>
              </a:rPr>
              <a:t>http://science.howstuffworks.com/nanotechnology4.htm</a:t>
            </a:r>
            <a:endParaRPr lang="he-IL" dirty="0" smtClean="0"/>
          </a:p>
          <a:p>
            <a:r>
              <a:rPr lang="en-US" dirty="0" smtClean="0">
                <a:hlinkClick r:id="rId3"/>
              </a:rPr>
              <a:t>http://www.zimbio.com/Skin+Care/articles/6733020/Nanotechnology+Cosmetics+part+one</a:t>
            </a:r>
            <a:endParaRPr lang="he-IL" dirty="0" smtClean="0"/>
          </a:p>
          <a:p>
            <a:r>
              <a:rPr lang="en-US" dirty="0" smtClean="0">
                <a:hlinkClick r:id="rId4"/>
              </a:rPr>
              <a:t>http://www.freakingnews.com/Mini-Pictures--210.asp</a:t>
            </a:r>
            <a:endParaRPr lang="he-IL" smtClean="0"/>
          </a:p>
          <a:p>
            <a:endParaRPr lang="he-IL"/>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ננומטר= </a:t>
            </a:r>
            <a:r>
              <a:rPr lang="en-US" dirty="0" smtClean="0"/>
              <a:t>10</a:t>
            </a:r>
            <a:r>
              <a:rPr lang="en-US" baseline="30000" dirty="0" smtClean="0"/>
              <a:t>-9</a:t>
            </a:r>
            <a:r>
              <a:rPr lang="he-IL" dirty="0" smtClean="0"/>
              <a:t> כמה זה קטן?</a:t>
            </a:r>
            <a:br>
              <a:rPr lang="he-IL" dirty="0" smtClean="0"/>
            </a:br>
            <a:r>
              <a:rPr lang="he-IL" dirty="0" smtClean="0"/>
              <a:t>0.000000001 מטר</a:t>
            </a:r>
            <a:endParaRPr lang="he-IL" dirty="0"/>
          </a:p>
        </p:txBody>
      </p:sp>
      <p:pic>
        <p:nvPicPr>
          <p:cNvPr id="4" name="Picture 15" descr="HowSmall"/>
          <p:cNvPicPr>
            <a:picLocks noGrp="1" noChangeAspect="1" noChangeArrowheads="1"/>
          </p:cNvPicPr>
          <p:nvPr>
            <p:ph idx="1"/>
          </p:nvPr>
        </p:nvPicPr>
        <p:blipFill>
          <a:blip r:embed="rId2"/>
          <a:srcRect/>
          <a:stretch>
            <a:fillRect/>
          </a:stretch>
        </p:blipFill>
        <p:spPr bwMode="auto">
          <a:xfrm>
            <a:off x="738448" y="2178696"/>
            <a:ext cx="7191137" cy="3607757"/>
          </a:xfrm>
          <a:prstGeom prst="rect">
            <a:avLst/>
          </a:prstGeom>
          <a:noFill/>
          <a:ln w="9525">
            <a:noFill/>
            <a:miter lim="800000"/>
            <a:headEnd/>
            <a:tailEnd/>
          </a:ln>
        </p:spPr>
      </p:pic>
      <p:sp>
        <p:nvSpPr>
          <p:cNvPr id="5" name="Text Box 13"/>
          <p:cNvSpPr txBox="1">
            <a:spLocks noChangeArrowheads="1"/>
          </p:cNvSpPr>
          <p:nvPr/>
        </p:nvSpPr>
        <p:spPr bwMode="auto">
          <a:xfrm>
            <a:off x="762000" y="6324600"/>
            <a:ext cx="7712075" cy="244475"/>
          </a:xfrm>
          <a:prstGeom prst="rect">
            <a:avLst/>
          </a:prstGeom>
          <a:noFill/>
          <a:ln w="9525">
            <a:noFill/>
            <a:miter lim="800000"/>
            <a:headEnd/>
            <a:tailEnd/>
          </a:ln>
          <a:effectLst/>
        </p:spPr>
        <p:txBody>
          <a:bodyPr>
            <a:spAutoFit/>
          </a:bodyPr>
          <a:lstStyle/>
          <a:p>
            <a:pPr>
              <a:spcBef>
                <a:spcPct val="50000"/>
              </a:spcBef>
              <a:buFont typeface="Times" pitchFamily="16" charset="0"/>
              <a:buNone/>
              <a:defRPr/>
            </a:pPr>
            <a:r>
              <a:rPr lang="en-US" sz="1000" dirty="0">
                <a:effectLst>
                  <a:outerShdw blurRad="38100" dist="38100" dir="2700000" algn="tl">
                    <a:srgbClr val="C0C0C0"/>
                  </a:outerShdw>
                </a:effectLst>
                <a:latin typeface="Verdana" pitchFamily="16" charset="0"/>
                <a:ea typeface="ＭＳ Ｐゴシック" pitchFamily="16" charset="-128"/>
              </a:rPr>
              <a:t>Source: </a:t>
            </a:r>
            <a:r>
              <a:rPr lang="en-US" sz="1000" dirty="0">
                <a:solidFill>
                  <a:schemeClr val="tx2"/>
                </a:solidFill>
                <a:effectLst>
                  <a:outerShdw blurRad="38100" dist="38100" dir="2700000" algn="tl">
                    <a:srgbClr val="C0C0C0"/>
                  </a:outerShdw>
                </a:effectLst>
                <a:latin typeface="Verdana" pitchFamily="16" charset="0"/>
                <a:ea typeface="ＭＳ Ｐゴシック" pitchFamily="16" charset="-128"/>
              </a:rPr>
              <a:t>http://www.materialsworld.net/nclt/docs/Introduction%20to%20Nano%201-18-05.pdf</a:t>
            </a:r>
            <a:endParaRPr lang="en-US" sz="1200" dirty="0">
              <a:solidFill>
                <a:schemeClr val="tx2"/>
              </a:solidFill>
              <a:latin typeface="Arial" charset="0"/>
              <a:ea typeface="ＭＳ Ｐゴシック" pitchFamily="16" charset="-128"/>
            </a:endParaRPr>
          </a:p>
        </p:txBody>
      </p:sp>
      <p:sp>
        <p:nvSpPr>
          <p:cNvPr id="6" name="TextBox 5"/>
          <p:cNvSpPr txBox="1"/>
          <p:nvPr/>
        </p:nvSpPr>
        <p:spPr>
          <a:xfrm>
            <a:off x="2357422" y="1500174"/>
            <a:ext cx="5042515" cy="369332"/>
          </a:xfrm>
          <a:prstGeom prst="rect">
            <a:avLst/>
          </a:prstGeom>
          <a:noFill/>
        </p:spPr>
        <p:txBody>
          <a:bodyPr wrap="square" rtlCol="1">
            <a:spAutoFit/>
          </a:bodyPr>
          <a:lstStyle/>
          <a:p>
            <a:r>
              <a:rPr lang="he-IL" dirty="0" smtClean="0"/>
              <a:t>גרגר של חול הוא ברוחב של 1 מ"מ = מיליון ננומטר</a:t>
            </a: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לדוגמא: מזעור של חומרים העשויים פחמן</a:t>
            </a:r>
            <a:endParaRPr lang="he-IL" dirty="0"/>
          </a:p>
        </p:txBody>
      </p:sp>
      <p:pic>
        <p:nvPicPr>
          <p:cNvPr id="5122" name="Picture 2" descr="C:\Users\admin\Desktop\חומרים לעבודת גמר להעביר למחשב ולסדר\5_fullerenes.jpg"/>
          <p:cNvPicPr>
            <a:picLocks noGrp="1" noChangeAspect="1" noChangeArrowheads="1"/>
          </p:cNvPicPr>
          <p:nvPr>
            <p:ph idx="1"/>
          </p:nvPr>
        </p:nvPicPr>
        <p:blipFill>
          <a:blip r:embed="rId2"/>
          <a:srcRect/>
          <a:stretch>
            <a:fillRect/>
          </a:stretch>
        </p:blipFill>
        <p:spPr bwMode="auto">
          <a:xfrm>
            <a:off x="4643438" y="4000504"/>
            <a:ext cx="3858258" cy="2411411"/>
          </a:xfrm>
          <a:prstGeom prst="rect">
            <a:avLst/>
          </a:prstGeom>
          <a:noFill/>
        </p:spPr>
      </p:pic>
      <p:pic>
        <p:nvPicPr>
          <p:cNvPr id="5123" name="Picture 3" descr="C:\Users\admin\Desktop\חומרים לעבודת גמר להעביר למחשב ולסדר\122-Carbon_Nanotubes-s.jpg"/>
          <p:cNvPicPr>
            <a:picLocks noChangeAspect="1" noChangeArrowheads="1"/>
          </p:cNvPicPr>
          <p:nvPr/>
        </p:nvPicPr>
        <p:blipFill>
          <a:blip r:embed="rId3"/>
          <a:srcRect/>
          <a:stretch>
            <a:fillRect/>
          </a:stretch>
        </p:blipFill>
        <p:spPr bwMode="auto">
          <a:xfrm>
            <a:off x="571472" y="3214686"/>
            <a:ext cx="3714750" cy="3343275"/>
          </a:xfrm>
          <a:prstGeom prst="rect">
            <a:avLst/>
          </a:prstGeom>
          <a:noFill/>
        </p:spPr>
      </p:pic>
      <p:pic>
        <p:nvPicPr>
          <p:cNvPr id="5124" name="Picture 4" descr="C:\Users\admin\Desktop\חומרים לעבודת גמר להעביר למחשב ולסדר\diamond-high-resolution-1776307.jpg"/>
          <p:cNvPicPr>
            <a:picLocks noChangeAspect="1" noChangeArrowheads="1"/>
          </p:cNvPicPr>
          <p:nvPr/>
        </p:nvPicPr>
        <p:blipFill>
          <a:blip r:embed="rId4"/>
          <a:srcRect/>
          <a:stretch>
            <a:fillRect/>
          </a:stretch>
        </p:blipFill>
        <p:spPr bwMode="auto">
          <a:xfrm>
            <a:off x="714348" y="1357298"/>
            <a:ext cx="2504686" cy="1785950"/>
          </a:xfrm>
          <a:prstGeom prst="rect">
            <a:avLst/>
          </a:prstGeom>
          <a:noFill/>
        </p:spPr>
      </p:pic>
      <p:pic>
        <p:nvPicPr>
          <p:cNvPr id="5125" name="Picture 5" descr="C:\Users\admin\Desktop\חומרים לעבודת גמר להעביר למחשב ולסדר\graphene_nobel_1.jpg"/>
          <p:cNvPicPr>
            <a:picLocks noChangeAspect="1" noChangeArrowheads="1"/>
          </p:cNvPicPr>
          <p:nvPr/>
        </p:nvPicPr>
        <p:blipFill>
          <a:blip r:embed="rId5"/>
          <a:srcRect/>
          <a:stretch>
            <a:fillRect/>
          </a:stretch>
        </p:blipFill>
        <p:spPr bwMode="auto">
          <a:xfrm>
            <a:off x="5786446" y="1643050"/>
            <a:ext cx="2991444" cy="2143124"/>
          </a:xfrm>
          <a:prstGeom prst="rect">
            <a:avLst/>
          </a:prstGeom>
          <a:noFill/>
        </p:spPr>
      </p:pic>
      <p:pic>
        <p:nvPicPr>
          <p:cNvPr id="5126" name="Picture 6" descr="C:\Users\admin\Desktop\חומרים לעבודת גמר להעביר למחשב ולסדר\Graphite_C.jpg"/>
          <p:cNvPicPr>
            <a:picLocks noChangeAspect="1" noChangeArrowheads="1"/>
          </p:cNvPicPr>
          <p:nvPr/>
        </p:nvPicPr>
        <p:blipFill>
          <a:blip r:embed="rId6"/>
          <a:srcRect/>
          <a:stretch>
            <a:fillRect/>
          </a:stretch>
        </p:blipFill>
        <p:spPr bwMode="auto">
          <a:xfrm>
            <a:off x="3428992" y="1428736"/>
            <a:ext cx="2286017" cy="19288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6146" name="Picture 2" descr="C:\Users\admin\Desktop\חומרים לעבודת גמר להעביר למחשב ולסדר\nano1.jpg"/>
          <p:cNvPicPr>
            <a:picLocks noGrp="1" noChangeAspect="1" noChangeArrowheads="1"/>
          </p:cNvPicPr>
          <p:nvPr>
            <p:ph idx="1"/>
          </p:nvPr>
        </p:nvPicPr>
        <p:blipFill>
          <a:blip r:embed="rId2"/>
          <a:srcRect/>
          <a:stretch>
            <a:fillRect/>
          </a:stretch>
        </p:blipFill>
        <p:spPr bwMode="auto">
          <a:xfrm>
            <a:off x="2143108" y="1500175"/>
            <a:ext cx="6286544"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יריעות של גרפן ומסכים שקופים</a:t>
            </a:r>
            <a:endParaRPr lang="he-IL" dirty="0"/>
          </a:p>
        </p:txBody>
      </p:sp>
      <p:pic>
        <p:nvPicPr>
          <p:cNvPr id="7170" name="Picture 2" descr="C:\Users\admin\Desktop\חומרים לעבודת גמר להעביר למחשב ולסדר\מסך שקוף.jpg"/>
          <p:cNvPicPr>
            <a:picLocks noGrp="1" noChangeAspect="1" noChangeArrowheads="1"/>
          </p:cNvPicPr>
          <p:nvPr>
            <p:ph idx="1"/>
          </p:nvPr>
        </p:nvPicPr>
        <p:blipFill>
          <a:blip r:embed="rId2"/>
          <a:srcRect/>
          <a:stretch>
            <a:fillRect/>
          </a:stretch>
        </p:blipFill>
        <p:spPr bwMode="auto">
          <a:xfrm>
            <a:off x="4643438" y="1857364"/>
            <a:ext cx="4286250" cy="2581275"/>
          </a:xfrm>
          <a:prstGeom prst="rect">
            <a:avLst/>
          </a:prstGeom>
          <a:noFill/>
        </p:spPr>
      </p:pic>
      <p:pic>
        <p:nvPicPr>
          <p:cNvPr id="7171" name="Picture 3" descr="C:\Users\admin\Desktop\חומרים לעבודת גמר להעביר למחשב ולסדר\מסך שקוף 2.jpg"/>
          <p:cNvPicPr>
            <a:picLocks noChangeAspect="1" noChangeArrowheads="1"/>
          </p:cNvPicPr>
          <p:nvPr/>
        </p:nvPicPr>
        <p:blipFill>
          <a:blip r:embed="rId3"/>
          <a:srcRect/>
          <a:stretch>
            <a:fillRect/>
          </a:stretch>
        </p:blipFill>
        <p:spPr bwMode="auto">
          <a:xfrm>
            <a:off x="1357290" y="3935684"/>
            <a:ext cx="3881549" cy="2922316"/>
          </a:xfrm>
          <a:prstGeom prst="rect">
            <a:avLst/>
          </a:prstGeom>
          <a:noFill/>
        </p:spPr>
      </p:pic>
      <p:pic>
        <p:nvPicPr>
          <p:cNvPr id="7172" name="Picture 4" descr="C:\Users\admin\Desktop\חומרים לעבודת גמר להעביר למחשב ולסדר\יריעות גרפן.jpg"/>
          <p:cNvPicPr>
            <a:picLocks noChangeAspect="1" noChangeArrowheads="1"/>
          </p:cNvPicPr>
          <p:nvPr/>
        </p:nvPicPr>
        <p:blipFill>
          <a:blip r:embed="rId4"/>
          <a:srcRect/>
          <a:stretch>
            <a:fillRect/>
          </a:stretch>
        </p:blipFill>
        <p:spPr bwMode="auto">
          <a:xfrm>
            <a:off x="428596" y="1428736"/>
            <a:ext cx="4646510" cy="27146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62500" lnSpcReduction="20000"/>
          </a:bodyPr>
          <a:lstStyle/>
          <a:p>
            <a:r>
              <a:rPr lang="he-IL" dirty="0" smtClean="0"/>
              <a:t>עד שנת 1985 הכירו שתי צורות עיקריות של פחמן, הגרפיט והיהלום. </a:t>
            </a:r>
          </a:p>
          <a:p>
            <a:r>
              <a:rPr lang="he-IL" dirty="0" smtClean="0"/>
              <a:t>בשנת 1985 במהלך מחקר על תנאים להיווצרות חיים בחלל הבין כוכבי נתגלה מבנה חדש של פחמן </a:t>
            </a:r>
            <a:r>
              <a:rPr lang="en-US" dirty="0" smtClean="0"/>
              <a:t>C60  </a:t>
            </a:r>
            <a:r>
              <a:rPr lang="he-IL" dirty="0" smtClean="0"/>
              <a:t> </a:t>
            </a:r>
            <a:r>
              <a:rPr lang="he-IL" dirty="0" err="1" smtClean="0"/>
              <a:t>הפולרן</a:t>
            </a:r>
            <a:r>
              <a:rPr lang="he-IL" dirty="0" smtClean="0"/>
              <a:t>, הוא התגלה במקרה ונחשב כטעות בבדיקה (תוצאה של זיהום בחומר הנבדק) אבל בדיקות חוזרות אישרו את קיומו.</a:t>
            </a:r>
          </a:p>
          <a:p>
            <a:r>
              <a:rPr lang="he-IL" dirty="0" smtClean="0"/>
              <a:t>זה היה מופע חדש של פחמן וזה אחד הגילויים שדחפו את המחקרים בתחום הננו דחיפה אדירה.</a:t>
            </a:r>
          </a:p>
          <a:p>
            <a:r>
              <a:rPr lang="he-IL" dirty="0" smtClean="0"/>
              <a:t>קיומם של </a:t>
            </a:r>
            <a:r>
              <a:rPr lang="he-IL" dirty="0" err="1" smtClean="0"/>
              <a:t>פולרנים</a:t>
            </a:r>
            <a:r>
              <a:rPr lang="he-IL" dirty="0" smtClean="0"/>
              <a:t> התגלה כבר בשנת 1970 על ידי קבוצת חוקרים יפניים אבל התפרסם בשפה היפנית בעיתונים יפניים ולכן במערב הכדור לא ידעו על הגילוי.</a:t>
            </a:r>
          </a:p>
          <a:p>
            <a:r>
              <a:rPr lang="he-IL" dirty="0" smtClean="0"/>
              <a:t>בשנת 1991 הצליחו לייצר </a:t>
            </a:r>
            <a:r>
              <a:rPr lang="he-IL" dirty="0" err="1" smtClean="0"/>
              <a:t>מהפולרנים</a:t>
            </a:r>
            <a:r>
              <a:rPr lang="he-IL" dirty="0" smtClean="0"/>
              <a:t> </a:t>
            </a:r>
            <a:r>
              <a:rPr lang="he-IL" dirty="0" err="1" smtClean="0"/>
              <a:t>ננוצינוריות</a:t>
            </a:r>
            <a:r>
              <a:rPr lang="he-IL" dirty="0" smtClean="0"/>
              <a:t> של פחמן. מבחינה מבנית יש להם צורות שונות, </a:t>
            </a:r>
            <a:r>
              <a:rPr lang="he-IL" dirty="0" err="1" smtClean="0"/>
              <a:t>כיראלית</a:t>
            </a:r>
            <a:r>
              <a:rPr lang="he-IL" dirty="0" smtClean="0"/>
              <a:t>, זיג זג וכיסא. צורת </a:t>
            </a:r>
            <a:r>
              <a:rPr lang="he-IL" dirty="0" err="1" smtClean="0"/>
              <a:t>הגילגול</a:t>
            </a:r>
            <a:r>
              <a:rPr lang="he-IL" dirty="0" smtClean="0"/>
              <a:t> של </a:t>
            </a:r>
            <a:r>
              <a:rPr lang="he-IL" dirty="0" err="1" smtClean="0"/>
              <a:t>הננוטיוב</a:t>
            </a:r>
            <a:r>
              <a:rPr lang="he-IL" dirty="0" smtClean="0"/>
              <a:t> משפיעה על התכונות. זה יכול להיות מבודד, חצי מוליך או מוליך. ז"א שאם נוכל לשלוט בצורות או לשנות אותן נוכל לשלוט במוליכות החשמלית של רכיבים העשויים מחומרים אלו או לשנות אותה. בנוסף יש להם תכונות </a:t>
            </a:r>
            <a:r>
              <a:rPr lang="he-IL" dirty="0" err="1" smtClean="0"/>
              <a:t>מכניות</a:t>
            </a:r>
            <a:r>
              <a:rPr lang="he-IL" dirty="0" smtClean="0"/>
              <a:t> חזקות ובחלקן חזקות מאד אפילו ביחס ליהלום. </a:t>
            </a:r>
            <a:endParaRPr lang="he-IL"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2174</TotalTime>
  <Words>1627</Words>
  <Application>Microsoft Office PowerPoint</Application>
  <PresentationFormat>‫הצגה על המסך (4:3)</PresentationFormat>
  <Paragraphs>130</Paragraphs>
  <Slides>42</Slides>
  <Notes>0</Notes>
  <HiddenSlides>9</HiddenSlides>
  <MMClips>0</MMClips>
  <ScaleCrop>false</ScaleCrop>
  <HeadingPairs>
    <vt:vector size="4" baseType="variant">
      <vt:variant>
        <vt:lpstr>ערכת נושא</vt:lpstr>
      </vt:variant>
      <vt:variant>
        <vt:i4>1</vt:i4>
      </vt:variant>
      <vt:variant>
        <vt:lpstr>כותרות שקופיות</vt:lpstr>
      </vt:variant>
      <vt:variant>
        <vt:i4>42</vt:i4>
      </vt:variant>
    </vt:vector>
  </HeadingPairs>
  <TitlesOfParts>
    <vt:vector size="43" baseType="lpstr">
      <vt:lpstr>ערכת נושא Office</vt:lpstr>
      <vt:lpstr>ננוטכנולוגיה</vt:lpstr>
      <vt:lpstr>"המסע הפנטסטי"</vt:lpstr>
      <vt:lpstr>שקופית 3</vt:lpstr>
      <vt:lpstr>ננוטכנולוגיה</vt:lpstr>
      <vt:lpstr>ננומטר= 10-9 כמה זה קטן? 0.000000001 מטר</vt:lpstr>
      <vt:lpstr>לדוגמא: מזעור של חומרים העשויים פחמן</vt:lpstr>
      <vt:lpstr>שקופית 7</vt:lpstr>
      <vt:lpstr>יריעות של גרפן ומסכים שקופים</vt:lpstr>
      <vt:lpstr>שקופית 9</vt:lpstr>
      <vt:lpstr>שקופית 10</vt:lpstr>
      <vt:lpstr>שימוש בננו חומרים בעת העתיקה</vt:lpstr>
      <vt:lpstr>שקופית 12</vt:lpstr>
      <vt:lpstr>פרופסור ריצ'רד פיינמן, זוכה פרס נובל לפיזיקה בשנת 1965נחשב מבשר הננוטכנולוגיה.</vt:lpstr>
      <vt:lpstr>שקופית 14</vt:lpstr>
      <vt:lpstr>היום הגדרת החזון נאמרת במילים אחרות</vt:lpstr>
      <vt:lpstr>לא נחפש את החומר לבניית המטוס אלא ניתן הוראה לחלקיקי החומר ליצור מעצמם מטוס.</vt:lpstr>
      <vt:lpstr>ירידה בסדרי גודל גורמת ל:</vt:lpstr>
      <vt:lpstr>וגם בטבע....</vt:lpstr>
      <vt:lpstr>שקופית 19</vt:lpstr>
      <vt:lpstr>וגם אנחנו מתאמצים מאד ומצליחים...</vt:lpstr>
      <vt:lpstr>היישומים של ייצור המוני של סיבים כמו קורי עכביש</vt:lpstr>
      <vt:lpstr>כבר היום....</vt:lpstr>
      <vt:lpstr>דיו נחושת</vt:lpstr>
      <vt:lpstr>היום ברפואה</vt:lpstr>
      <vt:lpstr>שקופית 25</vt:lpstr>
      <vt:lpstr>שקופית 26</vt:lpstr>
      <vt:lpstr>מסנני קרינה</vt:lpstr>
      <vt:lpstr>שקופית 28</vt:lpstr>
      <vt:lpstr>החומר האורגני החזק ביותר בעולם</vt:lpstr>
      <vt:lpstr>ובעתיד.......NBIC</vt:lpstr>
      <vt:lpstr>והם.....</vt:lpstr>
      <vt:lpstr>תוצאות התלכדות הטכנולוגיות בעוד כמה עשורים</vt:lpstr>
      <vt:lpstr>שקופית 33</vt:lpstr>
      <vt:lpstr>שקופית 34</vt:lpstr>
      <vt:lpstr>זמינות של חלקי חילוף לרוב אברי הגוף </vt:lpstr>
      <vt:lpstr>טיפול רפואי למחלות גופניות או מנטליות</vt:lpstr>
      <vt:lpstr>גישה מיידית למידע </vt:lpstr>
      <vt:lpstr>ולדורות הבאים...</vt:lpstr>
      <vt:lpstr>שקופית 39</vt:lpstr>
      <vt:lpstr>רפרנסים ודברים שכדאי לקרא</vt:lpstr>
      <vt:lpstr>שקופית 41</vt:lpstr>
      <vt:lpstr>שקופית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דיון בדילמות ננואתיות במסגרת תלמידי חט"ע</dc:title>
  <dc:creator>admin</dc:creator>
  <cp:lastModifiedBy>admin</cp:lastModifiedBy>
  <cp:revision>104</cp:revision>
  <dcterms:created xsi:type="dcterms:W3CDTF">2010-11-15T15:17:14Z</dcterms:created>
  <dcterms:modified xsi:type="dcterms:W3CDTF">2011-12-28T10:33:48Z</dcterms:modified>
</cp:coreProperties>
</file>