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58" r:id="rId3"/>
    <p:sldId id="260" r:id="rId4"/>
    <p:sldId id="264" r:id="rId5"/>
    <p:sldId id="270" r:id="rId6"/>
    <p:sldId id="266" r:id="rId7"/>
    <p:sldId id="267" r:id="rId8"/>
    <p:sldId id="268" r:id="rId9"/>
    <p:sldId id="262" r:id="rId10"/>
    <p:sldId id="265" r:id="rId11"/>
    <p:sldId id="269" r:id="rId12"/>
    <p:sldId id="271" r:id="rId13"/>
    <p:sldId id="272" r:id="rId14"/>
    <p:sldId id="273" r:id="rId15"/>
    <p:sldId id="279" r:id="rId16"/>
    <p:sldId id="274" r:id="rId17"/>
    <p:sldId id="275" r:id="rId18"/>
    <p:sldId id="278" r:id="rId19"/>
  </p:sldIdLst>
  <p:sldSz cx="9144000" cy="6858000" type="screen4x3"/>
  <p:notesSz cx="6797675" cy="9928225"/>
  <p:defaultTextStyle>
    <a:defPPr>
      <a:defRPr lang="pt-PT"/>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r" defTabSz="914400" rtl="1" eaLnBrk="1" latinLnBrk="0" hangingPunct="1">
      <a:defRPr kern="1200">
        <a:solidFill>
          <a:schemeClr val="tx1"/>
        </a:solidFill>
        <a:latin typeface="Arial" charset="0"/>
        <a:ea typeface="ＭＳ Ｐゴシック" pitchFamily="-112" charset="-128"/>
        <a:cs typeface="+mn-cs"/>
      </a:defRPr>
    </a:lvl6pPr>
    <a:lvl7pPr marL="2743200" algn="r" defTabSz="914400" rtl="1" eaLnBrk="1" latinLnBrk="0" hangingPunct="1">
      <a:defRPr kern="1200">
        <a:solidFill>
          <a:schemeClr val="tx1"/>
        </a:solidFill>
        <a:latin typeface="Arial" charset="0"/>
        <a:ea typeface="ＭＳ Ｐゴシック" pitchFamily="-112" charset="-128"/>
        <a:cs typeface="+mn-cs"/>
      </a:defRPr>
    </a:lvl7pPr>
    <a:lvl8pPr marL="3200400" algn="r" defTabSz="914400" rtl="1" eaLnBrk="1" latinLnBrk="0" hangingPunct="1">
      <a:defRPr kern="1200">
        <a:solidFill>
          <a:schemeClr val="tx1"/>
        </a:solidFill>
        <a:latin typeface="Arial" charset="0"/>
        <a:ea typeface="ＭＳ Ｐゴシック" pitchFamily="-112" charset="-128"/>
        <a:cs typeface="+mn-cs"/>
      </a:defRPr>
    </a:lvl8pPr>
    <a:lvl9pPr marL="3657600" algn="r" defTabSz="914400" rtl="1" eaLnBrk="1" latinLnBrk="0" hangingPunct="1">
      <a:defRPr kern="1200">
        <a:solidFill>
          <a:schemeClr val="tx1"/>
        </a:solidFill>
        <a:latin typeface="Arial"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8" autoAdjust="0"/>
    <p:restoredTop sz="81328" autoAdjust="0"/>
  </p:normalViewPr>
  <p:slideViewPr>
    <p:cSldViewPr snapToGrid="0" snapToObjects="1">
      <p:cViewPr varScale="1">
        <p:scale>
          <a:sx n="91" d="100"/>
          <a:sy n="91" d="100"/>
        </p:scale>
        <p:origin x="-17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pt-PT"/>
          </a:p>
        </p:txBody>
      </p:sp>
      <p:sp>
        <p:nvSpPr>
          <p:cNvPr id="3" name="Date Placeholder 2"/>
          <p:cNvSpPr>
            <a:spLocks noGrp="1"/>
          </p:cNvSpPr>
          <p:nvPr>
            <p:ph type="dt" sz="quarter"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2" charset="0"/>
              </a:defRPr>
            </a:lvl1pPr>
          </a:lstStyle>
          <a:p>
            <a:fld id="{D0C37055-9DD7-4B03-B464-0B2689003DE5}" type="datetime1">
              <a:rPr lang="pt-PT"/>
              <a:pPr/>
              <a:t>13-08-2014</a:t>
            </a:fld>
            <a:endParaRPr lang="pt-PT"/>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pt-PT"/>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2" charset="0"/>
              </a:defRPr>
            </a:lvl1pPr>
          </a:lstStyle>
          <a:p>
            <a:fld id="{FC555CB2-488B-434E-9E8C-9759568EAB53}" type="slidenum">
              <a:rPr lang="pt-PT"/>
              <a:pPr/>
              <a:t>‹#›</a:t>
            </a:fld>
            <a:endParaRPr lang="pt-PT"/>
          </a:p>
        </p:txBody>
      </p:sp>
    </p:spTree>
    <p:extLst>
      <p:ext uri="{BB962C8B-B14F-4D97-AF65-F5344CB8AC3E}">
        <p14:creationId xmlns:p14="http://schemas.microsoft.com/office/powerpoint/2010/main" val="21129429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pt-PT"/>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2" charset="0"/>
              </a:defRPr>
            </a:lvl1pPr>
          </a:lstStyle>
          <a:p>
            <a:fld id="{BB420408-B1B6-42C6-AA5B-450CB1EE3509}" type="datetime1">
              <a:rPr lang="pt-PT"/>
              <a:pPr/>
              <a:t>13-08-2014</a:t>
            </a:fld>
            <a:endParaRPr lang="pt-PT"/>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pt-PT"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pt-PT" noProof="0" smtClean="0"/>
              <a:t>Click to edit Master text styles</a:t>
            </a:r>
          </a:p>
          <a:p>
            <a:pPr lvl="1"/>
            <a:r>
              <a:rPr lang="pt-PT" noProof="0" smtClean="0"/>
              <a:t>Second level</a:t>
            </a:r>
          </a:p>
          <a:p>
            <a:pPr lvl="2"/>
            <a:r>
              <a:rPr lang="pt-PT" noProof="0" smtClean="0"/>
              <a:t>Third level</a:t>
            </a:r>
          </a:p>
          <a:p>
            <a:pPr lvl="3"/>
            <a:r>
              <a:rPr lang="pt-PT" noProof="0" smtClean="0"/>
              <a:t>Fourth level</a:t>
            </a:r>
          </a:p>
          <a:p>
            <a:pPr lvl="4"/>
            <a:r>
              <a:rPr lang="pt-PT" noProof="0" smtClean="0"/>
              <a:t>Fifth level</a:t>
            </a:r>
            <a:endParaRPr lang="pt-PT" noProof="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pt-PT"/>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2" charset="0"/>
              </a:defRPr>
            </a:lvl1pPr>
          </a:lstStyle>
          <a:p>
            <a:fld id="{87AB5463-4F6C-4DCC-ACFD-F20DBAD9B750}" type="slidenum">
              <a:rPr lang="pt-PT"/>
              <a:pPr/>
              <a:t>‹#›</a:t>
            </a:fld>
            <a:endParaRPr lang="pt-PT"/>
          </a:p>
        </p:txBody>
      </p:sp>
    </p:spTree>
    <p:extLst>
      <p:ext uri="{BB962C8B-B14F-4D97-AF65-F5344CB8AC3E}">
        <p14:creationId xmlns:p14="http://schemas.microsoft.com/office/powerpoint/2010/main" val="1474349663"/>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itchFamily="-112"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1</a:t>
            </a:fld>
            <a:endParaRPr lang="pt-PT"/>
          </a:p>
        </p:txBody>
      </p:sp>
    </p:spTree>
    <p:extLst>
      <p:ext uri="{BB962C8B-B14F-4D97-AF65-F5344CB8AC3E}">
        <p14:creationId xmlns:p14="http://schemas.microsoft.com/office/powerpoint/2010/main" val="2555353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לכל כוס הכנסנו כמות שווה של מים.</a:t>
            </a:r>
            <a:r>
              <a:rPr lang="he-IL" baseline="0" dirty="0" smtClean="0"/>
              <a:t> כמויות שונות של שמן הוספו לכוסות השונות . לאחר מכן הוספנו לכל כוס כפית חול וערבבנו. ניתן לראות שינוי בכמות טיפות השמן שנשארו ולא נספגו בחול. ב1 מ"ל שמן כמעט לא נשאר שמן חופשי. כמות טיפות השמן החופשי עולה ככל שהיה בהתחלה יותר שמן. מכאן יכולת הספיגה של החול מוגבלת.</a:t>
            </a:r>
            <a:endParaRPr lang="he-IL" dirty="0"/>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10</a:t>
            </a:fld>
            <a:endParaRPr lang="pt-PT"/>
          </a:p>
        </p:txBody>
      </p:sp>
    </p:spTree>
    <p:extLst>
      <p:ext uri="{BB962C8B-B14F-4D97-AF65-F5344CB8AC3E}">
        <p14:creationId xmlns:p14="http://schemas.microsoft.com/office/powerpoint/2010/main" val="3268375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smtClean="0">
                <a:solidFill>
                  <a:schemeClr val="tx1"/>
                </a:solidFill>
                <a:effectLst/>
                <a:latin typeface="+mn-lt"/>
                <a:ea typeface="ＭＳ Ｐゴシック" pitchFamily="-112" charset="-128"/>
                <a:cs typeface="+mn-cs"/>
              </a:rPr>
              <a:t>בצענו את אותו ניסוי עם מ"ל ו2 מ"ל שמן אך הפעם פיזרנו בהדרגה את החול על פני השמן, מרהיב ביופיו. </a:t>
            </a:r>
            <a:endParaRPr lang="en-US" sz="1200" kern="1200" dirty="0" smtClean="0">
              <a:solidFill>
                <a:schemeClr val="tx1"/>
              </a:solidFill>
              <a:effectLst/>
              <a:latin typeface="+mn-lt"/>
              <a:ea typeface="ＭＳ Ｐゴシック" pitchFamily="-112" charset="-128"/>
              <a:cs typeface="+mn-cs"/>
            </a:endParaRPr>
          </a:p>
          <a:p>
            <a:pPr algn="r" rtl="1"/>
            <a:r>
              <a:rPr lang="he-IL" sz="1200" kern="1200" dirty="0" smtClean="0">
                <a:solidFill>
                  <a:schemeClr val="tx1"/>
                </a:solidFill>
                <a:effectLst/>
                <a:latin typeface="+mn-lt"/>
                <a:ea typeface="ＭＳ Ｐゴシック" pitchFamily="-112" charset="-128"/>
                <a:cs typeface="+mn-cs"/>
              </a:rPr>
              <a:t>נפלו טיפות חול רטוב בשמן כמו מנורת לאבה וראו איך החול נרטב וסופג את השמן בהדרגה. לא נראו טיפות שמן.</a:t>
            </a:r>
            <a:endParaRPr lang="en-US" sz="1200" kern="1200" dirty="0" smtClean="0">
              <a:solidFill>
                <a:schemeClr val="tx1"/>
              </a:solidFill>
              <a:effectLst/>
              <a:latin typeface="+mn-lt"/>
              <a:ea typeface="ＭＳ Ｐゴシック" pitchFamily="-112" charset="-128"/>
              <a:cs typeface="+mn-cs"/>
            </a:endParaRPr>
          </a:p>
          <a:p>
            <a:pPr algn="r" rtl="1"/>
            <a:r>
              <a:rPr lang="he-IL" sz="1200" kern="1200" dirty="0" smtClean="0">
                <a:solidFill>
                  <a:schemeClr val="tx1"/>
                </a:solidFill>
                <a:effectLst/>
                <a:latin typeface="+mn-lt"/>
                <a:ea typeface="ＭＳ Ｐゴシック" pitchFamily="-112" charset="-128"/>
                <a:cs typeface="+mn-cs"/>
              </a:rPr>
              <a:t>לאחר ערבוב התקבלה תמונה דומה לתמונה בניסוי הראשון</a:t>
            </a:r>
            <a:endParaRPr lang="en-US" sz="1200" kern="1200" dirty="0">
              <a:solidFill>
                <a:schemeClr val="tx1"/>
              </a:solidFill>
              <a:effectLst/>
              <a:latin typeface="+mn-lt"/>
              <a:ea typeface="ＭＳ Ｐゴシック" pitchFamily="-112" charset="-128"/>
              <a:cs typeface="+mn-cs"/>
            </a:endParaRPr>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11</a:t>
            </a:fld>
            <a:endParaRPr lang="pt-PT"/>
          </a:p>
        </p:txBody>
      </p:sp>
    </p:spTree>
    <p:extLst>
      <p:ext uri="{BB962C8B-B14F-4D97-AF65-F5344CB8AC3E}">
        <p14:creationId xmlns:p14="http://schemas.microsoft.com/office/powerpoint/2010/main" val="3268375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smtClean="0">
                <a:solidFill>
                  <a:schemeClr val="tx1"/>
                </a:solidFill>
                <a:effectLst/>
                <a:latin typeface="+mn-lt"/>
                <a:ea typeface="ＭＳ Ｐゴシック" pitchFamily="-112" charset="-128"/>
                <a:cs typeface="+mn-cs"/>
              </a:rPr>
              <a:t>בצענו את אותו ניסוי עם מ"ל ו2 מ"ל שמן אך הפעם פיזרנו בהדרגה את החול על פני השמן, מרהיב ביופיו. </a:t>
            </a:r>
            <a:endParaRPr lang="en-US" sz="1200" kern="1200" dirty="0" smtClean="0">
              <a:solidFill>
                <a:schemeClr val="tx1"/>
              </a:solidFill>
              <a:effectLst/>
              <a:latin typeface="+mn-lt"/>
              <a:ea typeface="ＭＳ Ｐゴシック" pitchFamily="-112" charset="-128"/>
              <a:cs typeface="+mn-cs"/>
            </a:endParaRPr>
          </a:p>
          <a:p>
            <a:pPr algn="r" rtl="1"/>
            <a:r>
              <a:rPr lang="he-IL" sz="1200" kern="1200" dirty="0" smtClean="0">
                <a:solidFill>
                  <a:schemeClr val="tx1"/>
                </a:solidFill>
                <a:effectLst/>
                <a:latin typeface="+mn-lt"/>
                <a:ea typeface="ＭＳ Ｐゴシック" pitchFamily="-112" charset="-128"/>
                <a:cs typeface="+mn-cs"/>
              </a:rPr>
              <a:t>נפלו טיפות חול רטוב בשמן כמו מנורת לאבה וראו איך החול נרטב וסופג את השמן בהדרגה. לא נראו טיפות שמן.</a:t>
            </a:r>
            <a:endParaRPr lang="en-US" sz="1200" kern="1200" dirty="0" smtClean="0">
              <a:solidFill>
                <a:schemeClr val="tx1"/>
              </a:solidFill>
              <a:effectLst/>
              <a:latin typeface="+mn-lt"/>
              <a:ea typeface="ＭＳ Ｐゴシック" pitchFamily="-112" charset="-128"/>
              <a:cs typeface="+mn-cs"/>
            </a:endParaRPr>
          </a:p>
          <a:p>
            <a:pPr algn="r" rtl="1"/>
            <a:r>
              <a:rPr lang="he-IL" sz="1200" kern="1200" dirty="0" smtClean="0">
                <a:solidFill>
                  <a:schemeClr val="tx1"/>
                </a:solidFill>
                <a:effectLst/>
                <a:latin typeface="+mn-lt"/>
                <a:ea typeface="ＭＳ Ｐゴシック" pitchFamily="-112" charset="-128"/>
                <a:cs typeface="+mn-cs"/>
              </a:rPr>
              <a:t>לאחר ערבוב התקבלה תמונה דומה לתמונה בניסוי הראשון</a:t>
            </a:r>
            <a:endParaRPr lang="en-US" sz="1200" kern="1200" dirty="0">
              <a:solidFill>
                <a:schemeClr val="tx1"/>
              </a:solidFill>
              <a:effectLst/>
              <a:latin typeface="+mn-lt"/>
              <a:ea typeface="ＭＳ Ｐゴシック" pitchFamily="-112" charset="-128"/>
              <a:cs typeface="+mn-cs"/>
            </a:endParaRPr>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12</a:t>
            </a:fld>
            <a:endParaRPr lang="pt-PT"/>
          </a:p>
        </p:txBody>
      </p:sp>
    </p:spTree>
    <p:extLst>
      <p:ext uri="{BB962C8B-B14F-4D97-AF65-F5344CB8AC3E}">
        <p14:creationId xmlns:p14="http://schemas.microsoft.com/office/powerpoint/2010/main" val="3268375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solidFill>
                <a:srgbClr val="FF0000"/>
              </a:solidFill>
            </a:endParaRPr>
          </a:p>
        </p:txBody>
      </p:sp>
      <p:sp>
        <p:nvSpPr>
          <p:cNvPr id="4" name="Slide Number Placeholder 3"/>
          <p:cNvSpPr>
            <a:spLocks noGrp="1"/>
          </p:cNvSpPr>
          <p:nvPr>
            <p:ph type="sldNum" sz="quarter" idx="10"/>
          </p:nvPr>
        </p:nvSpPr>
        <p:spPr/>
        <p:txBody>
          <a:bodyPr/>
          <a:lstStyle/>
          <a:p>
            <a:fld id="{87AB5463-4F6C-4DCC-ACFD-F20DBAD9B750}" type="slidenum">
              <a:rPr lang="pt-PT" smtClean="0"/>
              <a:pPr/>
              <a:t>14</a:t>
            </a:fld>
            <a:endParaRPr lang="pt-PT"/>
          </a:p>
        </p:txBody>
      </p:sp>
    </p:spTree>
    <p:extLst>
      <p:ext uri="{BB962C8B-B14F-4D97-AF65-F5344CB8AC3E}">
        <p14:creationId xmlns:p14="http://schemas.microsoft.com/office/powerpoint/2010/main" val="3497161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dirty="0" smtClean="0"/>
              <a:t>מחכה תופעות טבע הידרופוביות כמו עלי צמחים הידרופוביים שהמים מתגלגלים מהם מבלי להרטיב את העלה – תופעה אשר מכנים "אפקט הלוטוס", או נוצות של עופות מים אשר אינן נרטבות כאשר הציפור צוללת במים ויוצאת כמעט יבשה.</a:t>
            </a:r>
            <a:endParaRPr lang="en-US" sz="1200" dirty="0" smtClean="0"/>
          </a:p>
          <a:p>
            <a:pPr algn="r" rtl="1"/>
            <a:r>
              <a:rPr lang="he-IL" sz="1200" dirty="0" smtClean="0"/>
              <a:t>גרגרי החול מצופים בדבק הידרופובי ממשפחת האספלט. לדבק קשורים גרגרי אבקה ננומטרים. השילוב הנ"ל יוצר טקסטורה שאינה מאפשרת למים להיאחז בשטח הפנים של גרגרי החול.</a:t>
            </a:r>
            <a:endParaRPr lang="en-US" sz="1200" dirty="0" smtClean="0"/>
          </a:p>
          <a:p>
            <a:endParaRPr lang="he-IL" dirty="0">
              <a:solidFill>
                <a:srgbClr val="FF0000"/>
              </a:solidFill>
            </a:endParaRPr>
          </a:p>
        </p:txBody>
      </p:sp>
      <p:sp>
        <p:nvSpPr>
          <p:cNvPr id="4" name="Slide Number Placeholder 3"/>
          <p:cNvSpPr>
            <a:spLocks noGrp="1"/>
          </p:cNvSpPr>
          <p:nvPr>
            <p:ph type="sldNum" sz="quarter" idx="10"/>
          </p:nvPr>
        </p:nvSpPr>
        <p:spPr/>
        <p:txBody>
          <a:bodyPr/>
          <a:lstStyle/>
          <a:p>
            <a:fld id="{87AB5463-4F6C-4DCC-ACFD-F20DBAD9B750}" type="slidenum">
              <a:rPr lang="pt-PT" smtClean="0"/>
              <a:pPr/>
              <a:t>15</a:t>
            </a:fld>
            <a:endParaRPr lang="pt-PT"/>
          </a:p>
        </p:txBody>
      </p:sp>
    </p:spTree>
    <p:extLst>
      <p:ext uri="{BB962C8B-B14F-4D97-AF65-F5344CB8AC3E}">
        <p14:creationId xmlns:p14="http://schemas.microsoft.com/office/powerpoint/2010/main" val="3497161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2</a:t>
            </a:fld>
            <a:endParaRPr lang="pt-PT"/>
          </a:p>
        </p:txBody>
      </p:sp>
    </p:spTree>
    <p:extLst>
      <p:ext uri="{BB962C8B-B14F-4D97-AF65-F5344CB8AC3E}">
        <p14:creationId xmlns:p14="http://schemas.microsoft.com/office/powerpoint/2010/main" val="168140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3</a:t>
            </a:fld>
            <a:endParaRPr lang="pt-PT"/>
          </a:p>
        </p:txBody>
      </p:sp>
    </p:spTree>
    <p:extLst>
      <p:ext uri="{BB962C8B-B14F-4D97-AF65-F5344CB8AC3E}">
        <p14:creationId xmlns:p14="http://schemas.microsoft.com/office/powerpoint/2010/main" val="355525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הוספנו נפח שווה של נוזלים שונים ורשמנו תצפיות</a:t>
            </a:r>
            <a:endParaRPr lang="he-IL" dirty="0"/>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4</a:t>
            </a:fld>
            <a:endParaRPr lang="pt-PT"/>
          </a:p>
        </p:txBody>
      </p:sp>
    </p:spTree>
    <p:extLst>
      <p:ext uri="{BB962C8B-B14F-4D97-AF65-F5344CB8AC3E}">
        <p14:creationId xmlns:p14="http://schemas.microsoft.com/office/powerpoint/2010/main" val="184165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הוספנו נפח שווה של נוזלים שונים ורשמנו תצפיות</a:t>
            </a:r>
            <a:endParaRPr lang="he-IL" dirty="0"/>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5</a:t>
            </a:fld>
            <a:endParaRPr lang="pt-PT"/>
          </a:p>
        </p:txBody>
      </p:sp>
    </p:spTree>
    <p:extLst>
      <p:ext uri="{BB962C8B-B14F-4D97-AF65-F5344CB8AC3E}">
        <p14:creationId xmlns:p14="http://schemas.microsoft.com/office/powerpoint/2010/main" val="184165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א. ב. סיננו את התמיסה שטפנו וייבשנו את החול. לאחר מכן בדקנו האם החול שינה את תכונותיו מבחינת התרטבותו במים. </a:t>
            </a:r>
            <a:endParaRPr lang="he-IL" dirty="0"/>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6</a:t>
            </a:fld>
            <a:endParaRPr lang="pt-PT"/>
          </a:p>
        </p:txBody>
      </p:sp>
    </p:spTree>
    <p:extLst>
      <p:ext uri="{BB962C8B-B14F-4D97-AF65-F5344CB8AC3E}">
        <p14:creationId xmlns:p14="http://schemas.microsoft.com/office/powerpoint/2010/main" val="1841659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א. ב. סיננו את התמיסה וייבשנו את החול. לאחר מכן בדקנו האם החול שינה את תכונותיו מבחינת התרטבותו במים. רק החול שהושרה בסבון שינה את תכונותיו וגם לאחר הייבוש וההרטבה החוזרת ספג מים וניתן היה לבנות ממנו ארמון חול.</a:t>
            </a:r>
            <a:endParaRPr lang="he-IL" dirty="0"/>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7</a:t>
            </a:fld>
            <a:endParaRPr lang="pt-PT"/>
          </a:p>
        </p:txBody>
      </p:sp>
    </p:spTree>
    <p:extLst>
      <p:ext uri="{BB962C8B-B14F-4D97-AF65-F5344CB8AC3E}">
        <p14:creationId xmlns:p14="http://schemas.microsoft.com/office/powerpoint/2010/main" val="1841659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smtClean="0">
                <a:solidFill>
                  <a:schemeClr val="tx1"/>
                </a:solidFill>
                <a:effectLst/>
                <a:latin typeface="+mn-lt"/>
                <a:ea typeface="ＭＳ Ｐゴシック" pitchFamily="-112" charset="-128"/>
                <a:cs typeface="+mn-cs"/>
              </a:rPr>
              <a:t>במקביל בצענו את אותו ניסוי אך במקום לסנן ערבבנו ואז שפינו לתוך משורה ומדדנו את נפח הנוזל לאחר השפיה.</a:t>
            </a:r>
            <a:endParaRPr lang="en-US" sz="1200" kern="1200" dirty="0" smtClean="0">
              <a:solidFill>
                <a:schemeClr val="tx1"/>
              </a:solidFill>
              <a:effectLst/>
              <a:latin typeface="+mn-lt"/>
              <a:ea typeface="ＭＳ Ｐゴシック" pitchFamily="-112" charset="-128"/>
              <a:cs typeface="+mn-cs"/>
            </a:endParaRPr>
          </a:p>
          <a:p>
            <a:pPr algn="r" rtl="1"/>
            <a:r>
              <a:rPr lang="he-IL" sz="1200" kern="1200" dirty="0" smtClean="0">
                <a:solidFill>
                  <a:schemeClr val="tx1"/>
                </a:solidFill>
                <a:effectLst/>
                <a:latin typeface="+mn-lt"/>
                <a:ea typeface="ＭＳ Ｐゴシック" pitchFamily="-112" charset="-128"/>
                <a:cs typeface="+mn-cs"/>
              </a:rPr>
              <a:t>השארנו את הכוסות לאחר השפיה ליבוש</a:t>
            </a:r>
            <a:endParaRPr lang="en-US" sz="1200" kern="1200" dirty="0">
              <a:solidFill>
                <a:schemeClr val="tx1"/>
              </a:solidFill>
              <a:effectLst/>
              <a:latin typeface="+mn-lt"/>
              <a:ea typeface="ＭＳ Ｐゴシック" pitchFamily="-112" charset="-128"/>
              <a:cs typeface="+mn-cs"/>
            </a:endParaRPr>
          </a:p>
        </p:txBody>
      </p:sp>
      <p:sp>
        <p:nvSpPr>
          <p:cNvPr id="4" name="מציין מיקום של מספר שקופית 3"/>
          <p:cNvSpPr>
            <a:spLocks noGrp="1"/>
          </p:cNvSpPr>
          <p:nvPr>
            <p:ph type="sldNum" sz="quarter" idx="10"/>
          </p:nvPr>
        </p:nvSpPr>
        <p:spPr/>
        <p:txBody>
          <a:bodyPr/>
          <a:lstStyle/>
          <a:p>
            <a:fld id="{87AB5463-4F6C-4DCC-ACFD-F20DBAD9B750}" type="slidenum">
              <a:rPr lang="pt-PT" smtClean="0"/>
              <a:pPr/>
              <a:t>8</a:t>
            </a:fld>
            <a:endParaRPr lang="pt-PT"/>
          </a:p>
        </p:txBody>
      </p:sp>
    </p:spTree>
    <p:extLst>
      <p:ext uri="{BB962C8B-B14F-4D97-AF65-F5344CB8AC3E}">
        <p14:creationId xmlns:p14="http://schemas.microsoft.com/office/powerpoint/2010/main" val="184165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smtClean="0"/>
              <a:t>המורים הציגו את השימוש של החול בניקיון של</a:t>
            </a:r>
            <a:r>
              <a:rPr lang="he-IL" baseline="0" dirty="0" smtClean="0"/>
              <a:t> דלק שנשפך על מים. </a:t>
            </a:r>
            <a:endParaRPr lang="he-IL" dirty="0"/>
          </a:p>
        </p:txBody>
      </p:sp>
      <p:sp>
        <p:nvSpPr>
          <p:cNvPr id="4" name="Slide Number Placeholder 3"/>
          <p:cNvSpPr>
            <a:spLocks noGrp="1"/>
          </p:cNvSpPr>
          <p:nvPr>
            <p:ph type="sldNum" sz="quarter" idx="10"/>
          </p:nvPr>
        </p:nvSpPr>
        <p:spPr/>
        <p:txBody>
          <a:bodyPr/>
          <a:lstStyle/>
          <a:p>
            <a:fld id="{87AB5463-4F6C-4DCC-ACFD-F20DBAD9B750}" type="slidenum">
              <a:rPr lang="pt-PT" smtClean="0"/>
              <a:pPr/>
              <a:t>9</a:t>
            </a:fld>
            <a:endParaRPr lang="pt-PT"/>
          </a:p>
        </p:txBody>
      </p:sp>
    </p:spTree>
    <p:extLst>
      <p:ext uri="{BB962C8B-B14F-4D97-AF65-F5344CB8AC3E}">
        <p14:creationId xmlns:p14="http://schemas.microsoft.com/office/powerpoint/2010/main" val="2855856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6076950"/>
            <a:ext cx="83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054100" y="6049963"/>
            <a:ext cx="3048000" cy="646112"/>
          </a:xfrm>
          <a:prstGeom prst="rect">
            <a:avLst/>
          </a:prstGeom>
        </p:spPr>
        <p:txBody>
          <a:bodyPr>
            <a:spAutoFit/>
          </a:bodyPr>
          <a:lstStyle/>
          <a:p>
            <a:r>
              <a:rPr lang="en-US" sz="1200">
                <a:solidFill>
                  <a:srgbClr val="7F7F7F"/>
                </a:solidFill>
                <a:latin typeface="Lato Regular" pitchFamily="-112" charset="0"/>
              </a:rPr>
              <a:t>Co-funded by</a:t>
            </a:r>
          </a:p>
          <a:p>
            <a:r>
              <a:rPr lang="en-US" sz="1200">
                <a:solidFill>
                  <a:srgbClr val="7F7F7F"/>
                </a:solidFill>
                <a:latin typeface="Lato Regular" pitchFamily="-112" charset="0"/>
              </a:rPr>
              <a:t>the Seventh Framework Programme</a:t>
            </a:r>
          </a:p>
          <a:p>
            <a:r>
              <a:rPr lang="en-US" sz="1200">
                <a:solidFill>
                  <a:srgbClr val="7F7F7F"/>
                </a:solidFill>
                <a:latin typeface="Lato Regular" pitchFamily="-112" charset="0"/>
              </a:rPr>
              <a:t>of the European Union</a:t>
            </a:r>
            <a:endParaRPr lang="pt-PT" sz="1200">
              <a:solidFill>
                <a:srgbClr val="7F7F7F"/>
              </a:solidFill>
              <a:latin typeface="Lato Regular" pitchFamily="-112" charset="0"/>
            </a:endParaRPr>
          </a:p>
        </p:txBody>
      </p:sp>
      <p:pic>
        <p:nvPicPr>
          <p:cNvPr id="6" name="Picture 8" descr="temisignature_high.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6275" y="0"/>
            <a:ext cx="551973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t-PT"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PT" dirty="0"/>
          </a:p>
        </p:txBody>
      </p:sp>
      <p:sp>
        <p:nvSpPr>
          <p:cNvPr id="7" name="Footer Placeholder 4"/>
          <p:cNvSpPr>
            <a:spLocks noGrp="1"/>
          </p:cNvSpPr>
          <p:nvPr>
            <p:ph type="ftr" sz="quarter" idx="10"/>
          </p:nvPr>
        </p:nvSpPr>
        <p:spPr>
          <a:xfrm>
            <a:off x="3395663" y="6384925"/>
            <a:ext cx="5562600" cy="365125"/>
          </a:xfrm>
        </p:spPr>
        <p:txBody>
          <a:bodyPr/>
          <a:lstStyle>
            <a:lvl1pPr algn="r">
              <a:defRPr/>
            </a:lvl1pPr>
          </a:lstStyle>
          <a:p>
            <a:r>
              <a:rPr lang="en-US"/>
              <a:t>FP7-Science-in-Society-2012-1, Grant Agreement N. 321403</a:t>
            </a:r>
            <a:endParaRPr lang="pt-PT"/>
          </a:p>
        </p:txBody>
      </p:sp>
    </p:spTree>
    <p:extLst>
      <p:ext uri="{BB962C8B-B14F-4D97-AF65-F5344CB8AC3E}">
        <p14:creationId xmlns:p14="http://schemas.microsoft.com/office/powerpoint/2010/main" val="3501631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p:cNvSpPr>
            <a:spLocks noChangeArrowheads="1"/>
          </p:cNvSpPr>
          <p:nvPr userDrawn="1"/>
        </p:nvSpPr>
        <p:spPr bwMode="auto">
          <a:xfrm flipH="1">
            <a:off x="258763" y="1477963"/>
            <a:ext cx="8604250" cy="4756150"/>
          </a:xfrm>
          <a:custGeom>
            <a:avLst/>
            <a:gdLst>
              <a:gd name="T0" fmla="*/ 6966126 w 8971601"/>
              <a:gd name="T1" fmla="*/ 14589 h 4451385"/>
              <a:gd name="T2" fmla="*/ 8589810 w 8971601"/>
              <a:gd name="T3" fmla="*/ 0 h 4451385"/>
              <a:gd name="T4" fmla="*/ 8602904 w 8971601"/>
              <a:gd name="T5" fmla="*/ 4741560 h 4451385"/>
              <a:gd name="T6" fmla="*/ 0 w 8971601"/>
              <a:gd name="T7" fmla="*/ 4756150 h 4451385"/>
              <a:gd name="T8" fmla="*/ 0 w 8971601"/>
              <a:gd name="T9" fmla="*/ 598166 h 4451385"/>
              <a:gd name="T10" fmla="*/ 563052 w 8971601"/>
              <a:gd name="T11" fmla="*/ 598166 h 4451385"/>
              <a:gd name="T12" fmla="*/ 0 60000 65536"/>
              <a:gd name="T13" fmla="*/ 0 60000 65536"/>
              <a:gd name="T14" fmla="*/ 0 60000 65536"/>
              <a:gd name="T15" fmla="*/ 0 60000 65536"/>
              <a:gd name="T16" fmla="*/ 0 60000 65536"/>
              <a:gd name="T17" fmla="*/ 0 60000 65536"/>
              <a:gd name="T18" fmla="*/ 0 w 8971601"/>
              <a:gd name="T19" fmla="*/ 0 h 4451385"/>
              <a:gd name="T20" fmla="*/ 8971601 w 8971601"/>
              <a:gd name="T21" fmla="*/ 4451385 h 4451385"/>
            </a:gdLst>
            <a:ahLst/>
            <a:cxnLst>
              <a:cxn ang="T12">
                <a:pos x="T0" y="T1"/>
              </a:cxn>
              <a:cxn ang="T13">
                <a:pos x="T2" y="T3"/>
              </a:cxn>
              <a:cxn ang="T14">
                <a:pos x="T4" y="T5"/>
              </a:cxn>
              <a:cxn ang="T15">
                <a:pos x="T6" y="T7"/>
              </a:cxn>
              <a:cxn ang="T16">
                <a:pos x="T8" y="T9"/>
              </a:cxn>
              <a:cxn ang="T17">
                <a:pos x="T10" y="T11"/>
              </a:cxn>
            </a:cxnLst>
            <a:rect l="T18" t="T19" r="T20" b="T21"/>
            <a:pathLst>
              <a:path w="8971601" h="4451385">
                <a:moveTo>
                  <a:pt x="7264675" y="13654"/>
                </a:moveTo>
                <a:lnTo>
                  <a:pt x="8957946" y="0"/>
                </a:lnTo>
                <a:cubicBezTo>
                  <a:pt x="8962498" y="1479243"/>
                  <a:pt x="8971601" y="4437730"/>
                  <a:pt x="8971601" y="4437730"/>
                </a:cubicBezTo>
                <a:lnTo>
                  <a:pt x="0" y="4451385"/>
                </a:lnTo>
                <a:lnTo>
                  <a:pt x="0" y="559837"/>
                </a:lnTo>
                <a:lnTo>
                  <a:pt x="587183" y="559837"/>
                </a:lnTo>
              </a:path>
            </a:pathLst>
          </a:custGeom>
          <a:noFill/>
          <a:ln w="127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pt-PT">
              <a:latin typeface="+mn-lt"/>
              <a:ea typeface="+mn-ea"/>
            </a:endParaRPr>
          </a:p>
        </p:txBody>
      </p:sp>
      <p:pic>
        <p:nvPicPr>
          <p:cNvPr id="5" name="Picture 7" descr="temi_lo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 y="258763"/>
            <a:ext cx="16573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pt-PT" dirty="0"/>
          </a:p>
        </p:txBody>
      </p:sp>
      <p:sp>
        <p:nvSpPr>
          <p:cNvPr id="3" name="Content Placeholder 2"/>
          <p:cNvSpPr>
            <a:spLocks noGrp="1"/>
          </p:cNvSpPr>
          <p:nvPr>
            <p:ph idx="1"/>
          </p:nvPr>
        </p:nvSpPr>
        <p:spPr>
          <a:xfrm>
            <a:off x="457200" y="1687513"/>
            <a:ext cx="7662862" cy="4337050"/>
          </a:xfrm>
        </p:spPr>
        <p:txBody>
          <a:bodyPr/>
          <a:lstStyle>
            <a:lvl1pPr algn="l" rtl="0">
              <a:defRPr/>
            </a:lvl1pPr>
            <a:lvl2pPr algn="l" rtl="0">
              <a:defRPr/>
            </a:lvl2pPr>
            <a:lvl3pPr algn="l" rtl="0">
              <a:defRPr/>
            </a:lvl3pPr>
            <a:lvl4pPr algn="l" rtl="0">
              <a:defRPr/>
            </a:lvl4pPr>
            <a:lvl5pPr algn="l" rtl="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dirty="0"/>
          </a:p>
        </p:txBody>
      </p:sp>
      <p:sp>
        <p:nvSpPr>
          <p:cNvPr id="6" name="Slide Number Placeholder 5"/>
          <p:cNvSpPr>
            <a:spLocks noGrp="1"/>
          </p:cNvSpPr>
          <p:nvPr>
            <p:ph type="sldNum" sz="quarter" idx="10"/>
          </p:nvPr>
        </p:nvSpPr>
        <p:spPr/>
        <p:txBody>
          <a:bodyPr/>
          <a:lstStyle>
            <a:lvl1pPr>
              <a:defRPr/>
            </a:lvl1pPr>
          </a:lstStyle>
          <a:p>
            <a:fld id="{D327F15B-AC63-44A7-BF6A-5869889C4BBD}" type="slidenum">
              <a:rPr lang="pt-PT"/>
              <a:pPr/>
              <a:t>‹#›</a:t>
            </a:fld>
            <a:endParaRPr lang="pt-PT"/>
          </a:p>
        </p:txBody>
      </p:sp>
      <p:sp>
        <p:nvSpPr>
          <p:cNvPr id="7" name="Footer Placeholder 4"/>
          <p:cNvSpPr>
            <a:spLocks noGrp="1"/>
          </p:cNvSpPr>
          <p:nvPr>
            <p:ph type="ftr" sz="quarter" idx="11"/>
          </p:nvPr>
        </p:nvSpPr>
        <p:spPr/>
        <p:txBody>
          <a:bodyPr/>
          <a:lstStyle>
            <a:lvl1pPr>
              <a:defRPr>
                <a:solidFill>
                  <a:srgbClr val="7F7F7F"/>
                </a:solidFill>
              </a:defRPr>
            </a:lvl1pPr>
          </a:lstStyle>
          <a:p>
            <a:r>
              <a:rPr lang="en-US"/>
              <a:t>FP7-Science-in-Society-2012-1, Grant Agreement N. 321403</a:t>
            </a:r>
            <a:endParaRPr lang="pt-PT"/>
          </a:p>
        </p:txBody>
      </p:sp>
    </p:spTree>
    <p:extLst>
      <p:ext uri="{BB962C8B-B14F-4D97-AF65-F5344CB8AC3E}">
        <p14:creationId xmlns:p14="http://schemas.microsoft.com/office/powerpoint/2010/main" val="889042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temi_lo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 y="258763"/>
            <a:ext cx="16573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PT"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F14FEF71-C209-4713-8BAD-A54C67FA363A}" type="slidenum">
              <a:rPr lang="pt-PT"/>
              <a:pPr/>
              <a:t>‹#›</a:t>
            </a:fld>
            <a:endParaRPr lang="pt-PT"/>
          </a:p>
        </p:txBody>
      </p:sp>
      <p:sp>
        <p:nvSpPr>
          <p:cNvPr id="6" name="Footer Placeholder 4"/>
          <p:cNvSpPr>
            <a:spLocks noGrp="1"/>
          </p:cNvSpPr>
          <p:nvPr>
            <p:ph type="ftr" sz="quarter" idx="11"/>
          </p:nvPr>
        </p:nvSpPr>
        <p:spPr/>
        <p:txBody>
          <a:bodyPr/>
          <a:lstStyle>
            <a:lvl1pPr>
              <a:defRPr>
                <a:solidFill>
                  <a:srgbClr val="7F7F7F"/>
                </a:solidFill>
              </a:defRPr>
            </a:lvl1pPr>
          </a:lstStyle>
          <a:p>
            <a:r>
              <a:rPr lang="en-US"/>
              <a:t>FP7-Science-in-Society-2012-1, Grant Agreement N. 321403</a:t>
            </a:r>
            <a:endParaRPr lang="pt-PT"/>
          </a:p>
        </p:txBody>
      </p:sp>
    </p:spTree>
    <p:extLst>
      <p:ext uri="{BB962C8B-B14F-4D97-AF65-F5344CB8AC3E}">
        <p14:creationId xmlns:p14="http://schemas.microsoft.com/office/powerpoint/2010/main" val="1967043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temi_lo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 y="258763"/>
            <a:ext cx="16573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887600" y="1600200"/>
            <a:ext cx="382351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dirty="0"/>
          </a:p>
        </p:txBody>
      </p:sp>
      <p:sp>
        <p:nvSpPr>
          <p:cNvPr id="4" name="Content Placeholder 3"/>
          <p:cNvSpPr>
            <a:spLocks noGrp="1"/>
          </p:cNvSpPr>
          <p:nvPr>
            <p:ph sz="half" idx="2"/>
          </p:nvPr>
        </p:nvSpPr>
        <p:spPr>
          <a:xfrm>
            <a:off x="4874979" y="1600200"/>
            <a:ext cx="379816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dirty="0"/>
          </a:p>
        </p:txBody>
      </p:sp>
      <p:sp>
        <p:nvSpPr>
          <p:cNvPr id="6" name="Slide Number Placeholder 6"/>
          <p:cNvSpPr>
            <a:spLocks noGrp="1"/>
          </p:cNvSpPr>
          <p:nvPr>
            <p:ph type="sldNum" sz="quarter" idx="10"/>
          </p:nvPr>
        </p:nvSpPr>
        <p:spPr/>
        <p:txBody>
          <a:bodyPr/>
          <a:lstStyle>
            <a:lvl1pPr>
              <a:defRPr/>
            </a:lvl1pPr>
          </a:lstStyle>
          <a:p>
            <a:fld id="{8E539773-1B4C-4978-8C13-5BEEF9D9FF11}" type="slidenum">
              <a:rPr lang="pt-PT"/>
              <a:pPr/>
              <a:t>‹#›</a:t>
            </a:fld>
            <a:endParaRPr lang="pt-PT"/>
          </a:p>
        </p:txBody>
      </p:sp>
      <p:sp>
        <p:nvSpPr>
          <p:cNvPr id="7" name="Footer Placeholder 4"/>
          <p:cNvSpPr>
            <a:spLocks noGrp="1"/>
          </p:cNvSpPr>
          <p:nvPr>
            <p:ph type="ftr" sz="quarter" idx="11"/>
          </p:nvPr>
        </p:nvSpPr>
        <p:spPr/>
        <p:txBody>
          <a:bodyPr/>
          <a:lstStyle>
            <a:lvl1pPr>
              <a:defRPr>
                <a:solidFill>
                  <a:srgbClr val="7F7F7F"/>
                </a:solidFill>
              </a:defRPr>
            </a:lvl1pPr>
          </a:lstStyle>
          <a:p>
            <a:r>
              <a:rPr lang="en-US"/>
              <a:t>FP7-Science-in-Society-2012-1, Grant Agreement N. 321403</a:t>
            </a:r>
            <a:endParaRPr lang="pt-PT"/>
          </a:p>
        </p:txBody>
      </p:sp>
    </p:spTree>
    <p:extLst>
      <p:ext uri="{BB962C8B-B14F-4D97-AF65-F5344CB8AC3E}">
        <p14:creationId xmlns:p14="http://schemas.microsoft.com/office/powerpoint/2010/main" val="1612040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temi_lo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 y="258763"/>
            <a:ext cx="16573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928565" y="1535113"/>
            <a:ext cx="371645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28566" y="2174875"/>
            <a:ext cx="371645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4820359" y="1535113"/>
            <a:ext cx="386644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0359" y="2174875"/>
            <a:ext cx="386644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dirty="0"/>
          </a:p>
        </p:txBody>
      </p:sp>
      <p:sp>
        <p:nvSpPr>
          <p:cNvPr id="8" name="Slide Number Placeholder 8"/>
          <p:cNvSpPr>
            <a:spLocks noGrp="1"/>
          </p:cNvSpPr>
          <p:nvPr>
            <p:ph type="sldNum" sz="quarter" idx="10"/>
          </p:nvPr>
        </p:nvSpPr>
        <p:spPr/>
        <p:txBody>
          <a:bodyPr/>
          <a:lstStyle>
            <a:lvl1pPr>
              <a:defRPr/>
            </a:lvl1pPr>
          </a:lstStyle>
          <a:p>
            <a:fld id="{0C1C3338-6433-45BA-B89F-79D94194C7F3}" type="slidenum">
              <a:rPr lang="pt-PT"/>
              <a:pPr/>
              <a:t>‹#›</a:t>
            </a:fld>
            <a:endParaRPr lang="pt-PT"/>
          </a:p>
        </p:txBody>
      </p:sp>
      <p:sp>
        <p:nvSpPr>
          <p:cNvPr id="9" name="Footer Placeholder 4"/>
          <p:cNvSpPr>
            <a:spLocks noGrp="1"/>
          </p:cNvSpPr>
          <p:nvPr>
            <p:ph type="ftr" sz="quarter" idx="11"/>
          </p:nvPr>
        </p:nvSpPr>
        <p:spPr/>
        <p:txBody>
          <a:bodyPr/>
          <a:lstStyle>
            <a:lvl1pPr>
              <a:defRPr>
                <a:solidFill>
                  <a:srgbClr val="7F7F7F"/>
                </a:solidFill>
              </a:defRPr>
            </a:lvl1pPr>
          </a:lstStyle>
          <a:p>
            <a:r>
              <a:rPr lang="en-US"/>
              <a:t>FP7-Science-in-Society-2012-1, Grant Agreement N. 321403</a:t>
            </a:r>
            <a:endParaRPr lang="pt-PT"/>
          </a:p>
        </p:txBody>
      </p:sp>
    </p:spTree>
    <p:extLst>
      <p:ext uri="{BB962C8B-B14F-4D97-AF65-F5344CB8AC3E}">
        <p14:creationId xmlns:p14="http://schemas.microsoft.com/office/powerpoint/2010/main" val="79933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temi_lo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 y="258763"/>
            <a:ext cx="16573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pt-PT"/>
          </a:p>
        </p:txBody>
      </p:sp>
      <p:sp>
        <p:nvSpPr>
          <p:cNvPr id="4" name="Slide Number Placeholder 4"/>
          <p:cNvSpPr>
            <a:spLocks noGrp="1"/>
          </p:cNvSpPr>
          <p:nvPr>
            <p:ph type="sldNum" sz="quarter" idx="10"/>
          </p:nvPr>
        </p:nvSpPr>
        <p:spPr/>
        <p:txBody>
          <a:bodyPr/>
          <a:lstStyle>
            <a:lvl1pPr>
              <a:defRPr/>
            </a:lvl1pPr>
          </a:lstStyle>
          <a:p>
            <a:fld id="{A6C97B84-A1C1-4C4C-91CD-15929C9A861F}" type="slidenum">
              <a:rPr lang="pt-PT"/>
              <a:pPr/>
              <a:t>‹#›</a:t>
            </a:fld>
            <a:endParaRPr lang="pt-PT"/>
          </a:p>
        </p:txBody>
      </p:sp>
      <p:sp>
        <p:nvSpPr>
          <p:cNvPr id="5" name="Footer Placeholder 4"/>
          <p:cNvSpPr>
            <a:spLocks noGrp="1"/>
          </p:cNvSpPr>
          <p:nvPr>
            <p:ph type="ftr" sz="quarter" idx="11"/>
          </p:nvPr>
        </p:nvSpPr>
        <p:spPr/>
        <p:txBody>
          <a:bodyPr/>
          <a:lstStyle>
            <a:lvl1pPr>
              <a:defRPr>
                <a:solidFill>
                  <a:srgbClr val="7F7F7F"/>
                </a:solidFill>
              </a:defRPr>
            </a:lvl1pPr>
          </a:lstStyle>
          <a:p>
            <a:r>
              <a:rPr lang="en-US"/>
              <a:t>FP7-Science-in-Society-2012-1, Grant Agreement N. 321403</a:t>
            </a:r>
            <a:endParaRPr lang="pt-PT"/>
          </a:p>
        </p:txBody>
      </p:sp>
    </p:spTree>
    <p:extLst>
      <p:ext uri="{BB962C8B-B14F-4D97-AF65-F5344CB8AC3E}">
        <p14:creationId xmlns:p14="http://schemas.microsoft.com/office/powerpoint/2010/main" val="3727929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temi_lo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 y="258763"/>
            <a:ext cx="16573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10"/>
          </p:nvPr>
        </p:nvSpPr>
        <p:spPr/>
        <p:txBody>
          <a:bodyPr/>
          <a:lstStyle>
            <a:lvl1pPr>
              <a:defRPr/>
            </a:lvl1pPr>
          </a:lstStyle>
          <a:p>
            <a:fld id="{462248B8-8F61-4045-8DC8-7E2F34914573}" type="slidenum">
              <a:rPr lang="pt-PT"/>
              <a:pPr/>
              <a:t>‹#›</a:t>
            </a:fld>
            <a:endParaRPr lang="pt-PT"/>
          </a:p>
        </p:txBody>
      </p:sp>
      <p:sp>
        <p:nvSpPr>
          <p:cNvPr id="4" name="Footer Placeholder 4"/>
          <p:cNvSpPr>
            <a:spLocks noGrp="1"/>
          </p:cNvSpPr>
          <p:nvPr>
            <p:ph type="ftr" sz="quarter" idx="11"/>
          </p:nvPr>
        </p:nvSpPr>
        <p:spPr/>
        <p:txBody>
          <a:bodyPr/>
          <a:lstStyle>
            <a:lvl1pPr>
              <a:defRPr>
                <a:solidFill>
                  <a:srgbClr val="7F7F7F"/>
                </a:solidFill>
              </a:defRPr>
            </a:lvl1pPr>
          </a:lstStyle>
          <a:p>
            <a:r>
              <a:rPr lang="en-US"/>
              <a:t>FP7-Science-in-Society-2012-1, Grant Agreement N. 321403</a:t>
            </a:r>
            <a:endParaRPr lang="pt-PT"/>
          </a:p>
        </p:txBody>
      </p:sp>
    </p:spTree>
    <p:extLst>
      <p:ext uri="{BB962C8B-B14F-4D97-AF65-F5344CB8AC3E}">
        <p14:creationId xmlns:p14="http://schemas.microsoft.com/office/powerpoint/2010/main" val="245809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074863" y="274638"/>
            <a:ext cx="66119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pt-PT" smtClean="0"/>
          </a:p>
        </p:txBody>
      </p:sp>
      <p:sp>
        <p:nvSpPr>
          <p:cNvPr id="1027" name="Text Placeholder 2"/>
          <p:cNvSpPr>
            <a:spLocks noGrp="1"/>
          </p:cNvSpPr>
          <p:nvPr>
            <p:ph type="body" idx="1"/>
          </p:nvPr>
        </p:nvSpPr>
        <p:spPr bwMode="auto">
          <a:xfrm>
            <a:off x="1023938" y="1774825"/>
            <a:ext cx="7662862"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smtClean="0"/>
          </a:p>
        </p:txBody>
      </p:sp>
      <p:sp>
        <p:nvSpPr>
          <p:cNvPr id="5" name="Footer Placeholder 4"/>
          <p:cNvSpPr>
            <a:spLocks noGrp="1"/>
          </p:cNvSpPr>
          <p:nvPr>
            <p:ph type="ftr" sz="quarter" idx="3"/>
          </p:nvPr>
        </p:nvSpPr>
        <p:spPr>
          <a:xfrm>
            <a:off x="457200" y="6356350"/>
            <a:ext cx="5562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2"/>
                </a:solidFill>
                <a:latin typeface="Lato Regular" pitchFamily="-112" charset="0"/>
              </a:defRPr>
            </a:lvl1pPr>
          </a:lstStyle>
          <a:p>
            <a:r>
              <a:rPr lang="en-US"/>
              <a:t>FP7-Science-in-Society-2012-1, Grant Agreement N. 321403</a:t>
            </a:r>
            <a:endParaRPr lang="pt-P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7F7F7F"/>
                </a:solidFill>
                <a:latin typeface="Lato Regular" pitchFamily="-112" charset="0"/>
              </a:defRPr>
            </a:lvl1pPr>
          </a:lstStyle>
          <a:p>
            <a:fld id="{39A7079E-7A80-4994-9D4D-A9F7925247F7}" type="slidenum">
              <a:rPr lang="pt-PT"/>
              <a:pPr/>
              <a:t>‹#›</a:t>
            </a:fld>
            <a:r>
              <a:rPr lang="pt-PT"/>
              <a:t> </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hf hdr="0" dt="0"/>
  <p:txStyles>
    <p:titleStyle>
      <a:lvl1pPr algn="ctr" defTabSz="457200" rtl="1" eaLnBrk="1" fontAlgn="base" hangingPunct="1">
        <a:spcBef>
          <a:spcPct val="0"/>
        </a:spcBef>
        <a:spcAft>
          <a:spcPct val="0"/>
        </a:spcAft>
        <a:defRPr sz="4400" kern="1200">
          <a:solidFill>
            <a:srgbClr val="080404"/>
          </a:solidFill>
          <a:latin typeface="Lato Regular"/>
          <a:ea typeface="ＭＳ Ｐゴシック" pitchFamily="-112" charset="-128"/>
          <a:cs typeface="Lato Regular"/>
        </a:defRPr>
      </a:lvl1pPr>
      <a:lvl2pPr algn="ctr" defTabSz="457200" rtl="1" eaLnBrk="1" fontAlgn="base" hangingPunct="1">
        <a:spcBef>
          <a:spcPct val="0"/>
        </a:spcBef>
        <a:spcAft>
          <a:spcPct val="0"/>
        </a:spcAft>
        <a:defRPr sz="4400">
          <a:solidFill>
            <a:srgbClr val="080404"/>
          </a:solidFill>
          <a:latin typeface="Lato Regular" pitchFamily="-112" charset="0"/>
          <a:ea typeface="ＭＳ Ｐゴシック" pitchFamily="-112" charset="-128"/>
        </a:defRPr>
      </a:lvl2pPr>
      <a:lvl3pPr algn="ctr" defTabSz="457200" rtl="1" eaLnBrk="1" fontAlgn="base" hangingPunct="1">
        <a:spcBef>
          <a:spcPct val="0"/>
        </a:spcBef>
        <a:spcAft>
          <a:spcPct val="0"/>
        </a:spcAft>
        <a:defRPr sz="4400">
          <a:solidFill>
            <a:srgbClr val="080404"/>
          </a:solidFill>
          <a:latin typeface="Lato Regular" pitchFamily="-112" charset="0"/>
          <a:ea typeface="ＭＳ Ｐゴシック" pitchFamily="-112" charset="-128"/>
        </a:defRPr>
      </a:lvl3pPr>
      <a:lvl4pPr algn="ctr" defTabSz="457200" rtl="1" eaLnBrk="1" fontAlgn="base" hangingPunct="1">
        <a:spcBef>
          <a:spcPct val="0"/>
        </a:spcBef>
        <a:spcAft>
          <a:spcPct val="0"/>
        </a:spcAft>
        <a:defRPr sz="4400">
          <a:solidFill>
            <a:srgbClr val="080404"/>
          </a:solidFill>
          <a:latin typeface="Lato Regular" pitchFamily="-112" charset="0"/>
          <a:ea typeface="ＭＳ Ｐゴシック" pitchFamily="-112" charset="-128"/>
        </a:defRPr>
      </a:lvl4pPr>
      <a:lvl5pPr algn="ctr" defTabSz="457200" rtl="1" eaLnBrk="1" fontAlgn="base" hangingPunct="1">
        <a:spcBef>
          <a:spcPct val="0"/>
        </a:spcBef>
        <a:spcAft>
          <a:spcPct val="0"/>
        </a:spcAft>
        <a:defRPr sz="4400">
          <a:solidFill>
            <a:srgbClr val="080404"/>
          </a:solidFill>
          <a:latin typeface="Lato Regular" pitchFamily="-112" charset="0"/>
          <a:ea typeface="ＭＳ Ｐゴシック" pitchFamily="-112" charset="-128"/>
        </a:defRPr>
      </a:lvl5pPr>
      <a:lvl6pPr marL="457200" algn="ctr" defTabSz="457200" rtl="1" eaLnBrk="1" fontAlgn="base" hangingPunct="1">
        <a:spcBef>
          <a:spcPct val="0"/>
        </a:spcBef>
        <a:spcAft>
          <a:spcPct val="0"/>
        </a:spcAft>
        <a:defRPr sz="4400">
          <a:solidFill>
            <a:srgbClr val="080404"/>
          </a:solidFill>
          <a:latin typeface="Lato Regular" pitchFamily="-112" charset="0"/>
          <a:ea typeface="ＭＳ Ｐゴシック" pitchFamily="-112" charset="-128"/>
        </a:defRPr>
      </a:lvl6pPr>
      <a:lvl7pPr marL="914400" algn="ctr" defTabSz="457200" rtl="1" eaLnBrk="1" fontAlgn="base" hangingPunct="1">
        <a:spcBef>
          <a:spcPct val="0"/>
        </a:spcBef>
        <a:spcAft>
          <a:spcPct val="0"/>
        </a:spcAft>
        <a:defRPr sz="4400">
          <a:solidFill>
            <a:srgbClr val="080404"/>
          </a:solidFill>
          <a:latin typeface="Lato Regular" pitchFamily="-112" charset="0"/>
          <a:ea typeface="ＭＳ Ｐゴシック" pitchFamily="-112" charset="-128"/>
        </a:defRPr>
      </a:lvl7pPr>
      <a:lvl8pPr marL="1371600" algn="ctr" defTabSz="457200" rtl="1" eaLnBrk="1" fontAlgn="base" hangingPunct="1">
        <a:spcBef>
          <a:spcPct val="0"/>
        </a:spcBef>
        <a:spcAft>
          <a:spcPct val="0"/>
        </a:spcAft>
        <a:defRPr sz="4400">
          <a:solidFill>
            <a:srgbClr val="080404"/>
          </a:solidFill>
          <a:latin typeface="Lato Regular" pitchFamily="-112" charset="0"/>
          <a:ea typeface="ＭＳ Ｐゴシック" pitchFamily="-112" charset="-128"/>
        </a:defRPr>
      </a:lvl8pPr>
      <a:lvl9pPr marL="1828800" algn="ctr" defTabSz="457200" rtl="1" eaLnBrk="1" fontAlgn="base" hangingPunct="1">
        <a:spcBef>
          <a:spcPct val="0"/>
        </a:spcBef>
        <a:spcAft>
          <a:spcPct val="0"/>
        </a:spcAft>
        <a:defRPr sz="4400">
          <a:solidFill>
            <a:srgbClr val="080404"/>
          </a:solidFill>
          <a:latin typeface="Lato Regular" pitchFamily="-112" charset="0"/>
          <a:ea typeface="ＭＳ Ｐゴシック" pitchFamily="-112" charset="-128"/>
        </a:defRPr>
      </a:lvl9pPr>
    </p:titleStyle>
    <p:bodyStyle>
      <a:lvl1pPr marL="342900" indent="-342900" algn="r" defTabSz="457200" rtl="1" eaLnBrk="1" fontAlgn="base" hangingPunct="1">
        <a:spcBef>
          <a:spcPct val="20000"/>
        </a:spcBef>
        <a:spcAft>
          <a:spcPct val="0"/>
        </a:spcAft>
        <a:buFont typeface="Arial" charset="0"/>
        <a:buChar char="•"/>
        <a:defRPr sz="3200" kern="1200">
          <a:solidFill>
            <a:srgbClr val="080404"/>
          </a:solidFill>
          <a:latin typeface="Lato Regular"/>
          <a:ea typeface="ＭＳ Ｐゴシック" pitchFamily="-112" charset="-128"/>
          <a:cs typeface="Lato Regular"/>
        </a:defRPr>
      </a:lvl1pPr>
      <a:lvl2pPr marL="742950" indent="-285750" algn="r" defTabSz="457200" rtl="1" eaLnBrk="1" fontAlgn="base" hangingPunct="1">
        <a:spcBef>
          <a:spcPct val="20000"/>
        </a:spcBef>
        <a:spcAft>
          <a:spcPct val="0"/>
        </a:spcAft>
        <a:buFont typeface="Arial" charset="0"/>
        <a:buChar char="–"/>
        <a:defRPr sz="2800" kern="1200">
          <a:solidFill>
            <a:srgbClr val="080404"/>
          </a:solidFill>
          <a:latin typeface="Lato Regular"/>
          <a:ea typeface="ＭＳ Ｐゴシック" pitchFamily="-112" charset="-128"/>
          <a:cs typeface="Lato Regular"/>
        </a:defRPr>
      </a:lvl2pPr>
      <a:lvl3pPr marL="1143000" indent="-228600" algn="r" defTabSz="457200" rtl="1" eaLnBrk="1" fontAlgn="base" hangingPunct="1">
        <a:spcBef>
          <a:spcPct val="20000"/>
        </a:spcBef>
        <a:spcAft>
          <a:spcPct val="0"/>
        </a:spcAft>
        <a:buFont typeface="Arial" charset="0"/>
        <a:buChar char="•"/>
        <a:defRPr sz="2400" kern="1200">
          <a:solidFill>
            <a:srgbClr val="080404"/>
          </a:solidFill>
          <a:latin typeface="Lato Regular"/>
          <a:ea typeface="ＭＳ Ｐゴシック" pitchFamily="-112" charset="-128"/>
          <a:cs typeface="Lato Regular"/>
        </a:defRPr>
      </a:lvl3pPr>
      <a:lvl4pPr marL="1600200" indent="-228600" algn="r" defTabSz="457200" rtl="1" eaLnBrk="1" fontAlgn="base" hangingPunct="1">
        <a:spcBef>
          <a:spcPct val="20000"/>
        </a:spcBef>
        <a:spcAft>
          <a:spcPct val="0"/>
        </a:spcAft>
        <a:buFont typeface="Arial" charset="0"/>
        <a:buChar char="–"/>
        <a:defRPr sz="2000" kern="1200">
          <a:solidFill>
            <a:srgbClr val="080404"/>
          </a:solidFill>
          <a:latin typeface="Lato Regular"/>
          <a:ea typeface="ＭＳ Ｐゴシック" pitchFamily="-112" charset="-128"/>
          <a:cs typeface="Lato Regular"/>
        </a:defRPr>
      </a:lvl4pPr>
      <a:lvl5pPr marL="2057400" indent="-228600" algn="r" defTabSz="457200" rtl="1" eaLnBrk="1" fontAlgn="base" hangingPunct="1">
        <a:spcBef>
          <a:spcPct val="20000"/>
        </a:spcBef>
        <a:spcAft>
          <a:spcPct val="0"/>
        </a:spcAft>
        <a:buFont typeface="Arial" charset="0"/>
        <a:buChar char="»"/>
        <a:defRPr sz="2000" kern="1200">
          <a:solidFill>
            <a:srgbClr val="080404"/>
          </a:solidFill>
          <a:latin typeface="Lato Regular"/>
          <a:ea typeface="ＭＳ Ｐゴシック" pitchFamily="-112" charset="-128"/>
          <a:cs typeface="Lato Regular"/>
        </a:defRPr>
      </a:lvl5pPr>
      <a:lvl6pPr marL="2514600" indent="-228600" algn="r" defTabSz="457200" rtl="1" eaLnBrk="1" latinLnBrk="0" hangingPunct="1">
        <a:spcBef>
          <a:spcPct val="20000"/>
        </a:spcBef>
        <a:buFont typeface="Arial"/>
        <a:buChar char="•"/>
        <a:defRPr sz="2000" kern="1200">
          <a:solidFill>
            <a:schemeClr val="tx1"/>
          </a:solidFill>
          <a:latin typeface="+mn-lt"/>
          <a:ea typeface="+mn-ea"/>
          <a:cs typeface="+mn-cs"/>
        </a:defRPr>
      </a:lvl6pPr>
      <a:lvl7pPr marL="2971800" indent="-228600" algn="r" defTabSz="457200" rtl="1" eaLnBrk="1" latinLnBrk="0" hangingPunct="1">
        <a:spcBef>
          <a:spcPct val="20000"/>
        </a:spcBef>
        <a:buFont typeface="Arial"/>
        <a:buChar char="•"/>
        <a:defRPr sz="2000" kern="1200">
          <a:solidFill>
            <a:schemeClr val="tx1"/>
          </a:solidFill>
          <a:latin typeface="+mn-lt"/>
          <a:ea typeface="+mn-ea"/>
          <a:cs typeface="+mn-cs"/>
        </a:defRPr>
      </a:lvl7pPr>
      <a:lvl8pPr marL="3429000" indent="-228600" algn="r" defTabSz="457200" rtl="1" eaLnBrk="1" latinLnBrk="0" hangingPunct="1">
        <a:spcBef>
          <a:spcPct val="20000"/>
        </a:spcBef>
        <a:buFont typeface="Arial"/>
        <a:buChar char="•"/>
        <a:defRPr sz="2000" kern="1200">
          <a:solidFill>
            <a:schemeClr val="tx1"/>
          </a:solidFill>
          <a:latin typeface="+mn-lt"/>
          <a:ea typeface="+mn-ea"/>
          <a:cs typeface="+mn-cs"/>
        </a:defRPr>
      </a:lvl8pPr>
      <a:lvl9pPr marL="3886200" indent="-228600" algn="r" defTabSz="457200" rtl="1"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t-PT"/>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alsand.co.i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alsand.co.il/" TargetMode="External"/><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youtube.com/watch?v=XxA-0pTaqDc" TargetMode="External"/><Relationship Id="rId5" Type="http://schemas.openxmlformats.org/officeDocument/2006/relationships/image" Target="../media/image22.png"/><Relationship Id="rId4" Type="http://schemas.openxmlformats.org/officeDocument/2006/relationships/hyperlink" Target="https://www.youtube.com/watch?v=LJtQ6dvcbO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en.wikipedia.org/wiki/File:Trimethylsilane-3D-balls.p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p:txBody>
          <a:bodyPr/>
          <a:lstStyle/>
          <a:p>
            <a:r>
              <a:rPr lang="he-IL" b="1" dirty="0" smtClean="0"/>
              <a:t>החול </a:t>
            </a:r>
            <a:r>
              <a:rPr lang="he-IL" b="1" dirty="0" err="1" smtClean="0"/>
              <a:t>מחו"ל..דווקא</a:t>
            </a:r>
            <a:r>
              <a:rPr lang="he-IL" b="1" dirty="0" smtClean="0"/>
              <a:t> ישראלי!</a:t>
            </a:r>
            <a:endParaRPr lang="he-IL" dirty="0" smtClean="0">
              <a:latin typeface="Lato Regular" pitchFamily="-112" charset="0"/>
            </a:endParaRPr>
          </a:p>
        </p:txBody>
      </p:sp>
      <p:sp>
        <p:nvSpPr>
          <p:cNvPr id="11268" name="Footer Placeholder 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112" charset="0"/>
                <a:ea typeface="ＭＳ Ｐゴシック" pitchFamily="-112" charset="-128"/>
              </a:defRPr>
            </a:lvl1pPr>
            <a:lvl2pPr marL="37931725" indent="-37474525">
              <a:defRPr>
                <a:solidFill>
                  <a:schemeClr val="tx1"/>
                </a:solidFill>
                <a:latin typeface="Calibri" pitchFamily="-112" charset="0"/>
                <a:ea typeface="ＭＳ Ｐゴシック" pitchFamily="-112" charset="-128"/>
              </a:defRPr>
            </a:lvl2pPr>
            <a:lvl3pPr>
              <a:defRPr>
                <a:solidFill>
                  <a:schemeClr val="tx1"/>
                </a:solidFill>
                <a:latin typeface="Calibri" pitchFamily="-112" charset="0"/>
                <a:ea typeface="ＭＳ Ｐゴシック" pitchFamily="-112" charset="-128"/>
              </a:defRPr>
            </a:lvl3pPr>
            <a:lvl4pPr>
              <a:defRPr>
                <a:solidFill>
                  <a:schemeClr val="tx1"/>
                </a:solidFill>
                <a:latin typeface="Calibri" pitchFamily="-112" charset="0"/>
                <a:ea typeface="ＭＳ Ｐゴシック" pitchFamily="-112" charset="-128"/>
              </a:defRPr>
            </a:lvl4pPr>
            <a:lvl5pPr>
              <a:defRPr>
                <a:solidFill>
                  <a:schemeClr val="tx1"/>
                </a:solidFill>
                <a:latin typeface="Calibri" pitchFamily="-112" charset="0"/>
                <a:ea typeface="ＭＳ Ｐゴシック" pitchFamily="-112" charset="-128"/>
              </a:defRPr>
            </a:lvl5pPr>
            <a:lvl6pPr marL="457200" fontAlgn="base">
              <a:spcBef>
                <a:spcPct val="0"/>
              </a:spcBef>
              <a:spcAft>
                <a:spcPct val="0"/>
              </a:spcAft>
              <a:defRPr>
                <a:solidFill>
                  <a:schemeClr val="tx1"/>
                </a:solidFill>
                <a:latin typeface="Calibri" pitchFamily="-112" charset="0"/>
                <a:ea typeface="ＭＳ Ｐゴシック" pitchFamily="-112" charset="-128"/>
              </a:defRPr>
            </a:lvl6pPr>
            <a:lvl7pPr marL="914400" fontAlgn="base">
              <a:spcBef>
                <a:spcPct val="0"/>
              </a:spcBef>
              <a:spcAft>
                <a:spcPct val="0"/>
              </a:spcAft>
              <a:defRPr>
                <a:solidFill>
                  <a:schemeClr val="tx1"/>
                </a:solidFill>
                <a:latin typeface="Calibri" pitchFamily="-112" charset="0"/>
                <a:ea typeface="ＭＳ Ｐゴシック" pitchFamily="-112" charset="-128"/>
              </a:defRPr>
            </a:lvl7pPr>
            <a:lvl8pPr marL="1371600" fontAlgn="base">
              <a:spcBef>
                <a:spcPct val="0"/>
              </a:spcBef>
              <a:spcAft>
                <a:spcPct val="0"/>
              </a:spcAft>
              <a:defRPr>
                <a:solidFill>
                  <a:schemeClr val="tx1"/>
                </a:solidFill>
                <a:latin typeface="Calibri" pitchFamily="-112" charset="0"/>
                <a:ea typeface="ＭＳ Ｐゴシック" pitchFamily="-112" charset="-128"/>
              </a:defRPr>
            </a:lvl8pPr>
            <a:lvl9pPr marL="1828800" fontAlgn="base">
              <a:spcBef>
                <a:spcPct val="0"/>
              </a:spcBef>
              <a:spcAft>
                <a:spcPct val="0"/>
              </a:spcAft>
              <a:defRPr>
                <a:solidFill>
                  <a:schemeClr val="tx1"/>
                </a:solidFill>
                <a:latin typeface="Calibri" pitchFamily="-112" charset="0"/>
                <a:ea typeface="ＭＳ Ｐゴシック" pitchFamily="-112" charset="-128"/>
              </a:defRPr>
            </a:lvl9pPr>
          </a:lstStyle>
          <a:p>
            <a:r>
              <a:rPr lang="en-US">
                <a:solidFill>
                  <a:schemeClr val="bg2"/>
                </a:solidFill>
                <a:latin typeface="Lato Regular" pitchFamily="-112" charset="0"/>
              </a:rPr>
              <a:t>FP7-Science-in-Society-2012-1, Grant Agreement N. 321403</a:t>
            </a:r>
            <a:endParaRPr lang="pt-PT">
              <a:solidFill>
                <a:schemeClr val="bg2"/>
              </a:solidFill>
              <a:latin typeface="Lato Regular" pitchFamily="-112" charset="0"/>
            </a:endParaRPr>
          </a:p>
        </p:txBody>
      </p:sp>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80" y="160456"/>
            <a:ext cx="2880360" cy="7894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200" b="1" dirty="0">
                <a:solidFill>
                  <a:srgbClr val="002060"/>
                </a:solidFill>
              </a:rPr>
              <a:t>כיצד משפיע נפח השמן על יעילות </a:t>
            </a:r>
            <a:r>
              <a:rPr lang="he-IL" sz="3200" b="1" dirty="0" smtClean="0">
                <a:solidFill>
                  <a:srgbClr val="002060"/>
                </a:solidFill>
              </a:rPr>
              <a:t>הספיח(ג)ה </a:t>
            </a:r>
            <a:r>
              <a:rPr lang="he-IL" sz="3200" b="1" dirty="0">
                <a:solidFill>
                  <a:srgbClr val="002060"/>
                </a:solidFill>
              </a:rPr>
              <a:t>של </a:t>
            </a:r>
            <a:r>
              <a:rPr lang="he-IL" sz="3200" b="1" dirty="0" smtClean="0">
                <a:solidFill>
                  <a:srgbClr val="002060"/>
                </a:solidFill>
              </a:rPr>
              <a:t>החול?</a:t>
            </a:r>
            <a:endParaRPr lang="he-IL" sz="3200" b="1" dirty="0">
              <a:solidFill>
                <a:srgbClr val="002060"/>
              </a:solidFill>
            </a:endParaRPr>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10</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5417" r="7593" b="12547"/>
          <a:stretch/>
        </p:blipFill>
        <p:spPr>
          <a:xfrm>
            <a:off x="1479310" y="2216076"/>
            <a:ext cx="6367032" cy="3205778"/>
          </a:xfrm>
          <a:prstGeom prst="rect">
            <a:avLst/>
          </a:prstGeom>
        </p:spPr>
      </p:pic>
    </p:spTree>
    <p:extLst>
      <p:ext uri="{BB962C8B-B14F-4D97-AF65-F5344CB8AC3E}">
        <p14:creationId xmlns:p14="http://schemas.microsoft.com/office/powerpoint/2010/main" val="1304236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200" b="1" dirty="0">
                <a:solidFill>
                  <a:srgbClr val="002060"/>
                </a:solidFill>
              </a:rPr>
              <a:t>כיצד משפיע נפח השמן על יעילות </a:t>
            </a:r>
            <a:r>
              <a:rPr lang="he-IL" sz="3200" b="1" dirty="0" smtClean="0">
                <a:solidFill>
                  <a:srgbClr val="002060"/>
                </a:solidFill>
              </a:rPr>
              <a:t>הספיח(ג)ה </a:t>
            </a:r>
            <a:r>
              <a:rPr lang="he-IL" sz="3200" b="1" dirty="0">
                <a:solidFill>
                  <a:srgbClr val="002060"/>
                </a:solidFill>
              </a:rPr>
              <a:t>של </a:t>
            </a:r>
            <a:r>
              <a:rPr lang="he-IL" sz="3200" b="1" dirty="0" smtClean="0">
                <a:solidFill>
                  <a:srgbClr val="002060"/>
                </a:solidFill>
              </a:rPr>
              <a:t>החול?</a:t>
            </a:r>
            <a:endParaRPr lang="he-IL" sz="3200" b="1" dirty="0">
              <a:solidFill>
                <a:srgbClr val="002060"/>
              </a:solidFill>
            </a:endParaRPr>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11</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pic>
        <p:nvPicPr>
          <p:cNvPr id="9" name="תמונה 6"/>
          <p:cNvPicPr>
            <a:picLocks noChangeAspect="1"/>
          </p:cNvPicPr>
          <p:nvPr/>
        </p:nvPicPr>
        <p:blipFill rotWithShape="1">
          <a:blip r:embed="rId3">
            <a:extLst>
              <a:ext uri="{28A0092B-C50C-407E-A947-70E740481C1C}">
                <a14:useLocalDpi xmlns:a14="http://schemas.microsoft.com/office/drawing/2010/main" val="0"/>
              </a:ext>
            </a:extLst>
          </a:blip>
          <a:srcRect t="7619" b="22095"/>
          <a:stretch/>
        </p:blipFill>
        <p:spPr>
          <a:xfrm>
            <a:off x="2805607" y="3050560"/>
            <a:ext cx="6045199" cy="3186684"/>
          </a:xfrm>
          <a:prstGeom prst="rect">
            <a:avLst/>
          </a:prstGeom>
          <a:ln>
            <a:solidFill>
              <a:srgbClr val="00B0F0"/>
            </a:solid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353" t="8235" b="17098"/>
          <a:stretch/>
        </p:blipFill>
        <p:spPr>
          <a:xfrm>
            <a:off x="290456" y="1471426"/>
            <a:ext cx="3732904" cy="2560320"/>
          </a:xfrm>
          <a:prstGeom prst="rect">
            <a:avLst/>
          </a:prstGeom>
        </p:spPr>
      </p:pic>
    </p:spTree>
    <p:extLst>
      <p:ext uri="{BB962C8B-B14F-4D97-AF65-F5344CB8AC3E}">
        <p14:creationId xmlns:p14="http://schemas.microsoft.com/office/powerpoint/2010/main" val="691802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200" b="1" dirty="0">
                <a:solidFill>
                  <a:srgbClr val="002060"/>
                </a:solidFill>
              </a:rPr>
              <a:t>כיצד משפיע נפח השמן על יעילות </a:t>
            </a:r>
            <a:r>
              <a:rPr lang="he-IL" sz="3200" b="1" dirty="0" smtClean="0">
                <a:solidFill>
                  <a:srgbClr val="002060"/>
                </a:solidFill>
              </a:rPr>
              <a:t>הספיח(ג)ה </a:t>
            </a:r>
            <a:r>
              <a:rPr lang="he-IL" sz="3200" b="1" dirty="0">
                <a:solidFill>
                  <a:srgbClr val="002060"/>
                </a:solidFill>
              </a:rPr>
              <a:t>של </a:t>
            </a:r>
            <a:r>
              <a:rPr lang="he-IL" sz="3200" b="1" dirty="0" smtClean="0">
                <a:solidFill>
                  <a:srgbClr val="002060"/>
                </a:solidFill>
              </a:rPr>
              <a:t>החול?</a:t>
            </a:r>
            <a:endParaRPr lang="he-IL" sz="3200" b="1" dirty="0">
              <a:solidFill>
                <a:srgbClr val="002060"/>
              </a:solidFill>
            </a:endParaRPr>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12</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301" t="12714" r="18581" b="17952"/>
          <a:stretch/>
        </p:blipFill>
        <p:spPr>
          <a:xfrm>
            <a:off x="6140678" y="1489544"/>
            <a:ext cx="2611564" cy="241993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2772" r="8569"/>
          <a:stretch/>
        </p:blipFill>
        <p:spPr>
          <a:xfrm>
            <a:off x="703729" y="3726708"/>
            <a:ext cx="7730267" cy="299476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6857" t="27242" r="26202"/>
          <a:stretch/>
        </p:blipFill>
        <p:spPr>
          <a:xfrm>
            <a:off x="391757" y="1489545"/>
            <a:ext cx="2168563" cy="252091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2511" t="22798" r="24784"/>
          <a:stretch/>
        </p:blipFill>
        <p:spPr>
          <a:xfrm>
            <a:off x="3302597" y="1489545"/>
            <a:ext cx="2294718" cy="2520918"/>
          </a:xfrm>
          <a:prstGeom prst="rect">
            <a:avLst/>
          </a:prstGeom>
        </p:spPr>
      </p:pic>
    </p:spTree>
    <p:extLst>
      <p:ext uri="{BB962C8B-B14F-4D97-AF65-F5344CB8AC3E}">
        <p14:creationId xmlns:p14="http://schemas.microsoft.com/office/powerpoint/2010/main" val="4234551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חול רגיל</a:t>
            </a:r>
            <a:endParaRPr lang="he-IL" dirty="0"/>
          </a:p>
        </p:txBody>
      </p:sp>
      <p:sp>
        <p:nvSpPr>
          <p:cNvPr id="3" name="מציין מיקום תוכן 2"/>
          <p:cNvSpPr>
            <a:spLocks noGrp="1"/>
          </p:cNvSpPr>
          <p:nvPr>
            <p:ph idx="1"/>
          </p:nvPr>
        </p:nvSpPr>
        <p:spPr>
          <a:xfrm>
            <a:off x="457199" y="1687512"/>
            <a:ext cx="7858461" cy="4896167"/>
          </a:xfrm>
        </p:spPr>
        <p:txBody>
          <a:bodyPr/>
          <a:lstStyle/>
          <a:p>
            <a:pPr algn="r" rtl="1"/>
            <a:r>
              <a:rPr lang="he-IL" sz="2800" dirty="0"/>
              <a:t>חול הינו צורן חמצני </a:t>
            </a:r>
            <a:r>
              <a:rPr lang="en-US" sz="2800" dirty="0"/>
              <a:t>SiO</a:t>
            </a:r>
            <a:r>
              <a:rPr lang="en-US" sz="2800" baseline="-25000" dirty="0"/>
              <a:t>2(s)</a:t>
            </a:r>
            <a:r>
              <a:rPr lang="he-IL" sz="2800" dirty="0"/>
              <a:t> . באיור הבא ניתן לראות מדוע חול רגיל נרטב במים</a:t>
            </a:r>
            <a:r>
              <a:rPr lang="he-IL" sz="2800" dirty="0" smtClean="0"/>
              <a:t>.</a:t>
            </a:r>
          </a:p>
          <a:p>
            <a:pPr algn="r" rtl="1"/>
            <a:endParaRPr lang="he-IL" sz="2800" dirty="0"/>
          </a:p>
          <a:p>
            <a:pPr algn="r" rtl="1"/>
            <a:endParaRPr lang="he-IL" sz="2800" dirty="0" smtClean="0"/>
          </a:p>
          <a:p>
            <a:pPr algn="r" rtl="1"/>
            <a:endParaRPr lang="he-IL" sz="2800" dirty="0"/>
          </a:p>
          <a:p>
            <a:pPr algn="r" rtl="1"/>
            <a:endParaRPr lang="he-IL" sz="2800" dirty="0" smtClean="0"/>
          </a:p>
          <a:p>
            <a:pPr algn="r" rtl="1"/>
            <a:endParaRPr lang="he-IL" sz="2800" dirty="0"/>
          </a:p>
          <a:p>
            <a:pPr algn="r" rtl="1"/>
            <a:r>
              <a:rPr lang="he-IL" sz="2800" dirty="0"/>
              <a:t>חול רגיל נרטב ע"י מים כי בשטח הפנים של הסיליקה יש קשרי </a:t>
            </a:r>
            <a:r>
              <a:rPr lang="en-US" sz="2800" dirty="0"/>
              <a:t>OH</a:t>
            </a:r>
            <a:r>
              <a:rPr lang="he-IL" sz="2800" dirty="0"/>
              <a:t> שיכולים להיות באינטראקציות עם המים.</a:t>
            </a:r>
            <a:endParaRPr lang="en-US" sz="2800" dirty="0"/>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13</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56" y="2947594"/>
            <a:ext cx="7935639" cy="20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553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חול "יבש" ישראלי</a:t>
            </a:r>
            <a:endParaRPr lang="he-IL" dirty="0"/>
          </a:p>
        </p:txBody>
      </p:sp>
      <p:sp>
        <p:nvSpPr>
          <p:cNvPr id="3" name="מציין מיקום תוכן 2"/>
          <p:cNvSpPr>
            <a:spLocks noGrp="1"/>
          </p:cNvSpPr>
          <p:nvPr>
            <p:ph idx="1"/>
          </p:nvPr>
        </p:nvSpPr>
        <p:spPr>
          <a:xfrm>
            <a:off x="575534" y="2189984"/>
            <a:ext cx="7662862" cy="3855813"/>
          </a:xfrm>
        </p:spPr>
        <p:txBody>
          <a:bodyPr/>
          <a:lstStyle/>
          <a:p>
            <a:pPr algn="r" rtl="1"/>
            <a:r>
              <a:rPr lang="he-IL" sz="2000" dirty="0" smtClean="0"/>
              <a:t>חול "יבש", </a:t>
            </a:r>
            <a:r>
              <a:rPr lang="he-IL" sz="2000" dirty="0"/>
              <a:t>הינו חול אשר מצופה בחומר הידרופובי. גרגרי החול הללו נמשכים זה לזה על ידי קשרי ואן דר ואלס ולא מאפשרים כניסת מים בין גרגרי החול (בדומה להצמדה הידרופובית בחלבונים). כאשר מוצאים את החול מהמים הוא נשאר יבש לחלוטין.</a:t>
            </a:r>
            <a:endParaRPr lang="en-US" sz="2000" dirty="0"/>
          </a:p>
          <a:p>
            <a:pPr algn="r" rtl="1"/>
            <a:r>
              <a:rPr lang="he-IL" sz="2000" dirty="0"/>
              <a:t>החול </a:t>
            </a:r>
            <a:r>
              <a:rPr lang="he-IL" sz="2000" dirty="0" smtClean="0"/>
              <a:t>ה"יבש" שמיוצר </a:t>
            </a:r>
            <a:r>
              <a:rPr lang="he-IL" sz="2000"/>
              <a:t>בארץ </a:t>
            </a:r>
            <a:r>
              <a:rPr lang="he-IL" sz="2000" smtClean="0"/>
              <a:t>מחקה </a:t>
            </a:r>
            <a:r>
              <a:rPr lang="he-IL" sz="2000" dirty="0"/>
              <a:t>תופעות טבע הידרופוביות כמו עלי צמחים הידרופוביים שהמים מתגלגלים מהם מבלי להרטיב את העלה – תופעה אשר מכנים "אפקט הלוטוס", או נוצות של עופות מים אשר אינן נרטבות כאשר הציפור צוללת במים ויוצאת כמעט יבשה.</a:t>
            </a:r>
            <a:endParaRPr lang="en-US" sz="2000" dirty="0"/>
          </a:p>
          <a:p>
            <a:pPr algn="r" rtl="1"/>
            <a:r>
              <a:rPr lang="he-IL" sz="2000" dirty="0"/>
              <a:t>גרגרי החול מצופים בדבק הידרופובי ממשפחת האספלט. לדבק קשורים גרגרי אבקה ננומטרים. השילוב הנ"ל יוצר טקסטורה שאינה מאפשרת למים להיאחז בשטח הפנים של גרגרי החול.</a:t>
            </a:r>
            <a:endParaRPr lang="en-US" sz="2000" dirty="0"/>
          </a:p>
          <a:p>
            <a:pPr algn="r" rtl="1"/>
            <a:endParaRPr lang="he-IL" sz="2000" dirty="0"/>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14</a:t>
            </a:fld>
            <a:endParaRPr lang="pt-PT" dirty="0"/>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sp>
        <p:nvSpPr>
          <p:cNvPr id="6" name="לחצן פעולה: מידע 5">
            <a:hlinkClick r:id="rId3" highlightClick="1"/>
          </p:cNvPr>
          <p:cNvSpPr/>
          <p:nvPr/>
        </p:nvSpPr>
        <p:spPr>
          <a:xfrm>
            <a:off x="457200" y="5712311"/>
            <a:ext cx="640080" cy="484094"/>
          </a:xfrm>
          <a:prstGeom prst="actionButtonInformation">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492112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חול "יבש" ישראלי</a:t>
            </a:r>
            <a:endParaRPr lang="he-IL" dirty="0"/>
          </a:p>
        </p:txBody>
      </p:sp>
      <p:sp>
        <p:nvSpPr>
          <p:cNvPr id="3" name="מציין מיקום תוכן 2"/>
          <p:cNvSpPr>
            <a:spLocks noGrp="1"/>
          </p:cNvSpPr>
          <p:nvPr>
            <p:ph idx="1"/>
          </p:nvPr>
        </p:nvSpPr>
        <p:spPr>
          <a:xfrm>
            <a:off x="575534" y="2189984"/>
            <a:ext cx="7662862" cy="3855813"/>
          </a:xfrm>
        </p:spPr>
        <p:txBody>
          <a:bodyPr/>
          <a:lstStyle/>
          <a:p>
            <a:pPr algn="r" rtl="1"/>
            <a:r>
              <a:rPr lang="he-IL" sz="2400" b="1" dirty="0" smtClean="0">
                <a:solidFill>
                  <a:srgbClr val="00B0F0"/>
                </a:solidFill>
              </a:rPr>
              <a:t>חול הידרופובי מחו"ל </a:t>
            </a:r>
          </a:p>
          <a:p>
            <a:pPr algn="r" rtl="1"/>
            <a:r>
              <a:rPr lang="he-IL" sz="2400" dirty="0" smtClean="0"/>
              <a:t>ציפוי </a:t>
            </a:r>
            <a:r>
              <a:rPr lang="he-IL" sz="2400" dirty="0" err="1" smtClean="0"/>
              <a:t>סיליקוני</a:t>
            </a:r>
            <a:r>
              <a:rPr lang="he-IL" sz="2400" dirty="0" smtClean="0"/>
              <a:t> קשור בקשר </a:t>
            </a:r>
            <a:r>
              <a:rPr lang="he-IL" sz="2400" dirty="0" err="1" smtClean="0"/>
              <a:t>קובלנטי</a:t>
            </a:r>
            <a:r>
              <a:rPr lang="he-IL" sz="2400" dirty="0" smtClean="0"/>
              <a:t> לחול. </a:t>
            </a:r>
            <a:endParaRPr lang="en-US" sz="1800" dirty="0"/>
          </a:p>
          <a:p>
            <a:pPr algn="r" rtl="1"/>
            <a:r>
              <a:rPr lang="he-IL" sz="2400" b="1" dirty="0" smtClean="0">
                <a:solidFill>
                  <a:srgbClr val="00B0F0"/>
                </a:solidFill>
              </a:rPr>
              <a:t>חול הידרופובי </a:t>
            </a:r>
            <a:r>
              <a:rPr lang="he-IL" sz="2400" b="1" dirty="0">
                <a:solidFill>
                  <a:srgbClr val="00B0F0"/>
                </a:solidFill>
              </a:rPr>
              <a:t>הישראלי </a:t>
            </a:r>
          </a:p>
          <a:p>
            <a:pPr algn="r" rtl="1"/>
            <a:r>
              <a:rPr lang="he-IL" sz="2400" dirty="0" smtClean="0"/>
              <a:t>ציפוי החול בדבק </a:t>
            </a:r>
            <a:r>
              <a:rPr lang="he-IL" sz="2400" dirty="0"/>
              <a:t>הידרופובי ממשפחת האספלט. </a:t>
            </a:r>
            <a:endParaRPr lang="he-IL" sz="2400" dirty="0" smtClean="0"/>
          </a:p>
          <a:p>
            <a:pPr algn="r" rtl="1"/>
            <a:r>
              <a:rPr lang="he-IL" sz="2400" dirty="0" smtClean="0"/>
              <a:t>מחכה </a:t>
            </a:r>
            <a:r>
              <a:rPr lang="he-IL" sz="2400" dirty="0"/>
              <a:t>תופעות טבע הידרופוביות כמו </a:t>
            </a:r>
            <a:r>
              <a:rPr lang="en-US" sz="2400" dirty="0" smtClean="0"/>
              <a:t/>
            </a:r>
            <a:br>
              <a:rPr lang="en-US" sz="2400" dirty="0" smtClean="0"/>
            </a:br>
            <a:r>
              <a:rPr lang="he-IL" sz="2400" dirty="0" smtClean="0"/>
              <a:t>"</a:t>
            </a:r>
            <a:r>
              <a:rPr lang="he-IL" sz="2400" dirty="0"/>
              <a:t>אפקט הלוטוס</a:t>
            </a:r>
            <a:r>
              <a:rPr lang="he-IL" sz="2400" dirty="0" smtClean="0"/>
              <a:t>",</a:t>
            </a:r>
            <a:r>
              <a:rPr lang="en-US" sz="2400" dirty="0" smtClean="0"/>
              <a:t/>
            </a:r>
            <a:br>
              <a:rPr lang="en-US" sz="2400" dirty="0" smtClean="0"/>
            </a:br>
            <a:r>
              <a:rPr lang="he-IL" sz="2400" dirty="0" smtClean="0"/>
              <a:t>או </a:t>
            </a:r>
            <a:r>
              <a:rPr lang="he-IL" sz="2400" dirty="0"/>
              <a:t>נוצות של עופות </a:t>
            </a:r>
            <a:r>
              <a:rPr lang="he-IL" sz="2400" dirty="0" smtClean="0"/>
              <a:t>מים</a:t>
            </a:r>
            <a:endParaRPr lang="he-IL" sz="2400" dirty="0"/>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15</a:t>
            </a:fld>
            <a:endParaRPr lang="pt-PT" dirty="0"/>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sp>
        <p:nvSpPr>
          <p:cNvPr id="6" name="לחצן פעולה: מידע 5">
            <a:hlinkClick r:id="rId3" highlightClick="1"/>
          </p:cNvPr>
          <p:cNvSpPr/>
          <p:nvPr/>
        </p:nvSpPr>
        <p:spPr>
          <a:xfrm>
            <a:off x="457200" y="5712311"/>
            <a:ext cx="640080" cy="484094"/>
          </a:xfrm>
          <a:prstGeom prst="actionButtonInformation">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a:p>
        </p:txBody>
      </p:sp>
      <p:pic>
        <p:nvPicPr>
          <p:cNvPr id="1026"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00" t="28320" r="56000" b="42800"/>
          <a:stretch/>
        </p:blipFill>
        <p:spPr bwMode="auto">
          <a:xfrm>
            <a:off x="457200" y="4061815"/>
            <a:ext cx="2338251" cy="165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886" r="67000" b="16017"/>
          <a:stretch/>
        </p:blipFill>
        <p:spPr bwMode="auto">
          <a:xfrm>
            <a:off x="572634" y="1664023"/>
            <a:ext cx="2013811" cy="1910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26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חול </a:t>
            </a:r>
            <a:r>
              <a:rPr lang="he-IL" b="1" dirty="0" smtClean="0"/>
              <a:t>"יבש" תוצרת </a:t>
            </a:r>
            <a:r>
              <a:rPr lang="en-US" b="1" dirty="0"/>
              <a:t>USA</a:t>
            </a:r>
            <a:r>
              <a:rPr lang="en-US" dirty="0"/>
              <a:t/>
            </a:r>
            <a:br>
              <a:rPr lang="en-US" dirty="0"/>
            </a:br>
            <a:endParaRPr lang="he-IL" dirty="0"/>
          </a:p>
        </p:txBody>
      </p:sp>
      <p:sp>
        <p:nvSpPr>
          <p:cNvPr id="3" name="מציין מיקום תוכן 2"/>
          <p:cNvSpPr>
            <a:spLocks noGrp="1"/>
          </p:cNvSpPr>
          <p:nvPr>
            <p:ph idx="1"/>
          </p:nvPr>
        </p:nvSpPr>
        <p:spPr/>
        <p:txBody>
          <a:bodyPr/>
          <a:lstStyle/>
          <a:p>
            <a:pPr algn="r" rtl="1"/>
            <a:r>
              <a:rPr lang="he-IL" sz="2800" dirty="0"/>
              <a:t>הציפוי ההידרופובי נעשה ע"י קישור </a:t>
            </a:r>
            <a:r>
              <a:rPr lang="he-IL" sz="2800" dirty="0" err="1"/>
              <a:t>קוולנטי</a:t>
            </a:r>
            <a:r>
              <a:rPr lang="he-IL" sz="2800" dirty="0"/>
              <a:t> של טרי מתיל </a:t>
            </a:r>
            <a:r>
              <a:rPr lang="he-IL" sz="2800" dirty="0" err="1"/>
              <a:t>סילאן</a:t>
            </a:r>
            <a:r>
              <a:rPr lang="he-IL" sz="2800" dirty="0"/>
              <a:t> (</a:t>
            </a:r>
            <a:r>
              <a:rPr lang="en-US" sz="2800" dirty="0" err="1"/>
              <a:t>Trimethylsilane</a:t>
            </a:r>
            <a:r>
              <a:rPr lang="he-IL" sz="2800" dirty="0"/>
              <a:t> ) אל </a:t>
            </a:r>
            <a:r>
              <a:rPr lang="he-IL" sz="2800" dirty="0" err="1"/>
              <a:t>הסיליקה.ממנו</a:t>
            </a:r>
            <a:r>
              <a:rPr lang="he-IL" sz="2800" dirty="0"/>
              <a:t> בנויים גרגרי הקול.</a:t>
            </a:r>
            <a:endParaRPr lang="en-US" sz="2800" dirty="0"/>
          </a:p>
          <a:p>
            <a:pPr algn="r" rtl="1"/>
            <a:r>
              <a:rPr lang="he-IL" sz="2800" dirty="0"/>
              <a:t>פעולת הציפוי יוצאת לפועל כאשר גרגרי החול נחשפים </a:t>
            </a:r>
            <a:r>
              <a:rPr lang="he-IL" sz="2800" dirty="0" smtClean="0"/>
              <a:t>לאדי</a:t>
            </a:r>
            <a:r>
              <a:rPr lang="en-US" sz="2800" dirty="0" err="1" smtClean="0"/>
              <a:t>trimethylsilanol</a:t>
            </a:r>
            <a:r>
              <a:rPr lang="en-US" sz="2800" dirty="0"/>
              <a:t> (CH</a:t>
            </a:r>
            <a:r>
              <a:rPr lang="en-US" sz="2800" baseline="-25000" dirty="0"/>
              <a:t>3</a:t>
            </a:r>
            <a:r>
              <a:rPr lang="en-US" sz="2800" dirty="0"/>
              <a:t>)</a:t>
            </a:r>
            <a:r>
              <a:rPr lang="en-US" sz="2800" baseline="-25000" dirty="0"/>
              <a:t>3</a:t>
            </a:r>
            <a:r>
              <a:rPr lang="en-US" sz="2800" dirty="0"/>
              <a:t>SiOH,</a:t>
            </a:r>
            <a:r>
              <a:rPr lang="he-IL" sz="2800" dirty="0"/>
              <a:t> מתרחשת תגובת דחיסה תוך יציאת מולקולת </a:t>
            </a:r>
            <a:r>
              <a:rPr lang="he-IL" sz="2800" dirty="0" smtClean="0"/>
              <a:t>מים.</a:t>
            </a:r>
            <a:endParaRPr lang="he-IL" sz="2800" dirty="0"/>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16</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pic>
        <p:nvPicPr>
          <p:cNvPr id="6" name="תמונה 5" descr="http://upload.wikimedia.org/wikipedia/commons/thumb/a/a1/Trimethylsilane-3D-balls.png/220px-Trimethylsilane-3D-balls.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4622" y="4534797"/>
            <a:ext cx="1669340" cy="1489766"/>
          </a:xfrm>
          <a:prstGeom prst="rect">
            <a:avLst/>
          </a:prstGeom>
          <a:noFill/>
          <a:ln>
            <a:solidFill>
              <a:srgbClr val="002060"/>
            </a:solidFill>
          </a:ln>
        </p:spPr>
      </p:pic>
    </p:spTree>
    <p:extLst>
      <p:ext uri="{BB962C8B-B14F-4D97-AF65-F5344CB8AC3E}">
        <p14:creationId xmlns:p14="http://schemas.microsoft.com/office/powerpoint/2010/main" val="34789887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סכמה של חול יבש</a:t>
            </a:r>
            <a:endParaRPr lang="he-IL" dirty="0"/>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17</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558925"/>
            <a:ext cx="3737871" cy="45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1214" y="4389120"/>
            <a:ext cx="2495774" cy="369332"/>
          </a:xfrm>
          <a:prstGeom prst="rect">
            <a:avLst/>
          </a:prstGeom>
          <a:noFill/>
        </p:spPr>
        <p:txBody>
          <a:bodyPr wrap="square" rtlCol="1">
            <a:spAutoFit/>
          </a:bodyPr>
          <a:lstStyle/>
          <a:p>
            <a:pPr algn="r" rtl="1"/>
            <a:r>
              <a:rPr lang="he-IL" dirty="0">
                <a:solidFill>
                  <a:schemeClr val="bg2">
                    <a:lumMod val="50000"/>
                  </a:schemeClr>
                </a:solidFill>
              </a:rPr>
              <a:t>האיורים מתוך:</a:t>
            </a:r>
            <a:r>
              <a:rPr lang="en-US" dirty="0">
                <a:solidFill>
                  <a:schemeClr val="bg2">
                    <a:lumMod val="50000"/>
                  </a:schemeClr>
                </a:solidFill>
              </a:rPr>
              <a:t> </a:t>
            </a:r>
          </a:p>
        </p:txBody>
      </p:sp>
      <p:pic>
        <p:nvPicPr>
          <p:cNvPr id="8" name="תמונה 7"/>
          <p:cNvPicPr/>
          <p:nvPr/>
        </p:nvPicPr>
        <p:blipFill>
          <a:blip r:embed="rId3"/>
          <a:srcRect/>
          <a:stretch>
            <a:fillRect/>
          </a:stretch>
        </p:blipFill>
        <p:spPr bwMode="auto">
          <a:xfrm>
            <a:off x="726506" y="4753513"/>
            <a:ext cx="2053981" cy="397151"/>
          </a:xfrm>
          <a:prstGeom prst="rect">
            <a:avLst/>
          </a:prstGeom>
          <a:noFill/>
          <a:ln w="9525">
            <a:noFill/>
            <a:miter lim="800000"/>
            <a:headEnd/>
            <a:tailEnd/>
          </a:ln>
        </p:spPr>
      </p:pic>
    </p:spTree>
    <p:extLst>
      <p:ext uri="{BB962C8B-B14F-4D97-AF65-F5344CB8AC3E}">
        <p14:creationId xmlns:p14="http://schemas.microsoft.com/office/powerpoint/2010/main" val="13109217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dirty="0"/>
          </a:p>
        </p:txBody>
      </p:sp>
      <p:sp>
        <p:nvSpPr>
          <p:cNvPr id="3" name="Content Placeholder 2"/>
          <p:cNvSpPr>
            <a:spLocks noGrp="1"/>
          </p:cNvSpPr>
          <p:nvPr>
            <p:ph idx="1"/>
          </p:nvPr>
        </p:nvSpPr>
        <p:spPr>
          <a:xfrm>
            <a:off x="457200" y="1642881"/>
            <a:ext cx="7662862" cy="4337050"/>
          </a:xfrm>
        </p:spPr>
        <p:txBody>
          <a:bodyPr/>
          <a:lstStyle/>
          <a:p>
            <a:pPr marL="0" indent="0" algn="r" rtl="1">
              <a:buNone/>
            </a:pPr>
            <a:r>
              <a:rPr lang="he-IL" b="1" dirty="0" smtClean="0"/>
              <a:t>שיתוף הפעולה בפרויקט </a:t>
            </a:r>
            <a:r>
              <a:rPr lang="en-US" b="1" dirty="0" smtClean="0"/>
              <a:t>TEMI</a:t>
            </a:r>
            <a:r>
              <a:rPr lang="he-IL" b="1" dirty="0" smtClean="0"/>
              <a:t> הוביל לסיפור המשך אותו יציגו המורים שהיו בב-2013-4</a:t>
            </a:r>
          </a:p>
          <a:p>
            <a:pPr marL="0" indent="0" algn="r" rtl="1">
              <a:buNone/>
            </a:pPr>
            <a:endParaRPr lang="he-IL" b="1" dirty="0"/>
          </a:p>
          <a:p>
            <a:pPr marL="0" indent="0" algn="r" rtl="1">
              <a:buNone/>
            </a:pPr>
            <a:r>
              <a:rPr lang="he-IL" b="1" dirty="0" smtClean="0"/>
              <a:t>תודה ליורם חסון מנכ"ל </a:t>
            </a:r>
            <a:r>
              <a:rPr lang="en-US" b="1" dirty="0" smtClean="0"/>
              <a:t/>
            </a:r>
            <a:br>
              <a:rPr lang="en-US" b="1" dirty="0" smtClean="0"/>
            </a:br>
            <a:r>
              <a:rPr lang="he-IL" b="1" dirty="0" smtClean="0"/>
              <a:t>חברת </a:t>
            </a:r>
            <a:r>
              <a:rPr lang="en-US" b="1" dirty="0" err="1" smtClean="0"/>
              <a:t>sealsand</a:t>
            </a:r>
            <a:r>
              <a:rPr lang="en-US" b="1" dirty="0" smtClean="0"/>
              <a:t> </a:t>
            </a:r>
            <a:br>
              <a:rPr lang="en-US" b="1" dirty="0" smtClean="0"/>
            </a:br>
            <a:r>
              <a:rPr lang="he-IL" b="1" dirty="0" smtClean="0"/>
              <a:t>על הספקת החול היבש </a:t>
            </a:r>
            <a:r>
              <a:rPr lang="en-US" b="1" dirty="0" smtClean="0"/>
              <a:t/>
            </a:r>
            <a:br>
              <a:rPr lang="en-US" b="1" dirty="0" smtClean="0"/>
            </a:br>
            <a:r>
              <a:rPr lang="he-IL" b="1" dirty="0" smtClean="0"/>
              <a:t>(שתקבלו), המידע </a:t>
            </a:r>
            <a:r>
              <a:rPr lang="en-US" b="1" dirty="0" smtClean="0"/>
              <a:t/>
            </a:r>
            <a:br>
              <a:rPr lang="en-US" b="1" dirty="0" smtClean="0"/>
            </a:br>
            <a:r>
              <a:rPr lang="he-IL" b="1" dirty="0" smtClean="0"/>
              <a:t>ושיתוף הפעולה ההדוק</a:t>
            </a:r>
            <a:endParaRPr lang="he-IL" b="1" dirty="0"/>
          </a:p>
        </p:txBody>
      </p:sp>
      <p:sp>
        <p:nvSpPr>
          <p:cNvPr id="4" name="Slide Number Placeholder 3"/>
          <p:cNvSpPr>
            <a:spLocks noGrp="1"/>
          </p:cNvSpPr>
          <p:nvPr>
            <p:ph type="sldNum" sz="quarter" idx="10"/>
          </p:nvPr>
        </p:nvSpPr>
        <p:spPr/>
        <p:txBody>
          <a:bodyPr/>
          <a:lstStyle/>
          <a:p>
            <a:fld id="{D327F15B-AC63-44A7-BF6A-5869889C4BBD}" type="slidenum">
              <a:rPr lang="pt-PT" smtClean="0"/>
              <a:pPr/>
              <a:t>18</a:t>
            </a:fld>
            <a:endParaRPr lang="pt-PT"/>
          </a:p>
        </p:txBody>
      </p:sp>
      <p:sp>
        <p:nvSpPr>
          <p:cNvPr id="5" name="Footer Placeholder 4"/>
          <p:cNvSpPr>
            <a:spLocks noGrp="1"/>
          </p:cNvSpPr>
          <p:nvPr>
            <p:ph type="ftr" sz="quarter" idx="11"/>
          </p:nvPr>
        </p:nvSpPr>
        <p:spPr/>
        <p:txBody>
          <a:bodyPr/>
          <a:lstStyle/>
          <a:p>
            <a:r>
              <a:rPr lang="en-US" smtClean="0"/>
              <a:t>FP7-Science-in-Society-2012-1, Grant Agreement N. 321403</a:t>
            </a:r>
            <a:endParaRPr lang="pt-PT"/>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333" t="16444" r="38333" b="29556"/>
          <a:stretch/>
        </p:blipFill>
        <p:spPr>
          <a:xfrm>
            <a:off x="394865" y="3448593"/>
            <a:ext cx="3645958" cy="2531337"/>
          </a:xfrm>
          <a:prstGeom prst="rect">
            <a:avLst/>
          </a:prstGeom>
        </p:spPr>
      </p:pic>
    </p:spTree>
    <p:extLst>
      <p:ext uri="{BB962C8B-B14F-4D97-AF65-F5344CB8AC3E}">
        <p14:creationId xmlns:p14="http://schemas.microsoft.com/office/powerpoint/2010/main" val="23670984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11679" y="379141"/>
            <a:ext cx="5525589" cy="1143000"/>
          </a:xfrm>
        </p:spPr>
        <p:txBody>
          <a:bodyPr/>
          <a:lstStyle/>
          <a:p>
            <a:r>
              <a:rPr lang="he-IL" sz="3600" dirty="0" smtClean="0">
                <a:solidFill>
                  <a:schemeClr val="tx2">
                    <a:lumMod val="50000"/>
                  </a:schemeClr>
                </a:solidFill>
              </a:rPr>
              <a:t>סיפורו של טל</a:t>
            </a:r>
            <a:endParaRPr lang="he-IL" sz="3600" dirty="0">
              <a:solidFill>
                <a:schemeClr val="tx2">
                  <a:lumMod val="50000"/>
                </a:schemeClr>
              </a:solidFill>
            </a:endParaRPr>
          </a:p>
        </p:txBody>
      </p:sp>
      <p:pic>
        <p:nvPicPr>
          <p:cNvPr id="6" name="מציין מיקום תוכן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9415" y="2099521"/>
            <a:ext cx="5411097" cy="4121734"/>
          </a:xfrm>
        </p:spPr>
      </p:pic>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2</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spTree>
    <p:extLst>
      <p:ext uri="{BB962C8B-B14F-4D97-AF65-F5344CB8AC3E}">
        <p14:creationId xmlns:p14="http://schemas.microsoft.com/office/powerpoint/2010/main" val="2656778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592133" y="274638"/>
            <a:ext cx="7094668" cy="1143000"/>
          </a:xfrm>
        </p:spPr>
        <p:txBody>
          <a:bodyPr/>
          <a:lstStyle/>
          <a:p>
            <a:r>
              <a:rPr lang="he-IL" dirty="0" smtClean="0"/>
              <a:t>השרנו את החול בנוזלים שונים</a:t>
            </a:r>
            <a:endParaRPr lang="he-IL" dirty="0"/>
          </a:p>
        </p:txBody>
      </p:sp>
      <p:sp>
        <p:nvSpPr>
          <p:cNvPr id="3" name="מציין מיקום תוכן 2"/>
          <p:cNvSpPr>
            <a:spLocks noGrp="1"/>
          </p:cNvSpPr>
          <p:nvPr>
            <p:ph idx="1"/>
          </p:nvPr>
        </p:nvSpPr>
        <p:spPr/>
        <p:txBody>
          <a:bodyPr/>
          <a:lstStyle/>
          <a:p>
            <a:endParaRPr lang="en-US" dirty="0" smtClean="0"/>
          </a:p>
          <a:p>
            <a:pPr algn="r" rtl="1"/>
            <a:r>
              <a:rPr lang="he-IL" dirty="0" smtClean="0"/>
              <a:t>שמן</a:t>
            </a:r>
          </a:p>
          <a:p>
            <a:pPr algn="r" rtl="1"/>
            <a:r>
              <a:rPr lang="he-IL" dirty="0" smtClean="0"/>
              <a:t>סבון</a:t>
            </a:r>
          </a:p>
          <a:p>
            <a:pPr algn="r" rtl="1"/>
            <a:r>
              <a:rPr lang="he-IL" dirty="0" smtClean="0"/>
              <a:t>אצטון</a:t>
            </a:r>
          </a:p>
          <a:p>
            <a:pPr algn="r" rtl="1"/>
            <a:r>
              <a:rPr lang="he-IL" dirty="0" smtClean="0"/>
              <a:t>כוהל</a:t>
            </a:r>
            <a:endParaRPr lang="en-US" dirty="0" smtClean="0"/>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3</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46" y="1515389"/>
            <a:ext cx="3734283" cy="2800712"/>
          </a:xfrm>
          <a:prstGeom prst="rect">
            <a:avLst/>
          </a:prstGeom>
          <a:ln>
            <a:solidFill>
              <a:srgbClr val="00B0F0"/>
            </a:solidFill>
          </a:ln>
        </p:spPr>
      </p:pic>
      <p:pic>
        <p:nvPicPr>
          <p:cNvPr id="8" name="Picture 3" descr="D:\Projects 2013\TEMI\2013-10-20 Presentations for Leiden\pics\IMG_055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687" b="24500"/>
          <a:stretch/>
        </p:blipFill>
        <p:spPr bwMode="auto">
          <a:xfrm>
            <a:off x="1156833" y="3963183"/>
            <a:ext cx="5061088" cy="215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735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1556883"/>
            <a:ext cx="7662862" cy="648435"/>
          </a:xfrm>
        </p:spPr>
        <p:txBody>
          <a:bodyPr/>
          <a:lstStyle/>
          <a:p>
            <a:pPr algn="r" rtl="1"/>
            <a:r>
              <a:rPr lang="he-IL" dirty="0"/>
              <a:t>בדקנו כיצד החול מתנהג בכל תמיסה</a:t>
            </a:r>
          </a:p>
          <a:p>
            <a:pPr marL="0" indent="0" algn="r" rtl="1">
              <a:buNone/>
            </a:pPr>
            <a:r>
              <a:rPr lang="he-IL" dirty="0" smtClean="0"/>
              <a:t> </a:t>
            </a:r>
            <a:endParaRPr lang="he-IL" dirty="0">
              <a:solidFill>
                <a:srgbClr val="002060"/>
              </a:solidFill>
            </a:endParaRPr>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4</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sp>
        <p:nvSpPr>
          <p:cNvPr id="8" name="Title 7"/>
          <p:cNvSpPr>
            <a:spLocks noGrp="1"/>
          </p:cNvSpPr>
          <p:nvPr>
            <p:ph type="title"/>
          </p:nvPr>
        </p:nvSpPr>
        <p:spPr>
          <a:xfrm>
            <a:off x="1420009" y="274638"/>
            <a:ext cx="7266791" cy="1143000"/>
          </a:xfrm>
        </p:spPr>
        <p:txBody>
          <a:bodyPr/>
          <a:lstStyle/>
          <a:p>
            <a:r>
              <a:rPr lang="he-IL" sz="2800" dirty="0">
                <a:solidFill>
                  <a:schemeClr val="tx2">
                    <a:lumMod val="50000"/>
                  </a:schemeClr>
                </a:solidFill>
              </a:rPr>
              <a:t>כיצד משפיע סוג הנוזל על </a:t>
            </a:r>
            <a:r>
              <a:rPr lang="he-IL" sz="2800" dirty="0" smtClean="0">
                <a:solidFill>
                  <a:schemeClr val="tx2">
                    <a:lumMod val="50000"/>
                  </a:schemeClr>
                </a:solidFill>
              </a:rPr>
              <a:t>"</a:t>
            </a:r>
            <a:r>
              <a:rPr lang="he-IL" sz="2800" dirty="0">
                <a:solidFill>
                  <a:schemeClr val="tx2">
                    <a:lumMod val="50000"/>
                  </a:schemeClr>
                </a:solidFill>
              </a:rPr>
              <a:t>כוח האחיזה" של החול?</a:t>
            </a:r>
            <a:endParaRPr lang="he-IL" sz="28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0118" r="4704" b="44685"/>
          <a:stretch/>
        </p:blipFill>
        <p:spPr>
          <a:xfrm>
            <a:off x="589067" y="2517287"/>
            <a:ext cx="2639041" cy="1456353"/>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81670615"/>
              </p:ext>
            </p:extLst>
          </p:nvPr>
        </p:nvGraphicFramePr>
        <p:xfrm>
          <a:off x="3439029" y="2270184"/>
          <a:ext cx="5247771" cy="4451291"/>
        </p:xfrm>
        <a:graphic>
          <a:graphicData uri="http://schemas.openxmlformats.org/drawingml/2006/table">
            <a:tbl>
              <a:tblPr rtl="1" firstRow="1" firstCol="1" bandRow="1">
                <a:tableStyleId>{5C22544A-7EE6-4342-B048-85BDC9FD1C3A}</a:tableStyleId>
              </a:tblPr>
              <a:tblGrid>
                <a:gridCol w="1285757"/>
                <a:gridCol w="1981007"/>
                <a:gridCol w="1981007"/>
              </a:tblGrid>
              <a:tr h="395655">
                <a:tc>
                  <a:txBody>
                    <a:bodyPr/>
                    <a:lstStyle/>
                    <a:p>
                      <a:pPr algn="r" rtl="1">
                        <a:lnSpc>
                          <a:spcPct val="100000"/>
                        </a:lnSpc>
                        <a:spcAft>
                          <a:spcPts val="0"/>
                        </a:spcAft>
                      </a:pPr>
                      <a:r>
                        <a:rPr lang="he-IL" sz="1800" b="1" dirty="0">
                          <a:effectLst/>
                          <a:cs typeface="+mn-cs"/>
                        </a:rPr>
                        <a:t>סוג הנוזל </a:t>
                      </a:r>
                      <a:br>
                        <a:rPr lang="he-IL" sz="1800" b="1" dirty="0">
                          <a:effectLst/>
                          <a:cs typeface="+mn-cs"/>
                        </a:rPr>
                      </a:br>
                      <a:r>
                        <a:rPr lang="he-IL" sz="1800" b="1" dirty="0">
                          <a:effectLst/>
                          <a:cs typeface="+mn-cs"/>
                        </a:rPr>
                        <a:t>(10 מ"ל)</a:t>
                      </a:r>
                      <a:endParaRPr lang="en-US" sz="1800" b="1" dirty="0">
                        <a:effectLst/>
                        <a:latin typeface="Calibri"/>
                        <a:ea typeface="Calibri"/>
                        <a:cs typeface="+mn-cs"/>
                      </a:endParaRPr>
                    </a:p>
                  </a:txBody>
                  <a:tcPr marL="57066" marR="57066" marT="0" marB="0"/>
                </a:tc>
                <a:tc>
                  <a:txBody>
                    <a:bodyPr/>
                    <a:lstStyle/>
                    <a:p>
                      <a:pPr algn="r" rtl="1">
                        <a:lnSpc>
                          <a:spcPct val="100000"/>
                        </a:lnSpc>
                        <a:spcAft>
                          <a:spcPts val="0"/>
                        </a:spcAft>
                      </a:pPr>
                      <a:r>
                        <a:rPr lang="he-IL" sz="1800" b="1" dirty="0">
                          <a:effectLst/>
                          <a:cs typeface="+mn-cs"/>
                        </a:rPr>
                        <a:t>תצפיות</a:t>
                      </a:r>
                      <a:endParaRPr lang="en-US" sz="1800" b="1" dirty="0">
                        <a:effectLst/>
                        <a:latin typeface="Calibri"/>
                        <a:ea typeface="Calibri"/>
                        <a:cs typeface="+mn-cs"/>
                      </a:endParaRPr>
                    </a:p>
                  </a:txBody>
                  <a:tcPr marL="57066" marR="57066" marT="0" marB="0"/>
                </a:tc>
                <a:tc>
                  <a:txBody>
                    <a:bodyPr/>
                    <a:lstStyle/>
                    <a:p>
                      <a:pPr algn="r" rtl="1">
                        <a:lnSpc>
                          <a:spcPct val="100000"/>
                        </a:lnSpc>
                        <a:spcAft>
                          <a:spcPts val="0"/>
                        </a:spcAft>
                      </a:pPr>
                      <a:r>
                        <a:rPr lang="he-IL" sz="1800" dirty="0" smtClean="0">
                          <a:effectLst/>
                        </a:rPr>
                        <a:t>תצפיות קשורות לנוזל</a:t>
                      </a:r>
                      <a:endParaRPr lang="en-US" sz="1600" dirty="0">
                        <a:effectLst/>
                        <a:latin typeface="Calibri"/>
                        <a:ea typeface="Calibri"/>
                        <a:cs typeface="Arial"/>
                      </a:endParaRPr>
                    </a:p>
                  </a:txBody>
                  <a:tcPr marL="57066" marR="57066" marT="0" marB="0"/>
                </a:tc>
              </a:tr>
              <a:tr h="791310">
                <a:tc>
                  <a:txBody>
                    <a:bodyPr/>
                    <a:lstStyle/>
                    <a:p>
                      <a:pPr algn="r" rtl="1">
                        <a:lnSpc>
                          <a:spcPct val="100000"/>
                        </a:lnSpc>
                        <a:spcAft>
                          <a:spcPts val="0"/>
                        </a:spcAft>
                      </a:pPr>
                      <a:r>
                        <a:rPr lang="he-IL" sz="1800" b="1" dirty="0">
                          <a:effectLst/>
                          <a:cs typeface="+mn-cs"/>
                        </a:rPr>
                        <a:t>תמיסת סבון</a:t>
                      </a:r>
                      <a:endParaRPr lang="en-US" sz="1800" b="1" dirty="0">
                        <a:effectLst/>
                        <a:latin typeface="Calibri"/>
                        <a:ea typeface="Calibri"/>
                        <a:cs typeface="+mn-cs"/>
                      </a:endParaRPr>
                    </a:p>
                  </a:txBody>
                  <a:tcPr marL="57066" marR="57066" marT="0" marB="0"/>
                </a:tc>
                <a:tc>
                  <a:txBody>
                    <a:bodyPr/>
                    <a:lstStyle/>
                    <a:p>
                      <a:pPr algn="r" rtl="1">
                        <a:lnSpc>
                          <a:spcPct val="100000"/>
                        </a:lnSpc>
                        <a:spcAft>
                          <a:spcPts val="0"/>
                        </a:spcAft>
                      </a:pPr>
                      <a:r>
                        <a:rPr lang="he-IL" sz="1800" b="1">
                          <a:effectLst/>
                          <a:cs typeface="+mn-cs"/>
                        </a:rPr>
                        <a:t>נוצרו "גבשושיות" </a:t>
                      </a:r>
                      <a:endParaRPr lang="en-US" sz="1800" b="1">
                        <a:effectLst/>
                        <a:cs typeface="+mn-cs"/>
                      </a:endParaRPr>
                    </a:p>
                    <a:p>
                      <a:pPr algn="r" rtl="1">
                        <a:lnSpc>
                          <a:spcPct val="100000"/>
                        </a:lnSpc>
                        <a:spcAft>
                          <a:spcPts val="0"/>
                        </a:spcAft>
                      </a:pPr>
                      <a:r>
                        <a:rPr lang="he-IL" sz="1800" b="1">
                          <a:effectLst/>
                          <a:cs typeface="+mn-cs"/>
                        </a:rPr>
                        <a:t>החול נרטב אחרי ערבוב עם כפית</a:t>
                      </a:r>
                      <a:endParaRPr lang="en-US" sz="1800" b="1">
                        <a:effectLst/>
                        <a:cs typeface="+mn-cs"/>
                      </a:endParaRPr>
                    </a:p>
                    <a:p>
                      <a:pPr algn="r" rtl="1">
                        <a:lnSpc>
                          <a:spcPct val="100000"/>
                        </a:lnSpc>
                        <a:spcAft>
                          <a:spcPts val="0"/>
                        </a:spcAft>
                      </a:pPr>
                      <a:r>
                        <a:rPr lang="he-IL" sz="1800" b="1">
                          <a:effectLst/>
                          <a:cs typeface="+mn-cs"/>
                        </a:rPr>
                        <a:t>יש בועות על פני הנוזל</a:t>
                      </a:r>
                      <a:endParaRPr lang="en-US" sz="1800" b="1">
                        <a:effectLst/>
                        <a:latin typeface="Calibri"/>
                        <a:ea typeface="Calibri"/>
                        <a:cs typeface="+mn-cs"/>
                      </a:endParaRPr>
                    </a:p>
                  </a:txBody>
                  <a:tcPr marL="57066" marR="57066" marT="0" marB="0"/>
                </a:tc>
                <a:tc>
                  <a:txBody>
                    <a:bodyPr/>
                    <a:lstStyle/>
                    <a:p>
                      <a:pPr algn="r" rtl="1">
                        <a:lnSpc>
                          <a:spcPct val="100000"/>
                        </a:lnSpc>
                        <a:spcAft>
                          <a:spcPts val="0"/>
                        </a:spcAft>
                      </a:pPr>
                      <a:r>
                        <a:rPr lang="he-IL" sz="1800" dirty="0">
                          <a:effectLst/>
                        </a:rPr>
                        <a:t>יש עכירות</a:t>
                      </a:r>
                      <a:endParaRPr lang="en-US" sz="1600" dirty="0">
                        <a:effectLst/>
                        <a:latin typeface="Calibri"/>
                        <a:ea typeface="Calibri"/>
                        <a:cs typeface="Arial"/>
                      </a:endParaRPr>
                    </a:p>
                  </a:txBody>
                  <a:tcPr marL="57066" marR="57066" marT="0" marB="0"/>
                </a:tc>
              </a:tr>
              <a:tr h="395655">
                <a:tc>
                  <a:txBody>
                    <a:bodyPr/>
                    <a:lstStyle/>
                    <a:p>
                      <a:pPr algn="r" rtl="1">
                        <a:lnSpc>
                          <a:spcPct val="100000"/>
                        </a:lnSpc>
                        <a:spcAft>
                          <a:spcPts val="0"/>
                        </a:spcAft>
                      </a:pPr>
                      <a:r>
                        <a:rPr lang="he-IL" sz="1800" b="1" dirty="0">
                          <a:effectLst/>
                          <a:cs typeface="+mn-cs"/>
                        </a:rPr>
                        <a:t>אצטון</a:t>
                      </a:r>
                      <a:endParaRPr lang="en-US" sz="1800" b="1" dirty="0">
                        <a:effectLst/>
                        <a:latin typeface="Calibri"/>
                        <a:ea typeface="Calibri"/>
                        <a:cs typeface="+mn-cs"/>
                      </a:endParaRPr>
                    </a:p>
                  </a:txBody>
                  <a:tcPr marL="57066" marR="57066" marT="0" marB="0"/>
                </a:tc>
                <a:tc>
                  <a:txBody>
                    <a:bodyPr/>
                    <a:lstStyle/>
                    <a:p>
                      <a:pPr algn="r" rtl="1">
                        <a:lnSpc>
                          <a:spcPct val="100000"/>
                        </a:lnSpc>
                        <a:spcAft>
                          <a:spcPts val="0"/>
                        </a:spcAft>
                      </a:pPr>
                      <a:r>
                        <a:rPr lang="he-IL" sz="1800" b="1">
                          <a:effectLst/>
                          <a:cs typeface="+mn-cs"/>
                        </a:rPr>
                        <a:t>החול נרטב</a:t>
                      </a:r>
                      <a:endParaRPr lang="en-US" sz="1800" b="1">
                        <a:effectLst/>
                        <a:latin typeface="Calibri"/>
                        <a:ea typeface="Calibri"/>
                        <a:cs typeface="+mn-cs"/>
                      </a:endParaRPr>
                    </a:p>
                  </a:txBody>
                  <a:tcPr marL="57066" marR="57066" marT="0" marB="0"/>
                </a:tc>
                <a:tc>
                  <a:txBody>
                    <a:bodyPr/>
                    <a:lstStyle/>
                    <a:p>
                      <a:pPr algn="r" rtl="1">
                        <a:lnSpc>
                          <a:spcPct val="100000"/>
                        </a:lnSpc>
                        <a:spcAft>
                          <a:spcPts val="0"/>
                        </a:spcAft>
                      </a:pPr>
                      <a:r>
                        <a:rPr lang="he-IL" sz="1800" dirty="0">
                          <a:effectLst/>
                        </a:rPr>
                        <a:t>יש עכירות</a:t>
                      </a:r>
                      <a:endParaRPr lang="en-US" sz="1600" dirty="0">
                        <a:effectLst/>
                        <a:latin typeface="Calibri"/>
                        <a:ea typeface="Calibri"/>
                        <a:cs typeface="Arial"/>
                      </a:endParaRPr>
                    </a:p>
                  </a:txBody>
                  <a:tcPr marL="57066" marR="57066" marT="0" marB="0"/>
                </a:tc>
              </a:tr>
              <a:tr h="368141">
                <a:tc>
                  <a:txBody>
                    <a:bodyPr/>
                    <a:lstStyle/>
                    <a:p>
                      <a:pPr algn="r" rtl="1">
                        <a:lnSpc>
                          <a:spcPct val="100000"/>
                        </a:lnSpc>
                        <a:spcAft>
                          <a:spcPts val="0"/>
                        </a:spcAft>
                      </a:pPr>
                      <a:r>
                        <a:rPr lang="he-IL" sz="1800" b="1" dirty="0">
                          <a:effectLst/>
                          <a:cs typeface="+mn-cs"/>
                        </a:rPr>
                        <a:t>שמן</a:t>
                      </a:r>
                      <a:endParaRPr lang="en-US" sz="1800" b="1" dirty="0">
                        <a:effectLst/>
                        <a:latin typeface="Calibri"/>
                        <a:ea typeface="Calibri"/>
                        <a:cs typeface="+mn-cs"/>
                      </a:endParaRPr>
                    </a:p>
                  </a:txBody>
                  <a:tcPr marL="57066" marR="57066" marT="0" marB="0"/>
                </a:tc>
                <a:tc>
                  <a:txBody>
                    <a:bodyPr/>
                    <a:lstStyle/>
                    <a:p>
                      <a:pPr algn="r" rtl="1">
                        <a:lnSpc>
                          <a:spcPct val="100000"/>
                        </a:lnSpc>
                        <a:spcAft>
                          <a:spcPts val="0"/>
                        </a:spcAft>
                      </a:pPr>
                      <a:r>
                        <a:rPr lang="he-IL" sz="1800" b="1" dirty="0">
                          <a:effectLst/>
                          <a:cs typeface="+mn-cs"/>
                        </a:rPr>
                        <a:t>החול נרטב בהדרגה</a:t>
                      </a:r>
                      <a:endParaRPr lang="en-US" sz="1800" b="1" dirty="0">
                        <a:effectLst/>
                        <a:latin typeface="Calibri"/>
                        <a:ea typeface="Calibri"/>
                        <a:cs typeface="+mn-cs"/>
                      </a:endParaRPr>
                    </a:p>
                  </a:txBody>
                  <a:tcPr marL="57066" marR="57066" marT="0" marB="0"/>
                </a:tc>
                <a:tc>
                  <a:txBody>
                    <a:bodyPr/>
                    <a:lstStyle/>
                    <a:p>
                      <a:pPr algn="r" rtl="1">
                        <a:lnSpc>
                          <a:spcPct val="100000"/>
                        </a:lnSpc>
                        <a:spcAft>
                          <a:spcPts val="0"/>
                        </a:spcAft>
                      </a:pPr>
                      <a:r>
                        <a:rPr lang="he-IL" sz="1800" dirty="0">
                          <a:effectLst/>
                        </a:rPr>
                        <a:t>השמן צלול</a:t>
                      </a:r>
                      <a:endParaRPr lang="en-US" sz="1600" dirty="0">
                        <a:effectLst/>
                        <a:latin typeface="Calibri"/>
                        <a:ea typeface="Calibri"/>
                        <a:cs typeface="Arial"/>
                      </a:endParaRPr>
                    </a:p>
                  </a:txBody>
                  <a:tcPr marL="57066" marR="57066" marT="0" marB="0"/>
                </a:tc>
              </a:tr>
              <a:tr h="395655">
                <a:tc>
                  <a:txBody>
                    <a:bodyPr/>
                    <a:lstStyle/>
                    <a:p>
                      <a:pPr algn="r" rtl="1">
                        <a:lnSpc>
                          <a:spcPct val="100000"/>
                        </a:lnSpc>
                        <a:spcAft>
                          <a:spcPts val="0"/>
                        </a:spcAft>
                      </a:pPr>
                      <a:r>
                        <a:rPr lang="he-IL" sz="1800" b="1">
                          <a:effectLst/>
                          <a:cs typeface="+mn-cs"/>
                        </a:rPr>
                        <a:t>כוהל 96%</a:t>
                      </a:r>
                      <a:endParaRPr lang="en-US" sz="1800" b="1">
                        <a:effectLst/>
                        <a:latin typeface="Calibri"/>
                        <a:ea typeface="Calibri"/>
                        <a:cs typeface="+mn-cs"/>
                      </a:endParaRPr>
                    </a:p>
                  </a:txBody>
                  <a:tcPr marL="57066" marR="57066" marT="0" marB="0"/>
                </a:tc>
                <a:tc>
                  <a:txBody>
                    <a:bodyPr/>
                    <a:lstStyle/>
                    <a:p>
                      <a:pPr algn="r" rtl="1">
                        <a:lnSpc>
                          <a:spcPct val="100000"/>
                        </a:lnSpc>
                        <a:spcAft>
                          <a:spcPts val="0"/>
                        </a:spcAft>
                      </a:pPr>
                      <a:r>
                        <a:rPr lang="he-IL" sz="1800" b="1" dirty="0">
                          <a:effectLst/>
                          <a:cs typeface="+mn-cs"/>
                        </a:rPr>
                        <a:t>החול נרטב</a:t>
                      </a:r>
                      <a:endParaRPr lang="en-US" sz="1800" b="1" dirty="0">
                        <a:effectLst/>
                        <a:latin typeface="Calibri"/>
                        <a:ea typeface="Calibri"/>
                        <a:cs typeface="+mn-cs"/>
                      </a:endParaRPr>
                    </a:p>
                  </a:txBody>
                  <a:tcPr marL="57066" marR="57066" marT="0" marB="0"/>
                </a:tc>
                <a:tc>
                  <a:txBody>
                    <a:bodyPr/>
                    <a:lstStyle/>
                    <a:p>
                      <a:pPr algn="r" rtl="1">
                        <a:lnSpc>
                          <a:spcPct val="100000"/>
                        </a:lnSpc>
                        <a:spcAft>
                          <a:spcPts val="0"/>
                        </a:spcAft>
                      </a:pPr>
                      <a:r>
                        <a:rPr lang="he-IL" sz="1800" dirty="0">
                          <a:effectLst/>
                        </a:rPr>
                        <a:t>יש עכירות</a:t>
                      </a:r>
                      <a:endParaRPr lang="en-US" sz="1600" dirty="0">
                        <a:effectLst/>
                        <a:latin typeface="Calibri"/>
                        <a:ea typeface="Calibri"/>
                        <a:cs typeface="Arial"/>
                      </a:endParaRPr>
                    </a:p>
                  </a:txBody>
                  <a:tcPr marL="57066" marR="57066" marT="0" marB="0"/>
                </a:tc>
              </a:tr>
              <a:tr h="987691">
                <a:tc>
                  <a:txBody>
                    <a:bodyPr/>
                    <a:lstStyle/>
                    <a:p>
                      <a:pPr algn="r" rtl="1">
                        <a:lnSpc>
                          <a:spcPct val="100000"/>
                        </a:lnSpc>
                        <a:spcAft>
                          <a:spcPts val="0"/>
                        </a:spcAft>
                      </a:pPr>
                      <a:r>
                        <a:rPr lang="he-IL" sz="1800" b="1" dirty="0">
                          <a:effectLst/>
                          <a:cs typeface="+mn-cs"/>
                        </a:rPr>
                        <a:t>מים </a:t>
                      </a:r>
                      <a:endParaRPr lang="en-US" sz="1800" b="1" dirty="0">
                        <a:effectLst/>
                        <a:latin typeface="Calibri"/>
                        <a:ea typeface="Calibri"/>
                        <a:cs typeface="+mn-cs"/>
                      </a:endParaRPr>
                    </a:p>
                  </a:txBody>
                  <a:tcPr marL="57066" marR="57066" marT="0" marB="0"/>
                </a:tc>
                <a:tc>
                  <a:txBody>
                    <a:bodyPr/>
                    <a:lstStyle/>
                    <a:p>
                      <a:pPr algn="r" rtl="1">
                        <a:lnSpc>
                          <a:spcPct val="100000"/>
                        </a:lnSpc>
                        <a:spcAft>
                          <a:spcPts val="0"/>
                        </a:spcAft>
                      </a:pPr>
                      <a:r>
                        <a:rPr lang="he-IL" sz="1800" b="1" dirty="0">
                          <a:effectLst/>
                          <a:cs typeface="+mn-cs"/>
                        </a:rPr>
                        <a:t>המים והחול לא מתערבבים</a:t>
                      </a:r>
                      <a:endParaRPr lang="en-US" sz="1800" b="1" dirty="0">
                        <a:effectLst/>
                        <a:cs typeface="+mn-cs"/>
                      </a:endParaRPr>
                    </a:p>
                    <a:p>
                      <a:pPr algn="r" rtl="1">
                        <a:lnSpc>
                          <a:spcPct val="100000"/>
                        </a:lnSpc>
                        <a:spcAft>
                          <a:spcPts val="0"/>
                        </a:spcAft>
                      </a:pPr>
                      <a:r>
                        <a:rPr lang="he-IL" sz="1800" b="1" dirty="0">
                          <a:effectLst/>
                          <a:cs typeface="+mn-cs"/>
                        </a:rPr>
                        <a:t>ניכר גבול ברור בין המים לחול</a:t>
                      </a:r>
                      <a:endParaRPr lang="en-US" sz="1800" b="1" dirty="0">
                        <a:effectLst/>
                        <a:cs typeface="+mn-cs"/>
                      </a:endParaRPr>
                    </a:p>
                    <a:p>
                      <a:pPr algn="r" rtl="1">
                        <a:lnSpc>
                          <a:spcPct val="100000"/>
                        </a:lnSpc>
                        <a:spcAft>
                          <a:spcPts val="0"/>
                        </a:spcAft>
                      </a:pPr>
                      <a:r>
                        <a:rPr lang="he-IL" sz="1800" b="1" dirty="0">
                          <a:effectLst/>
                          <a:cs typeface="+mn-cs"/>
                        </a:rPr>
                        <a:t>החול יבש</a:t>
                      </a:r>
                      <a:endParaRPr lang="en-US" sz="1800" b="1" dirty="0">
                        <a:effectLst/>
                        <a:latin typeface="Calibri"/>
                        <a:ea typeface="Calibri"/>
                        <a:cs typeface="+mn-cs"/>
                      </a:endParaRPr>
                    </a:p>
                  </a:txBody>
                  <a:tcPr marL="57066" marR="57066" marT="0" marB="0"/>
                </a:tc>
                <a:tc>
                  <a:txBody>
                    <a:bodyPr/>
                    <a:lstStyle/>
                    <a:p>
                      <a:pPr algn="r" rtl="1">
                        <a:lnSpc>
                          <a:spcPct val="100000"/>
                        </a:lnSpc>
                        <a:spcAft>
                          <a:spcPts val="0"/>
                        </a:spcAft>
                      </a:pPr>
                      <a:r>
                        <a:rPr lang="he-IL" sz="1800" dirty="0">
                          <a:effectLst/>
                        </a:rPr>
                        <a:t>המים צלולים</a:t>
                      </a:r>
                      <a:endParaRPr lang="en-US" sz="1600" dirty="0">
                        <a:effectLst/>
                        <a:latin typeface="Calibri"/>
                        <a:ea typeface="Calibri"/>
                        <a:cs typeface="Arial"/>
                      </a:endParaRPr>
                    </a:p>
                  </a:txBody>
                  <a:tcPr marL="57066" marR="57066" marT="0" marB="0"/>
                </a:tc>
              </a:tr>
            </a:tbl>
          </a:graphicData>
        </a:graphic>
      </p:graphicFrame>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9647" t="20078" r="9412"/>
          <a:stretch/>
        </p:blipFill>
        <p:spPr>
          <a:xfrm>
            <a:off x="589067" y="3973640"/>
            <a:ext cx="2639041" cy="1954348"/>
          </a:xfrm>
          <a:prstGeom prst="rect">
            <a:avLst/>
          </a:prstGeom>
        </p:spPr>
      </p:pic>
    </p:spTree>
    <p:extLst>
      <p:ext uri="{BB962C8B-B14F-4D97-AF65-F5344CB8AC3E}">
        <p14:creationId xmlns:p14="http://schemas.microsoft.com/office/powerpoint/2010/main" val="15649153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1556883"/>
            <a:ext cx="7662862" cy="648435"/>
          </a:xfrm>
        </p:spPr>
        <p:txBody>
          <a:bodyPr/>
          <a:lstStyle/>
          <a:p>
            <a:pPr marL="0" indent="0" algn="r" rtl="1">
              <a:buNone/>
            </a:pPr>
            <a:r>
              <a:rPr lang="he-IL" dirty="0" smtClean="0"/>
              <a:t>חול עם מי סבון</a:t>
            </a:r>
            <a:endParaRPr lang="he-IL" dirty="0"/>
          </a:p>
          <a:p>
            <a:pPr marL="0" indent="0" algn="r" rtl="1">
              <a:buNone/>
            </a:pPr>
            <a:r>
              <a:rPr lang="he-IL" dirty="0" smtClean="0"/>
              <a:t> </a:t>
            </a:r>
            <a:endParaRPr lang="he-IL" dirty="0">
              <a:solidFill>
                <a:srgbClr val="002060"/>
              </a:solidFill>
            </a:endParaRPr>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5</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sp>
        <p:nvSpPr>
          <p:cNvPr id="8" name="Title 7"/>
          <p:cNvSpPr>
            <a:spLocks noGrp="1"/>
          </p:cNvSpPr>
          <p:nvPr>
            <p:ph type="title"/>
          </p:nvPr>
        </p:nvSpPr>
        <p:spPr>
          <a:xfrm>
            <a:off x="1420009" y="274638"/>
            <a:ext cx="7266791" cy="1143000"/>
          </a:xfrm>
        </p:spPr>
        <p:txBody>
          <a:bodyPr/>
          <a:lstStyle/>
          <a:p>
            <a:r>
              <a:rPr lang="he-IL" sz="2800" dirty="0">
                <a:solidFill>
                  <a:schemeClr val="tx2">
                    <a:lumMod val="50000"/>
                  </a:schemeClr>
                </a:solidFill>
              </a:rPr>
              <a:t>כיצד משפיע סוג הנוזל על </a:t>
            </a:r>
            <a:r>
              <a:rPr lang="he-IL" sz="2800" dirty="0" smtClean="0">
                <a:solidFill>
                  <a:schemeClr val="tx2">
                    <a:lumMod val="50000"/>
                  </a:schemeClr>
                </a:solidFill>
              </a:rPr>
              <a:t>"</a:t>
            </a:r>
            <a:r>
              <a:rPr lang="he-IL" sz="2800" dirty="0">
                <a:solidFill>
                  <a:schemeClr val="tx2">
                    <a:lumMod val="50000"/>
                  </a:schemeClr>
                </a:solidFill>
              </a:rPr>
              <a:t>כוח האחיזה" של החול?</a:t>
            </a:r>
            <a:endParaRPr lang="he-IL" sz="2800"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5059" t="10980" r="3471"/>
          <a:stretch/>
        </p:blipFill>
        <p:spPr>
          <a:xfrm>
            <a:off x="1850315" y="2192267"/>
            <a:ext cx="4980792" cy="4081732"/>
          </a:xfrm>
          <a:prstGeom prst="rect">
            <a:avLst/>
          </a:prstGeom>
        </p:spPr>
      </p:pic>
    </p:spTree>
    <p:extLst>
      <p:ext uri="{BB962C8B-B14F-4D97-AF65-F5344CB8AC3E}">
        <p14:creationId xmlns:p14="http://schemas.microsoft.com/office/powerpoint/2010/main" val="8411486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1556883"/>
            <a:ext cx="7662862" cy="648435"/>
          </a:xfrm>
        </p:spPr>
        <p:txBody>
          <a:bodyPr/>
          <a:lstStyle/>
          <a:p>
            <a:pPr algn="r" rtl="1"/>
            <a:r>
              <a:rPr lang="he-IL" dirty="0"/>
              <a:t>סיננו את </a:t>
            </a:r>
            <a:r>
              <a:rPr lang="he-IL" dirty="0" smtClean="0"/>
              <a:t>התמיסה שטפנו </a:t>
            </a:r>
            <a:r>
              <a:rPr lang="he-IL" dirty="0"/>
              <a:t>וייבשנו את החול. </a:t>
            </a:r>
            <a:endParaRPr lang="he-IL" dirty="0">
              <a:solidFill>
                <a:srgbClr val="002060"/>
              </a:solidFill>
            </a:endParaRPr>
          </a:p>
        </p:txBody>
      </p:sp>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6</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pic>
        <p:nvPicPr>
          <p:cNvPr id="6" name="תמונה 5"/>
          <p:cNvPicPr>
            <a:picLocks noChangeAspect="1"/>
          </p:cNvPicPr>
          <p:nvPr/>
        </p:nvPicPr>
        <p:blipFill rotWithShape="1">
          <a:blip r:embed="rId3">
            <a:extLst>
              <a:ext uri="{28A0092B-C50C-407E-A947-70E740481C1C}">
                <a14:useLocalDpi xmlns:a14="http://schemas.microsoft.com/office/drawing/2010/main" val="0"/>
              </a:ext>
            </a:extLst>
          </a:blip>
          <a:srcRect l="3857" t="24606"/>
          <a:stretch/>
        </p:blipFill>
        <p:spPr>
          <a:xfrm>
            <a:off x="348390" y="2857069"/>
            <a:ext cx="5268639" cy="3098679"/>
          </a:xfrm>
          <a:prstGeom prst="rect">
            <a:avLst/>
          </a:prstGeom>
          <a:ln>
            <a:solidFill>
              <a:srgbClr val="00B0F0"/>
            </a:solidFill>
          </a:ln>
        </p:spPr>
      </p:pic>
      <p:pic>
        <p:nvPicPr>
          <p:cNvPr id="7" name="תמונה 6"/>
          <p:cNvPicPr>
            <a:picLocks noChangeAspect="1"/>
          </p:cNvPicPr>
          <p:nvPr/>
        </p:nvPicPr>
        <p:blipFill rotWithShape="1">
          <a:blip r:embed="rId4">
            <a:extLst>
              <a:ext uri="{28A0092B-C50C-407E-A947-70E740481C1C}">
                <a14:useLocalDpi xmlns:a14="http://schemas.microsoft.com/office/drawing/2010/main" val="0"/>
              </a:ext>
            </a:extLst>
          </a:blip>
          <a:srcRect l="28839" t="7649" r="7011"/>
          <a:stretch/>
        </p:blipFill>
        <p:spPr>
          <a:xfrm>
            <a:off x="5749366" y="2852936"/>
            <a:ext cx="2859056" cy="3086967"/>
          </a:xfrm>
          <a:prstGeom prst="rect">
            <a:avLst/>
          </a:prstGeom>
          <a:ln>
            <a:solidFill>
              <a:srgbClr val="00B0F0"/>
            </a:solidFill>
          </a:ln>
        </p:spPr>
      </p:pic>
      <p:sp>
        <p:nvSpPr>
          <p:cNvPr id="8" name="Title 7"/>
          <p:cNvSpPr>
            <a:spLocks noGrp="1"/>
          </p:cNvSpPr>
          <p:nvPr>
            <p:ph type="title"/>
          </p:nvPr>
        </p:nvSpPr>
        <p:spPr>
          <a:xfrm>
            <a:off x="1420009" y="274638"/>
            <a:ext cx="7266791" cy="1143000"/>
          </a:xfrm>
        </p:spPr>
        <p:txBody>
          <a:bodyPr/>
          <a:lstStyle/>
          <a:p>
            <a:r>
              <a:rPr lang="he-IL" sz="2800" dirty="0">
                <a:solidFill>
                  <a:schemeClr val="tx2">
                    <a:lumMod val="50000"/>
                  </a:schemeClr>
                </a:solidFill>
              </a:rPr>
              <a:t>כיצד משפיע סוג הנוזל על </a:t>
            </a:r>
            <a:r>
              <a:rPr lang="he-IL" sz="2800" dirty="0" smtClean="0">
                <a:solidFill>
                  <a:schemeClr val="tx2">
                    <a:lumMod val="50000"/>
                  </a:schemeClr>
                </a:solidFill>
              </a:rPr>
              <a:t>"</a:t>
            </a:r>
            <a:r>
              <a:rPr lang="he-IL" sz="2800" dirty="0">
                <a:solidFill>
                  <a:schemeClr val="tx2">
                    <a:lumMod val="50000"/>
                  </a:schemeClr>
                </a:solidFill>
              </a:rPr>
              <a:t>כוח האחיזה" של החול?</a:t>
            </a:r>
            <a:endParaRPr lang="he-IL" sz="2800" dirty="0"/>
          </a:p>
        </p:txBody>
      </p:sp>
    </p:spTree>
    <p:extLst>
      <p:ext uri="{BB962C8B-B14F-4D97-AF65-F5344CB8AC3E}">
        <p14:creationId xmlns:p14="http://schemas.microsoft.com/office/powerpoint/2010/main" val="1254443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7</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sp>
        <p:nvSpPr>
          <p:cNvPr id="8" name="Title 7"/>
          <p:cNvSpPr>
            <a:spLocks noGrp="1"/>
          </p:cNvSpPr>
          <p:nvPr>
            <p:ph type="title"/>
          </p:nvPr>
        </p:nvSpPr>
        <p:spPr>
          <a:xfrm>
            <a:off x="1420009" y="274638"/>
            <a:ext cx="7266791" cy="1143000"/>
          </a:xfrm>
        </p:spPr>
        <p:txBody>
          <a:bodyPr/>
          <a:lstStyle/>
          <a:p>
            <a:r>
              <a:rPr lang="he-IL" sz="2800" dirty="0">
                <a:solidFill>
                  <a:schemeClr val="tx2">
                    <a:lumMod val="50000"/>
                  </a:schemeClr>
                </a:solidFill>
              </a:rPr>
              <a:t>כיצד משפיע סוג הנוזל על </a:t>
            </a:r>
            <a:r>
              <a:rPr lang="he-IL" sz="2800" dirty="0" smtClean="0">
                <a:solidFill>
                  <a:schemeClr val="tx2">
                    <a:lumMod val="50000"/>
                  </a:schemeClr>
                </a:solidFill>
              </a:rPr>
              <a:t>"</a:t>
            </a:r>
            <a:r>
              <a:rPr lang="he-IL" sz="2800" dirty="0">
                <a:solidFill>
                  <a:schemeClr val="tx2">
                    <a:lumMod val="50000"/>
                  </a:schemeClr>
                </a:solidFill>
              </a:rPr>
              <a:t>כוח האחיזה" של החול?</a:t>
            </a:r>
            <a:endParaRPr lang="he-IL" sz="2800" dirty="0"/>
          </a:p>
        </p:txBody>
      </p:sp>
      <p:graphicFrame>
        <p:nvGraphicFramePr>
          <p:cNvPr id="10" name="Table 9"/>
          <p:cNvGraphicFramePr>
            <a:graphicFrameLocks noGrp="1"/>
          </p:cNvGraphicFramePr>
          <p:nvPr>
            <p:extLst>
              <p:ext uri="{D42A27DB-BD31-4B8C-83A1-F6EECF244321}">
                <p14:modId xmlns:p14="http://schemas.microsoft.com/office/powerpoint/2010/main" val="1523798113"/>
              </p:ext>
            </p:extLst>
          </p:nvPr>
        </p:nvGraphicFramePr>
        <p:xfrm>
          <a:off x="2734179" y="1528625"/>
          <a:ext cx="5264108" cy="3384132"/>
        </p:xfrm>
        <a:graphic>
          <a:graphicData uri="http://schemas.openxmlformats.org/drawingml/2006/table">
            <a:tbl>
              <a:tblPr rtl="1" firstRow="1" firstCol="1" bandRow="1">
                <a:tableStyleId>{5C22544A-7EE6-4342-B048-85BDC9FD1C3A}</a:tableStyleId>
              </a:tblPr>
              <a:tblGrid>
                <a:gridCol w="2001664"/>
                <a:gridCol w="3262444"/>
              </a:tblGrid>
              <a:tr h="391805">
                <a:tc>
                  <a:txBody>
                    <a:bodyPr/>
                    <a:lstStyle/>
                    <a:p>
                      <a:pPr algn="r" rtl="1">
                        <a:lnSpc>
                          <a:spcPct val="100000"/>
                        </a:lnSpc>
                        <a:spcAft>
                          <a:spcPts val="0"/>
                        </a:spcAft>
                      </a:pPr>
                      <a:r>
                        <a:rPr lang="he-IL" sz="1800" dirty="0">
                          <a:effectLst/>
                        </a:rPr>
                        <a:t>סוג הנוזל </a:t>
                      </a:r>
                      <a:br>
                        <a:rPr lang="he-IL" sz="1800" dirty="0">
                          <a:effectLst/>
                        </a:rPr>
                      </a:br>
                      <a:r>
                        <a:rPr lang="he-IL" sz="1800" dirty="0">
                          <a:effectLst/>
                        </a:rPr>
                        <a:t>(10 מ"ל)</a:t>
                      </a:r>
                      <a:endParaRPr lang="en-US" sz="1600" dirty="0">
                        <a:effectLst/>
                        <a:latin typeface="Calibri"/>
                        <a:ea typeface="Calibri"/>
                        <a:cs typeface="Arial"/>
                      </a:endParaRPr>
                    </a:p>
                  </a:txBody>
                  <a:tcPr marL="57066" marR="57066" marT="0" marB="0"/>
                </a:tc>
                <a:tc>
                  <a:txBody>
                    <a:bodyPr/>
                    <a:lstStyle/>
                    <a:p>
                      <a:pPr algn="r" rtl="1">
                        <a:lnSpc>
                          <a:spcPct val="100000"/>
                        </a:lnSpc>
                        <a:spcAft>
                          <a:spcPts val="0"/>
                        </a:spcAft>
                      </a:pPr>
                      <a:r>
                        <a:rPr lang="he-IL" sz="1800" dirty="0" smtClean="0">
                          <a:effectLst/>
                        </a:rPr>
                        <a:t>תצפיות לאחר </a:t>
                      </a:r>
                      <a:r>
                        <a:rPr lang="he-IL" sz="1800" dirty="0">
                          <a:effectLst/>
                        </a:rPr>
                        <a:t>סינון ויבוש</a:t>
                      </a:r>
                      <a:endParaRPr lang="en-US" sz="1600" dirty="0">
                        <a:effectLst/>
                        <a:latin typeface="Calibri"/>
                        <a:ea typeface="Calibri"/>
                        <a:cs typeface="Arial"/>
                      </a:endParaRPr>
                    </a:p>
                  </a:txBody>
                  <a:tcPr marL="57066" marR="57066" marT="0" marB="0"/>
                </a:tc>
              </a:tr>
              <a:tr h="631988">
                <a:tc>
                  <a:txBody>
                    <a:bodyPr/>
                    <a:lstStyle/>
                    <a:p>
                      <a:pPr algn="r" rtl="1">
                        <a:lnSpc>
                          <a:spcPct val="100000"/>
                        </a:lnSpc>
                        <a:spcAft>
                          <a:spcPts val="0"/>
                        </a:spcAft>
                      </a:pPr>
                      <a:r>
                        <a:rPr lang="he-IL" sz="1800" dirty="0">
                          <a:effectLst/>
                        </a:rPr>
                        <a:t>תמיסת סבון</a:t>
                      </a:r>
                      <a:endParaRPr lang="en-US" sz="1600" dirty="0">
                        <a:effectLst/>
                        <a:latin typeface="Calibri"/>
                        <a:ea typeface="Calibri"/>
                        <a:cs typeface="Arial"/>
                      </a:endParaRPr>
                    </a:p>
                  </a:txBody>
                  <a:tcPr marL="57066" marR="57066" marT="0" marB="0"/>
                </a:tc>
                <a:tc>
                  <a:txBody>
                    <a:bodyPr/>
                    <a:lstStyle/>
                    <a:p>
                      <a:pPr algn="r" rtl="1">
                        <a:lnSpc>
                          <a:spcPct val="100000"/>
                        </a:lnSpc>
                        <a:spcAft>
                          <a:spcPts val="0"/>
                        </a:spcAft>
                      </a:pPr>
                      <a:r>
                        <a:rPr lang="he-IL" sz="1800">
                          <a:effectLst/>
                        </a:rPr>
                        <a:t>החול נרטב במים יש קצת קצף</a:t>
                      </a:r>
                      <a:endParaRPr lang="en-US" sz="1600" dirty="0">
                        <a:effectLst/>
                        <a:latin typeface="Calibri"/>
                        <a:ea typeface="Calibri"/>
                        <a:cs typeface="Arial"/>
                      </a:endParaRPr>
                    </a:p>
                  </a:txBody>
                  <a:tcPr marL="57066" marR="57066" marT="0" marB="0"/>
                </a:tc>
              </a:tr>
              <a:tr h="391805">
                <a:tc>
                  <a:txBody>
                    <a:bodyPr/>
                    <a:lstStyle/>
                    <a:p>
                      <a:pPr algn="r" rtl="1">
                        <a:lnSpc>
                          <a:spcPct val="100000"/>
                        </a:lnSpc>
                        <a:spcAft>
                          <a:spcPts val="0"/>
                        </a:spcAft>
                      </a:pPr>
                      <a:r>
                        <a:rPr lang="he-IL" sz="1800" dirty="0">
                          <a:effectLst/>
                        </a:rPr>
                        <a:t>אצטון</a:t>
                      </a:r>
                      <a:endParaRPr lang="en-US" sz="1600" dirty="0">
                        <a:effectLst/>
                        <a:latin typeface="Calibri"/>
                        <a:ea typeface="Calibri"/>
                        <a:cs typeface="Arial"/>
                      </a:endParaRPr>
                    </a:p>
                  </a:txBody>
                  <a:tcPr marL="57066" marR="57066" marT="0" marB="0"/>
                </a:tc>
                <a:tc>
                  <a:txBody>
                    <a:bodyPr/>
                    <a:lstStyle/>
                    <a:p>
                      <a:pPr algn="r" rtl="1">
                        <a:lnSpc>
                          <a:spcPct val="100000"/>
                        </a:lnSpc>
                        <a:spcAft>
                          <a:spcPts val="0"/>
                        </a:spcAft>
                      </a:pPr>
                      <a:r>
                        <a:rPr lang="he-IL" sz="1800" dirty="0">
                          <a:effectLst/>
                        </a:rPr>
                        <a:t>לא נרטב גם לאחר ערבוב</a:t>
                      </a:r>
                      <a:endParaRPr lang="en-US" sz="1600" dirty="0">
                        <a:effectLst/>
                        <a:latin typeface="Calibri"/>
                        <a:ea typeface="Calibri"/>
                        <a:cs typeface="Arial"/>
                      </a:endParaRPr>
                    </a:p>
                  </a:txBody>
                  <a:tcPr marL="57066" marR="57066" marT="0" marB="0"/>
                </a:tc>
              </a:tr>
              <a:tr h="631064">
                <a:tc>
                  <a:txBody>
                    <a:bodyPr/>
                    <a:lstStyle/>
                    <a:p>
                      <a:pPr algn="r" rtl="1">
                        <a:lnSpc>
                          <a:spcPct val="100000"/>
                        </a:lnSpc>
                        <a:spcAft>
                          <a:spcPts val="0"/>
                        </a:spcAft>
                      </a:pPr>
                      <a:r>
                        <a:rPr lang="he-IL" sz="1800" dirty="0">
                          <a:effectLst/>
                        </a:rPr>
                        <a:t>שמן</a:t>
                      </a:r>
                      <a:endParaRPr lang="en-US" sz="1600" dirty="0">
                        <a:effectLst/>
                        <a:latin typeface="Calibri"/>
                        <a:ea typeface="Calibri"/>
                        <a:cs typeface="Arial"/>
                      </a:endParaRPr>
                    </a:p>
                  </a:txBody>
                  <a:tcPr marL="57066" marR="57066" marT="0" marB="0"/>
                </a:tc>
                <a:tc>
                  <a:txBody>
                    <a:bodyPr/>
                    <a:lstStyle/>
                    <a:p>
                      <a:pPr algn="r" rtl="1">
                        <a:lnSpc>
                          <a:spcPct val="100000"/>
                        </a:lnSpc>
                        <a:spcAft>
                          <a:spcPts val="0"/>
                        </a:spcAft>
                      </a:pPr>
                      <a:r>
                        <a:rPr lang="he-IL" sz="1800" dirty="0">
                          <a:effectLst/>
                        </a:rPr>
                        <a:t>החול רטוב עם שמן</a:t>
                      </a:r>
                      <a:endParaRPr lang="en-US" sz="1600" dirty="0">
                        <a:effectLst/>
                      </a:endParaRPr>
                    </a:p>
                    <a:p>
                      <a:pPr algn="r" rtl="1">
                        <a:lnSpc>
                          <a:spcPct val="100000"/>
                        </a:lnSpc>
                        <a:spcAft>
                          <a:spcPts val="0"/>
                        </a:spcAft>
                      </a:pPr>
                      <a:r>
                        <a:rPr lang="he-IL" sz="1800" dirty="0">
                          <a:effectLst/>
                        </a:rPr>
                        <a:t>אין כתמי שמן על המים</a:t>
                      </a:r>
                      <a:endParaRPr lang="en-US" sz="1600" dirty="0">
                        <a:effectLst/>
                        <a:latin typeface="Calibri"/>
                        <a:ea typeface="Calibri"/>
                        <a:cs typeface="Arial"/>
                      </a:endParaRPr>
                    </a:p>
                  </a:txBody>
                  <a:tcPr marL="57066" marR="57066" marT="0" marB="0"/>
                </a:tc>
              </a:tr>
              <a:tr h="391805">
                <a:tc>
                  <a:txBody>
                    <a:bodyPr/>
                    <a:lstStyle/>
                    <a:p>
                      <a:pPr algn="r" rtl="1">
                        <a:lnSpc>
                          <a:spcPct val="100000"/>
                        </a:lnSpc>
                        <a:spcAft>
                          <a:spcPts val="0"/>
                        </a:spcAft>
                      </a:pPr>
                      <a:r>
                        <a:rPr lang="he-IL" sz="1800" dirty="0">
                          <a:effectLst/>
                        </a:rPr>
                        <a:t>כוהל 96%</a:t>
                      </a:r>
                      <a:endParaRPr lang="en-US" sz="1600" dirty="0">
                        <a:effectLst/>
                        <a:latin typeface="Calibri"/>
                        <a:ea typeface="Calibri"/>
                        <a:cs typeface="Arial"/>
                      </a:endParaRPr>
                    </a:p>
                  </a:txBody>
                  <a:tcPr marL="57066" marR="57066" marT="0" marB="0"/>
                </a:tc>
                <a:tc>
                  <a:txBody>
                    <a:bodyPr/>
                    <a:lstStyle/>
                    <a:p>
                      <a:pPr algn="r" rtl="1">
                        <a:lnSpc>
                          <a:spcPct val="100000"/>
                        </a:lnSpc>
                        <a:spcAft>
                          <a:spcPts val="0"/>
                        </a:spcAft>
                      </a:pPr>
                      <a:r>
                        <a:rPr lang="he-IL" sz="1800" dirty="0">
                          <a:effectLst/>
                        </a:rPr>
                        <a:t>לא נרטב גם לאחר ערבוב</a:t>
                      </a:r>
                      <a:endParaRPr lang="en-US" sz="1600" dirty="0">
                        <a:effectLst/>
                        <a:latin typeface="Calibri"/>
                        <a:ea typeface="Calibri"/>
                        <a:cs typeface="Arial"/>
                      </a:endParaRPr>
                    </a:p>
                  </a:txBody>
                  <a:tcPr marL="57066" marR="57066" marT="0" marB="0"/>
                </a:tc>
              </a:tr>
              <a:tr h="788830">
                <a:tc>
                  <a:txBody>
                    <a:bodyPr/>
                    <a:lstStyle/>
                    <a:p>
                      <a:pPr algn="r" rtl="1">
                        <a:lnSpc>
                          <a:spcPct val="100000"/>
                        </a:lnSpc>
                        <a:spcAft>
                          <a:spcPts val="0"/>
                        </a:spcAft>
                      </a:pPr>
                      <a:r>
                        <a:rPr lang="he-IL" sz="1800" dirty="0">
                          <a:effectLst/>
                        </a:rPr>
                        <a:t>מים </a:t>
                      </a:r>
                      <a:endParaRPr lang="en-US" sz="1600" dirty="0">
                        <a:effectLst/>
                        <a:latin typeface="Calibri"/>
                        <a:ea typeface="Calibri"/>
                        <a:cs typeface="Arial"/>
                      </a:endParaRPr>
                    </a:p>
                  </a:txBody>
                  <a:tcPr marL="57066" marR="57066" marT="0" marB="0"/>
                </a:tc>
                <a:tc>
                  <a:txBody>
                    <a:bodyPr/>
                    <a:lstStyle/>
                    <a:p>
                      <a:pPr algn="r" rtl="1">
                        <a:lnSpc>
                          <a:spcPct val="100000"/>
                        </a:lnSpc>
                        <a:spcAft>
                          <a:spcPts val="0"/>
                        </a:spcAft>
                      </a:pPr>
                      <a:r>
                        <a:rPr lang="he-IL" sz="1800" dirty="0">
                          <a:effectLst/>
                        </a:rPr>
                        <a:t>לא נרטב גם לאחר ערבוב</a:t>
                      </a:r>
                      <a:endParaRPr lang="en-US" sz="1600" dirty="0">
                        <a:effectLst/>
                        <a:latin typeface="Calibri"/>
                        <a:ea typeface="Calibri"/>
                        <a:cs typeface="Arial"/>
                      </a:endParaRPr>
                    </a:p>
                  </a:txBody>
                  <a:tcPr marL="57066" marR="57066" marT="0" marB="0"/>
                </a:tc>
              </a:tr>
            </a:tbl>
          </a:graphicData>
        </a:graphic>
      </p:graphicFrame>
      <p:sp>
        <p:nvSpPr>
          <p:cNvPr id="2" name="Rectangle 1"/>
          <p:cNvSpPr/>
          <p:nvPr/>
        </p:nvSpPr>
        <p:spPr>
          <a:xfrm>
            <a:off x="236667" y="5292762"/>
            <a:ext cx="8014447" cy="707886"/>
          </a:xfrm>
          <a:prstGeom prst="rect">
            <a:avLst/>
          </a:prstGeom>
        </p:spPr>
        <p:txBody>
          <a:bodyPr wrap="square">
            <a:spAutoFit/>
          </a:bodyPr>
          <a:lstStyle/>
          <a:p>
            <a:pPr algn="r" rtl="1"/>
            <a:r>
              <a:rPr lang="he-IL" sz="2000" b="1" dirty="0"/>
              <a:t>רק החול שהושרה בסבון שינה את תכונותיו וגם לאחר הייבוש וההרטבה החוזרת </a:t>
            </a:r>
            <a:r>
              <a:rPr lang="he-IL" sz="2000" b="1" dirty="0" smtClean="0"/>
              <a:t>ספח\ספג(?) </a:t>
            </a:r>
            <a:r>
              <a:rPr lang="he-IL" sz="2000" b="1" dirty="0"/>
              <a:t>מים וניתן היה לבנות ממנו ארמון חול.</a:t>
            </a:r>
          </a:p>
        </p:txBody>
      </p:sp>
    </p:spTree>
    <p:extLst>
      <p:ext uri="{BB962C8B-B14F-4D97-AF65-F5344CB8AC3E}">
        <p14:creationId xmlns:p14="http://schemas.microsoft.com/office/powerpoint/2010/main" val="1311853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8</a:t>
            </a:fld>
            <a:endParaRPr lang="pt-PT"/>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sp>
        <p:nvSpPr>
          <p:cNvPr id="8" name="Title 7"/>
          <p:cNvSpPr>
            <a:spLocks noGrp="1"/>
          </p:cNvSpPr>
          <p:nvPr>
            <p:ph type="title"/>
          </p:nvPr>
        </p:nvSpPr>
        <p:spPr>
          <a:xfrm>
            <a:off x="1420009" y="274638"/>
            <a:ext cx="7266791" cy="1143000"/>
          </a:xfrm>
        </p:spPr>
        <p:txBody>
          <a:bodyPr/>
          <a:lstStyle/>
          <a:p>
            <a:r>
              <a:rPr lang="he-IL" sz="2800" dirty="0">
                <a:solidFill>
                  <a:schemeClr val="tx2">
                    <a:lumMod val="50000"/>
                  </a:schemeClr>
                </a:solidFill>
              </a:rPr>
              <a:t>כיצד משפיע סוג הנוזל על </a:t>
            </a:r>
            <a:r>
              <a:rPr lang="he-IL" sz="2800" dirty="0" smtClean="0">
                <a:solidFill>
                  <a:schemeClr val="tx2">
                    <a:lumMod val="50000"/>
                  </a:schemeClr>
                </a:solidFill>
              </a:rPr>
              <a:t>"</a:t>
            </a:r>
            <a:r>
              <a:rPr lang="he-IL" sz="2800" dirty="0">
                <a:solidFill>
                  <a:schemeClr val="tx2">
                    <a:lumMod val="50000"/>
                  </a:schemeClr>
                </a:solidFill>
              </a:rPr>
              <a:t>כוח האחיזה" של החול</a:t>
            </a:r>
            <a:r>
              <a:rPr lang="he-IL" sz="2800" dirty="0" smtClean="0">
                <a:solidFill>
                  <a:schemeClr val="tx2">
                    <a:lumMod val="50000"/>
                  </a:schemeClr>
                </a:solidFill>
              </a:rPr>
              <a:t>?</a:t>
            </a:r>
            <a:br>
              <a:rPr lang="he-IL" sz="2800" dirty="0" smtClean="0">
                <a:solidFill>
                  <a:schemeClr val="tx2">
                    <a:lumMod val="50000"/>
                  </a:schemeClr>
                </a:solidFill>
              </a:rPr>
            </a:br>
            <a:r>
              <a:rPr lang="he-IL" sz="2800" dirty="0" smtClean="0">
                <a:solidFill>
                  <a:schemeClr val="tx2">
                    <a:lumMod val="50000"/>
                  </a:schemeClr>
                </a:solidFill>
              </a:rPr>
              <a:t>גרסה ב- שפיה במקום סינון</a:t>
            </a:r>
            <a:endParaRPr lang="he-IL" sz="2800" dirty="0"/>
          </a:p>
        </p:txBody>
      </p:sp>
      <p:graphicFrame>
        <p:nvGraphicFramePr>
          <p:cNvPr id="10" name="Table 9"/>
          <p:cNvGraphicFramePr>
            <a:graphicFrameLocks noGrp="1"/>
          </p:cNvGraphicFramePr>
          <p:nvPr>
            <p:extLst>
              <p:ext uri="{D42A27DB-BD31-4B8C-83A1-F6EECF244321}">
                <p14:modId xmlns:p14="http://schemas.microsoft.com/office/powerpoint/2010/main" val="4226485010"/>
              </p:ext>
            </p:extLst>
          </p:nvPr>
        </p:nvGraphicFramePr>
        <p:xfrm>
          <a:off x="1065007" y="1528625"/>
          <a:ext cx="6933280" cy="3452166"/>
        </p:xfrm>
        <a:graphic>
          <a:graphicData uri="http://schemas.openxmlformats.org/drawingml/2006/table">
            <a:tbl>
              <a:tblPr rtl="1" firstRow="1" firstCol="1" bandRow="1">
                <a:tableStyleId>{5C22544A-7EE6-4342-B048-85BDC9FD1C3A}</a:tableStyleId>
              </a:tblPr>
              <a:tblGrid>
                <a:gridCol w="2001664"/>
                <a:gridCol w="1669172"/>
                <a:gridCol w="3262444"/>
              </a:tblGrid>
              <a:tr h="686934">
                <a:tc>
                  <a:txBody>
                    <a:bodyPr/>
                    <a:lstStyle/>
                    <a:p>
                      <a:pPr algn="r" rtl="1">
                        <a:lnSpc>
                          <a:spcPct val="100000"/>
                        </a:lnSpc>
                        <a:spcAft>
                          <a:spcPts val="0"/>
                        </a:spcAft>
                      </a:pPr>
                      <a:r>
                        <a:rPr lang="he-IL" sz="1800" b="1" dirty="0">
                          <a:solidFill>
                            <a:schemeClr val="bg1"/>
                          </a:solidFill>
                          <a:effectLst/>
                          <a:latin typeface="Calibri"/>
                          <a:ea typeface="Calibri"/>
                          <a:cs typeface="+mn-cs"/>
                        </a:rPr>
                        <a:t>סוג הנוזל (10 מ"ל)</a:t>
                      </a:r>
                      <a:endParaRPr lang="en-US" sz="1600" b="1" dirty="0">
                        <a:solidFill>
                          <a:schemeClr val="bg1"/>
                        </a:solidFill>
                        <a:effectLst/>
                        <a:latin typeface="Calibri"/>
                        <a:ea typeface="Calibri"/>
                        <a:cs typeface="+mn-cs"/>
                      </a:endParaRPr>
                    </a:p>
                  </a:txBody>
                  <a:tcPr marL="68580" marR="68580" marT="0" marB="0"/>
                </a:tc>
                <a:tc>
                  <a:txBody>
                    <a:bodyPr/>
                    <a:lstStyle/>
                    <a:p>
                      <a:pPr algn="ctr" rtl="1">
                        <a:lnSpc>
                          <a:spcPct val="100000"/>
                        </a:lnSpc>
                        <a:spcAft>
                          <a:spcPts val="0"/>
                        </a:spcAft>
                      </a:pPr>
                      <a:r>
                        <a:rPr lang="he-IL" sz="1800" b="1" dirty="0">
                          <a:solidFill>
                            <a:schemeClr val="bg1"/>
                          </a:solidFill>
                          <a:effectLst/>
                          <a:latin typeface="Calibri"/>
                          <a:ea typeface="Calibri"/>
                          <a:cs typeface="+mn-cs"/>
                        </a:rPr>
                        <a:t>נפח לאחר השפיה (מ"ל)</a:t>
                      </a:r>
                      <a:endParaRPr lang="en-US" sz="1600" b="1" dirty="0">
                        <a:solidFill>
                          <a:schemeClr val="bg1"/>
                        </a:solidFill>
                        <a:effectLst/>
                        <a:latin typeface="Calibri"/>
                        <a:ea typeface="Calibri"/>
                        <a:cs typeface="+mn-cs"/>
                      </a:endParaRPr>
                    </a:p>
                  </a:txBody>
                  <a:tcPr marL="68580" marR="68580" marT="0" marB="0"/>
                </a:tc>
                <a:tc>
                  <a:txBody>
                    <a:bodyPr/>
                    <a:lstStyle/>
                    <a:p>
                      <a:pPr algn="r" rtl="1">
                        <a:lnSpc>
                          <a:spcPct val="100000"/>
                        </a:lnSpc>
                        <a:spcAft>
                          <a:spcPts val="0"/>
                        </a:spcAft>
                      </a:pPr>
                      <a:r>
                        <a:rPr lang="he-IL" sz="1800" b="1">
                          <a:solidFill>
                            <a:schemeClr val="bg1"/>
                          </a:solidFill>
                          <a:effectLst/>
                          <a:latin typeface="Calibri"/>
                          <a:ea typeface="Calibri"/>
                          <a:cs typeface="+mn-cs"/>
                        </a:rPr>
                        <a:t>לאחר שפייה ויבוש</a:t>
                      </a:r>
                      <a:endParaRPr lang="en-US" sz="1600" b="1">
                        <a:solidFill>
                          <a:schemeClr val="bg1"/>
                        </a:solidFill>
                        <a:effectLst/>
                        <a:latin typeface="Calibri"/>
                        <a:ea typeface="Calibri"/>
                        <a:cs typeface="+mn-cs"/>
                      </a:endParaRPr>
                    </a:p>
                  </a:txBody>
                  <a:tcPr marL="68580" marR="68580" marT="0" marB="0"/>
                </a:tc>
              </a:tr>
              <a:tr h="352269">
                <a:tc>
                  <a:txBody>
                    <a:bodyPr/>
                    <a:lstStyle/>
                    <a:p>
                      <a:pPr algn="r" rtl="1">
                        <a:lnSpc>
                          <a:spcPct val="100000"/>
                        </a:lnSpc>
                        <a:spcAft>
                          <a:spcPts val="0"/>
                        </a:spcAft>
                      </a:pPr>
                      <a:r>
                        <a:rPr lang="he-IL" sz="1800" b="1" dirty="0">
                          <a:solidFill>
                            <a:schemeClr val="bg1"/>
                          </a:solidFill>
                          <a:effectLst/>
                          <a:latin typeface="Calibri"/>
                          <a:ea typeface="Calibri"/>
                          <a:cs typeface="+mn-cs"/>
                        </a:rPr>
                        <a:t>תמיסת סבון</a:t>
                      </a:r>
                      <a:endParaRPr lang="en-US" sz="1600" b="1" dirty="0">
                        <a:solidFill>
                          <a:schemeClr val="bg1"/>
                        </a:solidFill>
                        <a:effectLst/>
                        <a:latin typeface="Calibri"/>
                        <a:ea typeface="Calibri"/>
                        <a:cs typeface="+mn-cs"/>
                      </a:endParaRPr>
                    </a:p>
                  </a:txBody>
                  <a:tcPr marL="68580" marR="68580" marT="0" marB="0" anchor="ctr"/>
                </a:tc>
                <a:tc>
                  <a:txBody>
                    <a:bodyPr/>
                    <a:lstStyle/>
                    <a:p>
                      <a:pPr algn="ctr" rtl="1">
                        <a:lnSpc>
                          <a:spcPct val="100000"/>
                        </a:lnSpc>
                        <a:spcAft>
                          <a:spcPts val="0"/>
                        </a:spcAft>
                      </a:pPr>
                      <a:r>
                        <a:rPr lang="he-IL" sz="1800" b="1" dirty="0">
                          <a:solidFill>
                            <a:srgbClr val="0070C0"/>
                          </a:solidFill>
                          <a:effectLst/>
                          <a:latin typeface="Calibri"/>
                          <a:ea typeface="Calibri"/>
                          <a:cs typeface="+mn-cs"/>
                        </a:rPr>
                        <a:t>7.8</a:t>
                      </a:r>
                      <a:endParaRPr lang="en-US" sz="1600" b="1" dirty="0">
                        <a:solidFill>
                          <a:srgbClr val="0070C0"/>
                        </a:solidFill>
                        <a:effectLst/>
                        <a:latin typeface="Calibri"/>
                        <a:ea typeface="Calibri"/>
                        <a:cs typeface="+mn-cs"/>
                      </a:endParaRPr>
                    </a:p>
                  </a:txBody>
                  <a:tcPr marL="68580" marR="68580" marT="0" marB="0" anchor="ctr"/>
                </a:tc>
                <a:tc>
                  <a:txBody>
                    <a:bodyPr/>
                    <a:lstStyle/>
                    <a:p>
                      <a:pPr algn="r" rtl="1">
                        <a:lnSpc>
                          <a:spcPct val="100000"/>
                        </a:lnSpc>
                        <a:spcAft>
                          <a:spcPts val="0"/>
                        </a:spcAft>
                      </a:pPr>
                      <a:r>
                        <a:rPr lang="he-IL" sz="1800" b="1">
                          <a:solidFill>
                            <a:srgbClr val="0070C0"/>
                          </a:solidFill>
                          <a:effectLst/>
                          <a:latin typeface="Calibri"/>
                          <a:ea typeface="Calibri"/>
                          <a:cs typeface="+mn-cs"/>
                        </a:rPr>
                        <a:t>החול נרטב במים יש קצת קצף</a:t>
                      </a:r>
                      <a:endParaRPr lang="en-US" sz="1600" b="1">
                        <a:solidFill>
                          <a:srgbClr val="0070C0"/>
                        </a:solidFill>
                        <a:effectLst/>
                        <a:latin typeface="Calibri"/>
                        <a:ea typeface="Calibri"/>
                        <a:cs typeface="+mn-cs"/>
                      </a:endParaRPr>
                    </a:p>
                  </a:txBody>
                  <a:tcPr marL="68580" marR="68580" marT="0" marB="0" anchor="ctr"/>
                </a:tc>
              </a:tr>
              <a:tr h="429049">
                <a:tc>
                  <a:txBody>
                    <a:bodyPr/>
                    <a:lstStyle/>
                    <a:p>
                      <a:pPr algn="r" rtl="1">
                        <a:lnSpc>
                          <a:spcPct val="100000"/>
                        </a:lnSpc>
                        <a:spcAft>
                          <a:spcPts val="0"/>
                        </a:spcAft>
                      </a:pPr>
                      <a:r>
                        <a:rPr lang="he-IL" sz="1800" b="1" dirty="0">
                          <a:solidFill>
                            <a:schemeClr val="bg1"/>
                          </a:solidFill>
                          <a:effectLst/>
                          <a:latin typeface="Calibri"/>
                          <a:ea typeface="Calibri"/>
                          <a:cs typeface="+mn-cs"/>
                        </a:rPr>
                        <a:t>אצטון</a:t>
                      </a:r>
                      <a:endParaRPr lang="en-US" sz="1600" b="1" dirty="0">
                        <a:solidFill>
                          <a:schemeClr val="bg1"/>
                        </a:solidFill>
                        <a:effectLst/>
                        <a:latin typeface="Calibri"/>
                        <a:ea typeface="Calibri"/>
                        <a:cs typeface="+mn-cs"/>
                      </a:endParaRPr>
                    </a:p>
                  </a:txBody>
                  <a:tcPr marL="68580" marR="68580" marT="0" marB="0" anchor="ctr"/>
                </a:tc>
                <a:tc>
                  <a:txBody>
                    <a:bodyPr/>
                    <a:lstStyle/>
                    <a:p>
                      <a:pPr algn="ctr" rtl="1">
                        <a:lnSpc>
                          <a:spcPct val="100000"/>
                        </a:lnSpc>
                        <a:spcAft>
                          <a:spcPts val="0"/>
                        </a:spcAft>
                      </a:pPr>
                      <a:r>
                        <a:rPr lang="he-IL" sz="1800" b="1" dirty="0">
                          <a:solidFill>
                            <a:srgbClr val="0070C0"/>
                          </a:solidFill>
                          <a:effectLst/>
                          <a:latin typeface="Calibri"/>
                          <a:ea typeface="Calibri"/>
                          <a:cs typeface="+mn-cs"/>
                        </a:rPr>
                        <a:t>7</a:t>
                      </a:r>
                      <a:endParaRPr lang="en-US" sz="1600" b="1" dirty="0">
                        <a:solidFill>
                          <a:srgbClr val="0070C0"/>
                        </a:solidFill>
                        <a:effectLst/>
                        <a:latin typeface="Calibri"/>
                        <a:ea typeface="Calibri"/>
                        <a:cs typeface="+mn-cs"/>
                      </a:endParaRPr>
                    </a:p>
                  </a:txBody>
                  <a:tcPr marL="68580" marR="68580" marT="0" marB="0" anchor="ctr"/>
                </a:tc>
                <a:tc>
                  <a:txBody>
                    <a:bodyPr/>
                    <a:lstStyle/>
                    <a:p>
                      <a:pPr algn="r" rtl="1">
                        <a:lnSpc>
                          <a:spcPct val="100000"/>
                        </a:lnSpc>
                        <a:spcAft>
                          <a:spcPts val="0"/>
                        </a:spcAft>
                      </a:pPr>
                      <a:r>
                        <a:rPr lang="he-IL" sz="1800" b="1" dirty="0">
                          <a:solidFill>
                            <a:srgbClr val="0070C0"/>
                          </a:solidFill>
                          <a:effectLst/>
                          <a:latin typeface="Calibri"/>
                          <a:ea typeface="Calibri"/>
                          <a:cs typeface="+mn-cs"/>
                        </a:rPr>
                        <a:t>לא נרטב גם לאחר ערבוב</a:t>
                      </a:r>
                      <a:endParaRPr lang="en-US" sz="1600" b="1" dirty="0">
                        <a:solidFill>
                          <a:srgbClr val="0070C0"/>
                        </a:solidFill>
                        <a:effectLst/>
                        <a:latin typeface="Calibri"/>
                        <a:ea typeface="Calibri"/>
                        <a:cs typeface="+mn-cs"/>
                      </a:endParaRPr>
                    </a:p>
                  </a:txBody>
                  <a:tcPr marL="68580" marR="68580" marT="0" marB="0" anchor="ctr"/>
                </a:tc>
              </a:tr>
              <a:tr h="691051">
                <a:tc>
                  <a:txBody>
                    <a:bodyPr/>
                    <a:lstStyle/>
                    <a:p>
                      <a:pPr algn="r" rtl="1">
                        <a:lnSpc>
                          <a:spcPct val="100000"/>
                        </a:lnSpc>
                        <a:spcAft>
                          <a:spcPts val="0"/>
                        </a:spcAft>
                      </a:pPr>
                      <a:r>
                        <a:rPr lang="he-IL" sz="1800" b="1" dirty="0">
                          <a:solidFill>
                            <a:schemeClr val="bg1"/>
                          </a:solidFill>
                          <a:effectLst/>
                          <a:latin typeface="Calibri"/>
                          <a:ea typeface="Calibri"/>
                          <a:cs typeface="+mn-cs"/>
                        </a:rPr>
                        <a:t>שמן</a:t>
                      </a:r>
                      <a:endParaRPr lang="en-US" sz="1600" b="1" dirty="0">
                        <a:solidFill>
                          <a:schemeClr val="bg1"/>
                        </a:solidFill>
                        <a:effectLst/>
                        <a:latin typeface="Calibri"/>
                        <a:ea typeface="Calibri"/>
                        <a:cs typeface="+mn-cs"/>
                      </a:endParaRPr>
                    </a:p>
                  </a:txBody>
                  <a:tcPr marL="68580" marR="68580" marT="0" marB="0" anchor="ctr"/>
                </a:tc>
                <a:tc>
                  <a:txBody>
                    <a:bodyPr/>
                    <a:lstStyle/>
                    <a:p>
                      <a:pPr algn="ctr" rtl="1">
                        <a:lnSpc>
                          <a:spcPct val="100000"/>
                        </a:lnSpc>
                        <a:spcAft>
                          <a:spcPts val="0"/>
                        </a:spcAft>
                      </a:pPr>
                      <a:r>
                        <a:rPr lang="he-IL" sz="1800" b="1" dirty="0">
                          <a:solidFill>
                            <a:srgbClr val="0070C0"/>
                          </a:solidFill>
                          <a:effectLst/>
                          <a:latin typeface="Calibri"/>
                          <a:ea typeface="Calibri"/>
                          <a:cs typeface="+mn-cs"/>
                        </a:rPr>
                        <a:t>7.8</a:t>
                      </a:r>
                      <a:endParaRPr lang="en-US" sz="1600" b="1" dirty="0">
                        <a:solidFill>
                          <a:srgbClr val="0070C0"/>
                        </a:solidFill>
                        <a:effectLst/>
                        <a:latin typeface="Calibri"/>
                        <a:ea typeface="Calibri"/>
                        <a:cs typeface="+mn-cs"/>
                      </a:endParaRPr>
                    </a:p>
                  </a:txBody>
                  <a:tcPr marL="68580" marR="68580" marT="0" marB="0" anchor="ctr"/>
                </a:tc>
                <a:tc>
                  <a:txBody>
                    <a:bodyPr/>
                    <a:lstStyle/>
                    <a:p>
                      <a:pPr algn="r" rtl="1">
                        <a:lnSpc>
                          <a:spcPct val="100000"/>
                        </a:lnSpc>
                        <a:spcAft>
                          <a:spcPts val="0"/>
                        </a:spcAft>
                      </a:pPr>
                      <a:r>
                        <a:rPr lang="he-IL" sz="1800" b="1" dirty="0">
                          <a:solidFill>
                            <a:srgbClr val="0070C0"/>
                          </a:solidFill>
                          <a:effectLst/>
                          <a:latin typeface="Calibri"/>
                          <a:ea typeface="Calibri"/>
                          <a:cs typeface="+mn-cs"/>
                        </a:rPr>
                        <a:t>החול ספוג בשמן ולא התייבש</a:t>
                      </a:r>
                      <a:endParaRPr lang="en-US" sz="1600" b="1" dirty="0">
                        <a:solidFill>
                          <a:srgbClr val="0070C0"/>
                        </a:solidFill>
                        <a:effectLst/>
                        <a:latin typeface="Calibri"/>
                        <a:ea typeface="Calibri"/>
                        <a:cs typeface="+mn-cs"/>
                      </a:endParaRPr>
                    </a:p>
                    <a:p>
                      <a:pPr algn="r" rtl="1">
                        <a:lnSpc>
                          <a:spcPct val="100000"/>
                        </a:lnSpc>
                        <a:spcAft>
                          <a:spcPts val="0"/>
                        </a:spcAft>
                      </a:pPr>
                      <a:r>
                        <a:rPr lang="he-IL" sz="1800" b="1" dirty="0">
                          <a:solidFill>
                            <a:srgbClr val="0070C0"/>
                          </a:solidFill>
                          <a:effectLst/>
                          <a:latin typeface="Calibri"/>
                          <a:ea typeface="Calibri"/>
                          <a:cs typeface="+mn-cs"/>
                        </a:rPr>
                        <a:t>אין כתמי שמן על המים</a:t>
                      </a:r>
                      <a:endParaRPr lang="en-US" sz="1600" b="1" dirty="0">
                        <a:solidFill>
                          <a:srgbClr val="0070C0"/>
                        </a:solidFill>
                        <a:effectLst/>
                        <a:latin typeface="Calibri"/>
                        <a:ea typeface="Calibri"/>
                        <a:cs typeface="+mn-cs"/>
                      </a:endParaRPr>
                    </a:p>
                  </a:txBody>
                  <a:tcPr marL="68580" marR="68580" marT="0" marB="0" anchor="ctr"/>
                </a:tc>
              </a:tr>
              <a:tr h="429049">
                <a:tc>
                  <a:txBody>
                    <a:bodyPr/>
                    <a:lstStyle/>
                    <a:p>
                      <a:pPr algn="r" rtl="1">
                        <a:lnSpc>
                          <a:spcPct val="100000"/>
                        </a:lnSpc>
                        <a:spcAft>
                          <a:spcPts val="0"/>
                        </a:spcAft>
                      </a:pPr>
                      <a:r>
                        <a:rPr lang="he-IL" sz="1800" b="1">
                          <a:solidFill>
                            <a:schemeClr val="bg1"/>
                          </a:solidFill>
                          <a:effectLst/>
                          <a:latin typeface="Calibri"/>
                          <a:ea typeface="Calibri"/>
                          <a:cs typeface="+mn-cs"/>
                        </a:rPr>
                        <a:t>כוהל 96%</a:t>
                      </a:r>
                      <a:endParaRPr lang="en-US" sz="1600" b="1">
                        <a:solidFill>
                          <a:schemeClr val="bg1"/>
                        </a:solidFill>
                        <a:effectLst/>
                        <a:latin typeface="Calibri"/>
                        <a:ea typeface="Calibri"/>
                        <a:cs typeface="+mn-cs"/>
                      </a:endParaRPr>
                    </a:p>
                  </a:txBody>
                  <a:tcPr marL="68580" marR="68580" marT="0" marB="0" anchor="ctr"/>
                </a:tc>
                <a:tc>
                  <a:txBody>
                    <a:bodyPr/>
                    <a:lstStyle/>
                    <a:p>
                      <a:pPr algn="ctr" rtl="1">
                        <a:lnSpc>
                          <a:spcPct val="100000"/>
                        </a:lnSpc>
                        <a:spcAft>
                          <a:spcPts val="0"/>
                        </a:spcAft>
                      </a:pPr>
                      <a:r>
                        <a:rPr lang="he-IL" sz="1800" b="1" dirty="0">
                          <a:solidFill>
                            <a:srgbClr val="0070C0"/>
                          </a:solidFill>
                          <a:effectLst/>
                          <a:latin typeface="Calibri"/>
                          <a:ea typeface="Calibri"/>
                          <a:cs typeface="+mn-cs"/>
                        </a:rPr>
                        <a:t>8</a:t>
                      </a:r>
                      <a:endParaRPr lang="en-US" sz="1600" b="1" dirty="0">
                        <a:solidFill>
                          <a:srgbClr val="0070C0"/>
                        </a:solidFill>
                        <a:effectLst/>
                        <a:latin typeface="Calibri"/>
                        <a:ea typeface="Calibri"/>
                        <a:cs typeface="+mn-cs"/>
                      </a:endParaRPr>
                    </a:p>
                  </a:txBody>
                  <a:tcPr marL="68580" marR="68580" marT="0" marB="0" anchor="ctr"/>
                </a:tc>
                <a:tc>
                  <a:txBody>
                    <a:bodyPr/>
                    <a:lstStyle/>
                    <a:p>
                      <a:pPr algn="r" rtl="1">
                        <a:lnSpc>
                          <a:spcPct val="100000"/>
                        </a:lnSpc>
                        <a:spcAft>
                          <a:spcPts val="0"/>
                        </a:spcAft>
                      </a:pPr>
                      <a:r>
                        <a:rPr lang="he-IL" sz="1800" b="1" dirty="0">
                          <a:solidFill>
                            <a:srgbClr val="0070C0"/>
                          </a:solidFill>
                          <a:effectLst/>
                          <a:latin typeface="Calibri"/>
                          <a:ea typeface="Calibri"/>
                          <a:cs typeface="+mn-cs"/>
                        </a:rPr>
                        <a:t>לא נרטב גם לאחר ערבוב</a:t>
                      </a:r>
                      <a:endParaRPr lang="en-US" sz="1600" b="1" dirty="0">
                        <a:solidFill>
                          <a:srgbClr val="0070C0"/>
                        </a:solidFill>
                        <a:effectLst/>
                        <a:latin typeface="Calibri"/>
                        <a:ea typeface="Calibri"/>
                        <a:cs typeface="+mn-cs"/>
                      </a:endParaRPr>
                    </a:p>
                  </a:txBody>
                  <a:tcPr marL="68580" marR="68580" marT="0" marB="0" anchor="ctr"/>
                </a:tc>
              </a:tr>
              <a:tr h="863814">
                <a:tc>
                  <a:txBody>
                    <a:bodyPr/>
                    <a:lstStyle/>
                    <a:p>
                      <a:pPr algn="r" rtl="1">
                        <a:lnSpc>
                          <a:spcPct val="100000"/>
                        </a:lnSpc>
                        <a:spcAft>
                          <a:spcPts val="0"/>
                        </a:spcAft>
                      </a:pPr>
                      <a:r>
                        <a:rPr lang="he-IL" sz="1800" b="1" dirty="0">
                          <a:solidFill>
                            <a:schemeClr val="bg1"/>
                          </a:solidFill>
                          <a:effectLst/>
                          <a:latin typeface="Calibri"/>
                          <a:ea typeface="Calibri"/>
                          <a:cs typeface="+mn-cs"/>
                        </a:rPr>
                        <a:t>מים </a:t>
                      </a:r>
                      <a:endParaRPr lang="en-US" sz="1600" b="1" dirty="0">
                        <a:solidFill>
                          <a:schemeClr val="bg1"/>
                        </a:solidFill>
                        <a:effectLst/>
                        <a:latin typeface="Calibri"/>
                        <a:ea typeface="Calibri"/>
                        <a:cs typeface="+mn-cs"/>
                      </a:endParaRPr>
                    </a:p>
                  </a:txBody>
                  <a:tcPr marL="68580" marR="68580" marT="0" marB="0" anchor="ctr"/>
                </a:tc>
                <a:tc>
                  <a:txBody>
                    <a:bodyPr/>
                    <a:lstStyle/>
                    <a:p>
                      <a:pPr algn="ctr" rtl="1">
                        <a:lnSpc>
                          <a:spcPct val="100000"/>
                        </a:lnSpc>
                        <a:spcAft>
                          <a:spcPts val="0"/>
                        </a:spcAft>
                      </a:pPr>
                      <a:r>
                        <a:rPr lang="he-IL" sz="1800" b="1" dirty="0">
                          <a:solidFill>
                            <a:srgbClr val="0070C0"/>
                          </a:solidFill>
                          <a:effectLst/>
                          <a:latin typeface="Calibri"/>
                          <a:ea typeface="Calibri"/>
                          <a:cs typeface="+mn-cs"/>
                        </a:rPr>
                        <a:t>10</a:t>
                      </a:r>
                      <a:endParaRPr lang="en-US" sz="1600" b="1" dirty="0">
                        <a:solidFill>
                          <a:srgbClr val="0070C0"/>
                        </a:solidFill>
                        <a:effectLst/>
                        <a:latin typeface="Calibri"/>
                        <a:ea typeface="Calibri"/>
                        <a:cs typeface="+mn-cs"/>
                      </a:endParaRPr>
                    </a:p>
                  </a:txBody>
                  <a:tcPr marL="68580" marR="68580" marT="0" marB="0" anchor="ctr"/>
                </a:tc>
                <a:tc>
                  <a:txBody>
                    <a:bodyPr/>
                    <a:lstStyle/>
                    <a:p>
                      <a:pPr algn="r" rtl="1">
                        <a:lnSpc>
                          <a:spcPct val="100000"/>
                        </a:lnSpc>
                        <a:spcAft>
                          <a:spcPts val="0"/>
                        </a:spcAft>
                      </a:pPr>
                      <a:r>
                        <a:rPr lang="he-IL" sz="1800" b="1" dirty="0">
                          <a:solidFill>
                            <a:srgbClr val="0070C0"/>
                          </a:solidFill>
                          <a:effectLst/>
                          <a:latin typeface="Calibri"/>
                          <a:ea typeface="Calibri"/>
                          <a:cs typeface="+mn-cs"/>
                        </a:rPr>
                        <a:t>לא נרטב גם לאחר ערבוב</a:t>
                      </a:r>
                      <a:endParaRPr lang="en-US" sz="1600" b="1" dirty="0">
                        <a:solidFill>
                          <a:srgbClr val="0070C0"/>
                        </a:solidFill>
                        <a:effectLst/>
                        <a:latin typeface="Calibri"/>
                        <a:ea typeface="Calibri"/>
                        <a:cs typeface="+mn-cs"/>
                      </a:endParaRPr>
                    </a:p>
                  </a:txBody>
                  <a:tcPr marL="68580" marR="68580" marT="0" marB="0" anchor="ctr"/>
                </a:tc>
              </a:tr>
            </a:tbl>
          </a:graphicData>
        </a:graphic>
      </p:graphicFrame>
      <p:sp>
        <p:nvSpPr>
          <p:cNvPr id="2" name="Rectangle 1"/>
          <p:cNvSpPr/>
          <p:nvPr/>
        </p:nvSpPr>
        <p:spPr>
          <a:xfrm>
            <a:off x="236667" y="5292762"/>
            <a:ext cx="8014447" cy="707886"/>
          </a:xfrm>
          <a:prstGeom prst="rect">
            <a:avLst/>
          </a:prstGeom>
        </p:spPr>
        <p:txBody>
          <a:bodyPr wrap="square">
            <a:spAutoFit/>
          </a:bodyPr>
          <a:lstStyle/>
          <a:p>
            <a:pPr algn="r" rtl="1"/>
            <a:r>
              <a:rPr lang="he-IL" sz="2000" b="1" dirty="0"/>
              <a:t>רק החול שהושרה בסבון שינה את תכונותיו וגם לאחר הייבוש וההרטבה החוזרת </a:t>
            </a:r>
            <a:r>
              <a:rPr lang="he-IL" sz="2000" b="1" dirty="0" smtClean="0"/>
              <a:t>ספח\ספג(?) </a:t>
            </a:r>
            <a:r>
              <a:rPr lang="he-IL" sz="2000" b="1" dirty="0"/>
              <a:t>מים וניתן היה לבנות ממנו ארמון חול.</a:t>
            </a:r>
          </a:p>
        </p:txBody>
      </p:sp>
    </p:spTree>
    <p:extLst>
      <p:ext uri="{BB962C8B-B14F-4D97-AF65-F5344CB8AC3E}">
        <p14:creationId xmlns:p14="http://schemas.microsoft.com/office/powerpoint/2010/main" val="2603651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0"/>
          </p:nvPr>
        </p:nvSpPr>
        <p:spPr/>
        <p:txBody>
          <a:bodyPr/>
          <a:lstStyle/>
          <a:p>
            <a:fld id="{D327F15B-AC63-44A7-BF6A-5869889C4BBD}" type="slidenum">
              <a:rPr lang="pt-PT" smtClean="0"/>
              <a:pPr/>
              <a:t>9</a:t>
            </a:fld>
            <a:endParaRPr lang="pt-PT" dirty="0"/>
          </a:p>
        </p:txBody>
      </p:sp>
      <p:sp>
        <p:nvSpPr>
          <p:cNvPr id="5" name="מציין מיקום של כותרת תחתונה 4"/>
          <p:cNvSpPr>
            <a:spLocks noGrp="1"/>
          </p:cNvSpPr>
          <p:nvPr>
            <p:ph type="ftr" sz="quarter" idx="11"/>
          </p:nvPr>
        </p:nvSpPr>
        <p:spPr/>
        <p:txBody>
          <a:bodyPr/>
          <a:lstStyle/>
          <a:p>
            <a:r>
              <a:rPr lang="en-US" smtClean="0"/>
              <a:t>FP7-Science-in-Society-2012-1, Grant Agreement N. 321403</a:t>
            </a:r>
            <a:endParaRPr lang="pt-PT"/>
          </a:p>
        </p:txBody>
      </p:sp>
      <p:pic>
        <p:nvPicPr>
          <p:cNvPr id="11" name="מציין מיקום תוכן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794" y="2436813"/>
            <a:ext cx="7305675" cy="2838450"/>
          </a:xfrm>
        </p:spPr>
      </p:pic>
      <p:sp>
        <p:nvSpPr>
          <p:cNvPr id="7" name="כותרת 1"/>
          <p:cNvSpPr>
            <a:spLocks noGrp="1"/>
          </p:cNvSpPr>
          <p:nvPr>
            <p:ph type="title"/>
          </p:nvPr>
        </p:nvSpPr>
        <p:spPr>
          <a:xfrm>
            <a:off x="2074863" y="274638"/>
            <a:ext cx="6611937" cy="1143000"/>
          </a:xfrm>
        </p:spPr>
        <p:txBody>
          <a:bodyPr/>
          <a:lstStyle/>
          <a:p>
            <a:r>
              <a:rPr lang="he-IL" sz="3200" b="1" dirty="0" smtClean="0">
                <a:solidFill>
                  <a:srgbClr val="002060"/>
                </a:solidFill>
              </a:rPr>
              <a:t>הידרופובי או הידרופילי?</a:t>
            </a:r>
            <a:endParaRPr lang="he-IL" sz="3200" b="1" dirty="0">
              <a:solidFill>
                <a:srgbClr val="002060"/>
              </a:solidFill>
            </a:endParaRPr>
          </a:p>
        </p:txBody>
      </p:sp>
    </p:spTree>
    <p:extLst>
      <p:ext uri="{BB962C8B-B14F-4D97-AF65-F5344CB8AC3E}">
        <p14:creationId xmlns:p14="http://schemas.microsoft.com/office/powerpoint/2010/main" val="1474051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I PPT template">
  <a:themeElements>
    <a:clrScheme name="Custom 3">
      <a:dk1>
        <a:srgbClr val="0099FF"/>
      </a:dk1>
      <a:lt1>
        <a:sysClr val="window" lastClr="FFFFFF"/>
      </a:lt1>
      <a:dk2>
        <a:srgbClr val="235595"/>
      </a:dk2>
      <a:lt2>
        <a:srgbClr val="7F7F7F"/>
      </a:lt2>
      <a:accent1>
        <a:srgbClr val="0099FF"/>
      </a:accent1>
      <a:accent2>
        <a:srgbClr val="EC9939"/>
      </a:accent2>
      <a:accent3>
        <a:srgbClr val="D63D25"/>
      </a:accent3>
      <a:accent4>
        <a:srgbClr val="108837"/>
      </a:accent4>
      <a:accent5>
        <a:srgbClr val="235595"/>
      </a:accent5>
      <a:accent6>
        <a:srgbClr val="080404"/>
      </a:accent6>
      <a:hlink>
        <a:srgbClr val="235595"/>
      </a:hlink>
      <a:folHlink>
        <a:srgbClr val="2355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TEMI PPT template</Template>
  <TotalTime>501</TotalTime>
  <Words>1100</Words>
  <Application>Microsoft Office PowerPoint</Application>
  <PresentationFormat>‫הצגה על המסך (4:3)</PresentationFormat>
  <Paragraphs>169</Paragraphs>
  <Slides>18</Slides>
  <Notes>14</Notes>
  <HiddenSlides>0</HiddenSlides>
  <MMClips>0</MMClips>
  <ScaleCrop>false</ScaleCrop>
  <HeadingPairs>
    <vt:vector size="4" baseType="variant">
      <vt:variant>
        <vt:lpstr>ערכת נושא</vt:lpstr>
      </vt:variant>
      <vt:variant>
        <vt:i4>1</vt:i4>
      </vt:variant>
      <vt:variant>
        <vt:lpstr>כותרות שקופיות</vt:lpstr>
      </vt:variant>
      <vt:variant>
        <vt:i4>18</vt:i4>
      </vt:variant>
    </vt:vector>
  </HeadingPairs>
  <TitlesOfParts>
    <vt:vector size="19" baseType="lpstr">
      <vt:lpstr>TEMI PPT template</vt:lpstr>
      <vt:lpstr>החול מחו"ל..דווקא ישראלי!</vt:lpstr>
      <vt:lpstr>סיפורו של טל</vt:lpstr>
      <vt:lpstr>השרנו את החול בנוזלים שונים</vt:lpstr>
      <vt:lpstr>כיצד משפיע סוג הנוזל על "כוח האחיזה" של החול?</vt:lpstr>
      <vt:lpstr>כיצד משפיע סוג הנוזל על "כוח האחיזה" של החול?</vt:lpstr>
      <vt:lpstr>כיצד משפיע סוג הנוזל על "כוח האחיזה" של החול?</vt:lpstr>
      <vt:lpstr>כיצד משפיע סוג הנוזל על "כוח האחיזה" של החול?</vt:lpstr>
      <vt:lpstr>כיצד משפיע סוג הנוזל על "כוח האחיזה" של החול? גרסה ב- שפיה במקום סינון</vt:lpstr>
      <vt:lpstr>הידרופובי או הידרופילי?</vt:lpstr>
      <vt:lpstr>כיצד משפיע נפח השמן על יעילות הספיח(ג)ה של החול?</vt:lpstr>
      <vt:lpstr>כיצד משפיע נפח השמן על יעילות הספיח(ג)ה של החול?</vt:lpstr>
      <vt:lpstr>כיצד משפיע נפח השמן על יעילות הספיח(ג)ה של החול?</vt:lpstr>
      <vt:lpstr>חול רגיל</vt:lpstr>
      <vt:lpstr>חול "יבש" ישראלי</vt:lpstr>
      <vt:lpstr>חול "יבש" ישראלי</vt:lpstr>
      <vt:lpstr>חול "יבש" תוצרת USA </vt:lpstr>
      <vt:lpstr>סכמה של חול יבש</vt:lpstr>
      <vt:lpstr>מצגת של PowerPoint</vt:lpstr>
    </vt:vector>
  </TitlesOfParts>
  <Company>Weizmann Institute of Science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WICC</dc:creator>
  <cp:lastModifiedBy>Windows User</cp:lastModifiedBy>
  <cp:revision>56</cp:revision>
  <cp:lastPrinted>2013-11-03T10:48:11Z</cp:lastPrinted>
  <dcterms:created xsi:type="dcterms:W3CDTF">2013-10-25T08:41:01Z</dcterms:created>
  <dcterms:modified xsi:type="dcterms:W3CDTF">2014-08-13T10:08:55Z</dcterms:modified>
</cp:coreProperties>
</file>