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60" r:id="rId3"/>
    <p:sldId id="258" r:id="rId4"/>
    <p:sldId id="259" r:id="rId5"/>
    <p:sldId id="257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r" defTabSz="914400" rtl="1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FF9933"/>
    <a:srgbClr val="FFCC66"/>
    <a:srgbClr val="003366"/>
    <a:srgbClr val="00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146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70AEB3EE-9B1F-47BE-A9E8-16A590849660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1696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7" name="Picture 15" descr="ctcwvnix[1]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24400" y="304800"/>
            <a:ext cx="4419600" cy="3624263"/>
          </a:xfrm>
          <a:prstGeom prst="rect">
            <a:avLst/>
          </a:prstGeom>
          <a:noFill/>
        </p:spPr>
      </p:pic>
      <p:sp>
        <p:nvSpPr>
          <p:cNvPr id="3081" name="Rectangle 9"/>
          <p:cNvSpPr>
            <a:spLocks noChangeArrowheads="1"/>
          </p:cNvSpPr>
          <p:nvPr/>
        </p:nvSpPr>
        <p:spPr bwMode="auto">
          <a:xfrm>
            <a:off x="0" y="6248400"/>
            <a:ext cx="9144000" cy="609600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he-IL"/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228600"/>
            <a:ext cx="4648200" cy="4114800"/>
          </a:xfrm>
          <a:noFill/>
        </p:spPr>
        <p:txBody>
          <a:bodyPr/>
          <a:lstStyle>
            <a:lvl1pPr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4572000"/>
            <a:ext cx="4648200" cy="1066800"/>
          </a:xfrm>
        </p:spPr>
        <p:txBody>
          <a:bodyPr/>
          <a:lstStyle>
            <a:lvl1pPr marL="0" indent="0" algn="ctr">
              <a:buFontTx/>
              <a:buNone/>
              <a:defRPr b="1"/>
            </a:lvl1pPr>
          </a:lstStyle>
          <a:p>
            <a:r>
              <a:rPr lang="he-IL" smtClean="0"/>
              <a:t>לחץ כדי לערוך סגנון כותרת משנה של תבנית בסיס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1F54F958-59CF-47B0-A03E-BA9CB7584DDD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64D147-CE29-4DDC-BB95-40E56AA6B1E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743700" y="228600"/>
            <a:ext cx="2171700" cy="5897563"/>
          </a:xfrm>
        </p:spPr>
        <p:txBody>
          <a:bodyPr vert="eaVert"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228600" y="228600"/>
            <a:ext cx="6362700" cy="5897563"/>
          </a:xfrm>
        </p:spPr>
        <p:txBody>
          <a:bodyPr vert="eaVert"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4E267AE2-5CAD-432B-99F1-E5D5CB68A7E4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87D7BAC-225B-496F-AA5E-2337431A3C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/>
              <a:t>לחץ כדי לערוך סגנון כותרת של תבנית בסיס</a:t>
            </a:r>
            <a:endParaRPr lang="he-IL" dirty="0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5173D527-0774-4A24-84F0-B1FC58DA7DA8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ED5B476-4FB1-4DF5-BE82-5362E469E2E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DED2D5A-E2ED-4D26-97E5-878C3026E167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0D6712-4ECA-44C2-BDBC-E01F1CDFF62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228600" y="1600200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2672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7840FF00-9CEC-40B5-B515-23D24AF9DED3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1A734D-0A7E-473D-99E0-C6FD29DEEF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A8BE413F-1D32-47F2-9C34-3AAF1F33C429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297F9B9-9511-4EFA-8B55-285F70D8D4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DCBAEA7C-C4C4-43FE-AE00-8E1B725F618F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30261B3-7298-4560-A69F-0948207D0D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041330E3-3D86-4B1C-856E-08C8236E3655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20BFF3F-9500-40C4-AFB0-F7751C98C9C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  <a:p>
            <a:pPr lvl="1"/>
            <a:r>
              <a:rPr lang="he-IL" smtClean="0"/>
              <a:t>רמה שנייה</a:t>
            </a:r>
          </a:p>
          <a:p>
            <a:pPr lvl="2"/>
            <a:r>
              <a:rPr lang="he-IL" smtClean="0"/>
              <a:t>רמה שלישית</a:t>
            </a:r>
          </a:p>
          <a:p>
            <a:pPr lvl="3"/>
            <a:r>
              <a:rPr lang="he-IL" smtClean="0"/>
              <a:t>רמה רביעית</a:t>
            </a:r>
          </a:p>
          <a:p>
            <a:pPr lvl="4"/>
            <a:r>
              <a:rPr lang="he-IL" smtClean="0"/>
              <a:t>רמה חמישית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9424BD6-2C2E-4892-BF33-859DE616B4E2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50BC1F4-246F-4A8E-822F-880C1016E02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 smtClean="0"/>
              <a:t>לחץ כדי לערוך סגנון כותרת של תבנית בסיס</a:t>
            </a:r>
            <a:endParaRPr lang="he-IL"/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e-IL" smtClean="0"/>
              <a:t>לחץ על הסמל כדי להוסיף תמונה</a:t>
            </a:r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 smtClean="0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>
          <a:xfrm>
            <a:off x="0" y="6248400"/>
            <a:ext cx="2133600" cy="3048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21AF728-87A9-40F5-B838-E9D011CB42E4}" type="datetime1">
              <a:rPr lang="en-US"/>
              <a:pPr/>
              <a:t>8/5/2014</a:t>
            </a:fld>
            <a:endParaRPr lang="en-US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>
          <a:xfrm>
            <a:off x="2209800" y="6629400"/>
            <a:ext cx="4800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Template from www.brainybetty.com</a:t>
            </a:r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D830F48-D65B-4850-8CA2-9A45E3AB73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28600" y="228600"/>
            <a:ext cx="70104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e-IL" dirty="0" smtClean="0"/>
              <a:t>לחץ כדי לערוך סגנון כותרת של תבנית בסיס</a:t>
            </a:r>
            <a:endParaRPr lang="en-US" dirty="0" smtClean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28600" y="1600200"/>
            <a:ext cx="8686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e-IL" dirty="0" smtClean="0"/>
              <a:t>לחץ כדי לערוך סגנונות טקסט של תבנית בסיס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0" y="6629400"/>
            <a:ext cx="21336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fld id="{CA024090-70B8-401F-A33F-1BA98499383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42" name="Picture 18" descr="ctcwvnix[1]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467600" y="0"/>
            <a:ext cx="1676400" cy="1374775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/>
  <p:txStyles>
    <p:titleStyle>
      <a:lvl1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+mj-lt"/>
          <a:ea typeface="+mj-ea"/>
          <a:cs typeface="+mj-cs"/>
        </a:defRPr>
      </a:lvl1pPr>
      <a:lvl2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2pPr>
      <a:lvl3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3pPr>
      <a:lvl4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4pPr>
      <a:lvl5pPr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5pPr>
      <a:lvl6pPr marL="4572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1" eaLnBrk="1" fontAlgn="base" hangingPunct="1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Wingdings" pitchFamily="2" charset="2"/>
        <a:buChar char="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Arial" pitchFamily="34" charset="0"/>
        <a:buNone/>
        <a:defRPr sz="2800">
          <a:solidFill>
            <a:schemeClr val="tx1"/>
          </a:solidFill>
          <a:latin typeface="+mn-lt"/>
        </a:defRPr>
      </a:lvl2pPr>
      <a:lvl3pPr marL="11430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r" rtl="1" eaLnBrk="1" fontAlgn="base" hangingPunct="1">
        <a:spcBef>
          <a:spcPct val="20000"/>
        </a:spcBef>
        <a:spcAft>
          <a:spcPct val="0"/>
        </a:spcAft>
        <a:buClr>
          <a:schemeClr val="tx1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714488"/>
            <a:ext cx="4648200" cy="2857496"/>
          </a:xfrm>
        </p:spPr>
        <p:txBody>
          <a:bodyPr/>
          <a:lstStyle/>
          <a:p>
            <a:r>
              <a:rPr lang="he-IL" dirty="0" smtClean="0"/>
              <a:t>תגובת השעון!</a:t>
            </a:r>
            <a:endParaRPr lang="he-IL" dirty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he-IL" dirty="0" smtClean="0"/>
              <a:t>מה מקור השם?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36CC-C280-40FD-AD2D-FCAD7349FF70}" type="slidenum">
              <a:rPr lang="en-US"/>
              <a:pPr/>
              <a:t>2</a:t>
            </a:fld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>
                <a:solidFill>
                  <a:schemeClr val="tx1"/>
                </a:solidFill>
              </a:rPr>
              <a:t>מהן התמיסות?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2071678"/>
            <a:ext cx="8750206" cy="3543312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spcAft>
                <a:spcPts val="2400"/>
              </a:spcAft>
              <a:buClr>
                <a:srgbClr val="C00000"/>
              </a:buClr>
            </a:pPr>
            <a:r>
              <a:rPr lang="he-IL" dirty="0" smtClean="0"/>
              <a:t> תמיסה </a:t>
            </a:r>
            <a:r>
              <a:rPr lang="en-US" dirty="0" smtClean="0"/>
              <a:t>A</a:t>
            </a:r>
            <a:r>
              <a:rPr lang="he-IL" dirty="0" smtClean="0"/>
              <a:t> </a:t>
            </a:r>
            <a:r>
              <a:rPr lang="he-IL" dirty="0" err="1" smtClean="0"/>
              <a:t>– א</a:t>
            </a:r>
            <a:r>
              <a:rPr lang="he-IL" dirty="0" smtClean="0"/>
              <a:t>שלגן יודי, </a:t>
            </a:r>
            <a:r>
              <a:rPr lang="en-US" dirty="0" smtClean="0"/>
              <a:t>KI 0.1M</a:t>
            </a:r>
            <a:endParaRPr lang="he-IL" dirty="0" smtClean="0"/>
          </a:p>
          <a:p>
            <a:pPr>
              <a:spcAft>
                <a:spcPts val="2400"/>
              </a:spcAft>
              <a:buClr>
                <a:srgbClr val="C00000"/>
              </a:buClr>
            </a:pPr>
            <a:r>
              <a:rPr lang="he-IL" dirty="0" smtClean="0"/>
              <a:t>תמיסה </a:t>
            </a:r>
            <a:r>
              <a:rPr lang="en-US" dirty="0" smtClean="0"/>
              <a:t>B</a:t>
            </a:r>
            <a:r>
              <a:rPr lang="he-IL" dirty="0" smtClean="0"/>
              <a:t> </a:t>
            </a:r>
            <a:r>
              <a:rPr lang="he-IL" dirty="0" err="1" smtClean="0"/>
              <a:t>– מ</a:t>
            </a:r>
            <a:r>
              <a:rPr lang="he-IL" dirty="0" smtClean="0"/>
              <a:t>י חמצן, </a:t>
            </a:r>
            <a:r>
              <a:rPr lang="en-US" dirty="0" smtClean="0"/>
              <a:t>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 (</a:t>
            </a:r>
            <a:r>
              <a:rPr lang="en-US" baseline="-25000" dirty="0" err="1" smtClean="0"/>
              <a:t>aq</a:t>
            </a:r>
            <a:r>
              <a:rPr lang="en-US" baseline="-25000" dirty="0" smtClean="0"/>
              <a:t>) </a:t>
            </a:r>
            <a:r>
              <a:rPr lang="en-US" dirty="0" smtClean="0"/>
              <a:t>3%</a:t>
            </a:r>
            <a:r>
              <a:rPr lang="he-IL" dirty="0" smtClean="0"/>
              <a:t> בסביבה חומצית + עמילן.</a:t>
            </a:r>
          </a:p>
          <a:p>
            <a:pPr>
              <a:spcAft>
                <a:spcPts val="2400"/>
              </a:spcAft>
              <a:buClr>
                <a:srgbClr val="C00000"/>
              </a:buClr>
            </a:pPr>
            <a:r>
              <a:rPr lang="he-IL" dirty="0" smtClean="0"/>
              <a:t>מעכב –</a:t>
            </a:r>
            <a:r>
              <a:rPr lang="he-IL" dirty="0" err="1" smtClean="0"/>
              <a:t> נת</a:t>
            </a:r>
            <a:r>
              <a:rPr lang="he-IL" dirty="0" smtClean="0"/>
              <a:t>רן </a:t>
            </a:r>
            <a:r>
              <a:rPr lang="he-IL" dirty="0" err="1" smtClean="0"/>
              <a:t>תיוסולפאט</a:t>
            </a:r>
            <a:r>
              <a:rPr lang="he-IL" dirty="0" smtClean="0"/>
              <a:t>, </a:t>
            </a:r>
            <a:r>
              <a:rPr lang="en-US" dirty="0" smtClean="0"/>
              <a:t>Na</a:t>
            </a:r>
            <a:r>
              <a:rPr lang="en-US" baseline="-25000" dirty="0" smtClean="0"/>
              <a:t>2</a:t>
            </a:r>
            <a:r>
              <a:rPr lang="en-US" dirty="0" smtClean="0"/>
              <a:t>S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dirty="0" smtClean="0"/>
              <a:t>⋅5H</a:t>
            </a:r>
            <a:r>
              <a:rPr lang="en-US" baseline="-25000" dirty="0" smtClean="0"/>
              <a:t>2</a:t>
            </a:r>
            <a:r>
              <a:rPr lang="en-US" dirty="0" smtClean="0"/>
              <a:t>O ~0.05M</a:t>
            </a:r>
            <a:endParaRPr lang="he-IL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36CC-C280-40FD-AD2D-FCAD7349FF70}" type="slidenum">
              <a:rPr lang="en-US"/>
              <a:pPr/>
              <a:t>3</a:t>
            </a:fld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e-IL" dirty="0" smtClean="0">
                <a:solidFill>
                  <a:schemeClr val="tx1"/>
                </a:solidFill>
              </a:rPr>
              <a:t>אילו תגובות מתרחשות?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14356" y="1714488"/>
            <a:ext cx="8686800" cy="4929222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spcAft>
                <a:spcPts val="2400"/>
              </a:spcAft>
              <a:buNone/>
            </a:pPr>
            <a:r>
              <a:rPr lang="he-IL" dirty="0" smtClean="0"/>
              <a:t> יוד </a:t>
            </a:r>
            <a:r>
              <a:rPr lang="en-US" dirty="0" smtClean="0"/>
              <a:t>I</a:t>
            </a:r>
            <a:r>
              <a:rPr lang="en-US" baseline="-25000" dirty="0" smtClean="0"/>
              <a:t>2</a:t>
            </a:r>
            <a:r>
              <a:rPr lang="he-IL" baseline="-25000" dirty="0" smtClean="0"/>
              <a:t> </a:t>
            </a:r>
            <a:r>
              <a:rPr lang="he-IL" dirty="0" smtClean="0"/>
              <a:t>יוצר תגובת צבע (כחול כהה-שחור) עם עמילן</a:t>
            </a:r>
          </a:p>
          <a:p>
            <a:pPr>
              <a:spcAft>
                <a:spcPts val="2400"/>
              </a:spcAft>
              <a:buNone/>
            </a:pPr>
            <a:r>
              <a:rPr lang="he-IL" b="1" dirty="0" smtClean="0">
                <a:solidFill>
                  <a:srgbClr val="C00000"/>
                </a:solidFill>
              </a:rPr>
              <a:t>תגובה איטית</a:t>
            </a:r>
          </a:p>
          <a:p>
            <a:pPr algn="l" rtl="0">
              <a:spcAft>
                <a:spcPts val="2400"/>
              </a:spcAft>
              <a:buNone/>
            </a:pPr>
            <a:r>
              <a:rPr lang="en-US" dirty="0" smtClean="0">
                <a:solidFill>
                  <a:srgbClr val="C00000"/>
                </a:solidFill>
              </a:rPr>
              <a:t>1.</a:t>
            </a:r>
            <a:r>
              <a:rPr lang="en-US" dirty="0" smtClean="0"/>
              <a:t> 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2 (</a:t>
            </a:r>
            <a:r>
              <a:rPr lang="en-US" baseline="-25000" dirty="0" err="1" smtClean="0"/>
              <a:t>aq</a:t>
            </a:r>
            <a:r>
              <a:rPr lang="en-US" baseline="-25000" dirty="0" smtClean="0"/>
              <a:t>)</a:t>
            </a:r>
            <a:r>
              <a:rPr lang="en-US" dirty="0" smtClean="0"/>
              <a:t> + 2H</a:t>
            </a:r>
            <a:r>
              <a:rPr lang="en-US" baseline="-25000" dirty="0" smtClean="0"/>
              <a:t>3</a:t>
            </a:r>
            <a:r>
              <a:rPr lang="en-US" dirty="0" smtClean="0"/>
              <a:t>O</a:t>
            </a:r>
            <a:r>
              <a:rPr lang="en-US" baseline="30000" dirty="0" smtClean="0"/>
              <a:t>+</a:t>
            </a:r>
            <a:r>
              <a:rPr lang="en-US" baseline="-25000" dirty="0" smtClean="0"/>
              <a:t>(</a:t>
            </a:r>
            <a:r>
              <a:rPr lang="en-US" baseline="-25000" dirty="0" err="1" smtClean="0"/>
              <a:t>aq</a:t>
            </a:r>
            <a:r>
              <a:rPr lang="en-US" baseline="-25000" dirty="0" smtClean="0"/>
              <a:t>)</a:t>
            </a:r>
            <a:r>
              <a:rPr lang="en-US" dirty="0" smtClean="0"/>
              <a:t> 2I</a:t>
            </a:r>
            <a:r>
              <a:rPr lang="en-US" baseline="30000" dirty="0" smtClean="0"/>
              <a:t>−</a:t>
            </a:r>
            <a:r>
              <a:rPr lang="en-US" baseline="-25000" dirty="0" smtClean="0"/>
              <a:t>(</a:t>
            </a:r>
            <a:r>
              <a:rPr lang="en-US" baseline="-25000" dirty="0" err="1" smtClean="0"/>
              <a:t>aq</a:t>
            </a:r>
            <a:r>
              <a:rPr lang="en-US" baseline="-25000" dirty="0" smtClean="0"/>
              <a:t>) </a:t>
            </a:r>
            <a:r>
              <a:rPr lang="en-US" dirty="0" smtClean="0"/>
              <a:t> + → I</a:t>
            </a:r>
            <a:r>
              <a:rPr lang="en-US" baseline="-25000" dirty="0" smtClean="0"/>
              <a:t>2(</a:t>
            </a:r>
            <a:r>
              <a:rPr lang="en-US" baseline="-25000" dirty="0" err="1" smtClean="0"/>
              <a:t>aq</a:t>
            </a:r>
            <a:r>
              <a:rPr lang="en-US" baseline="-25000" dirty="0" smtClean="0"/>
              <a:t>) </a:t>
            </a:r>
            <a:r>
              <a:rPr lang="en-US" dirty="0" smtClean="0"/>
              <a:t> + 4H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</a:p>
          <a:p>
            <a:pPr marL="514350" indent="-514350" algn="r">
              <a:buNone/>
            </a:pPr>
            <a:endParaRPr lang="he-IL" b="1" dirty="0" smtClean="0">
              <a:solidFill>
                <a:srgbClr val="C00000"/>
              </a:solidFill>
            </a:endParaRPr>
          </a:p>
          <a:p>
            <a:pPr marL="514350" indent="-514350" algn="r">
              <a:buNone/>
            </a:pPr>
            <a:r>
              <a:rPr lang="he-IL" b="1" dirty="0" smtClean="0">
                <a:solidFill>
                  <a:srgbClr val="C00000"/>
                </a:solidFill>
              </a:rPr>
              <a:t>תגובה מהירה</a:t>
            </a:r>
          </a:p>
          <a:p>
            <a:pPr marL="514350" indent="-514350" algn="l" rtl="0">
              <a:buAutoNum type="arabicPeriod" startAt="2"/>
            </a:pPr>
            <a:r>
              <a:rPr lang="en-US" dirty="0" smtClean="0"/>
              <a:t>2S</a:t>
            </a:r>
            <a:r>
              <a:rPr lang="en-US" baseline="-25000" dirty="0" smtClean="0"/>
              <a:t>2</a:t>
            </a:r>
            <a:r>
              <a:rPr lang="en-US" dirty="0" smtClean="0"/>
              <a:t>O</a:t>
            </a:r>
            <a:r>
              <a:rPr lang="en-US" baseline="-25000" dirty="0" smtClean="0"/>
              <a:t>3</a:t>
            </a:r>
            <a:r>
              <a:rPr lang="en-US" baseline="30000" dirty="0" smtClean="0"/>
              <a:t>2−</a:t>
            </a:r>
            <a:r>
              <a:rPr lang="en-US" baseline="-25000" dirty="0" smtClean="0"/>
              <a:t>(</a:t>
            </a:r>
            <a:r>
              <a:rPr lang="en-US" baseline="-25000" dirty="0" err="1" smtClean="0"/>
              <a:t>aq</a:t>
            </a:r>
            <a:r>
              <a:rPr lang="en-US" baseline="-25000" dirty="0" smtClean="0"/>
              <a:t>)</a:t>
            </a:r>
            <a:r>
              <a:rPr lang="en-US" dirty="0" smtClean="0"/>
              <a:t> + I</a:t>
            </a:r>
            <a:r>
              <a:rPr lang="en-US" baseline="-25000" dirty="0" smtClean="0"/>
              <a:t>2(</a:t>
            </a:r>
            <a:r>
              <a:rPr lang="en-US" baseline="-25000" dirty="0" err="1" smtClean="0"/>
              <a:t>aq</a:t>
            </a:r>
            <a:r>
              <a:rPr lang="en-US" baseline="-25000" dirty="0" smtClean="0"/>
              <a:t>)</a:t>
            </a:r>
            <a:r>
              <a:rPr lang="en-US" dirty="0" smtClean="0"/>
              <a:t> → S</a:t>
            </a:r>
            <a:r>
              <a:rPr lang="en-US" baseline="-25000" dirty="0" smtClean="0"/>
              <a:t>4</a:t>
            </a:r>
            <a:r>
              <a:rPr lang="en-US" dirty="0" smtClean="0"/>
              <a:t>O</a:t>
            </a:r>
            <a:r>
              <a:rPr lang="en-US" baseline="-25000" dirty="0" smtClean="0"/>
              <a:t>6</a:t>
            </a:r>
            <a:r>
              <a:rPr lang="en-US" baseline="30000" dirty="0" smtClean="0"/>
              <a:t>2−</a:t>
            </a:r>
            <a:r>
              <a:rPr lang="en-US" baseline="-25000" dirty="0" smtClean="0"/>
              <a:t>(</a:t>
            </a:r>
            <a:r>
              <a:rPr lang="en-US" baseline="-25000" dirty="0" err="1" smtClean="0"/>
              <a:t>aq</a:t>
            </a:r>
            <a:r>
              <a:rPr lang="en-US" baseline="-25000" dirty="0" smtClean="0"/>
              <a:t>)</a:t>
            </a:r>
            <a:r>
              <a:rPr lang="en-US" dirty="0" smtClean="0"/>
              <a:t> + 2I</a:t>
            </a:r>
            <a:r>
              <a:rPr lang="en-US" baseline="30000" dirty="0" smtClean="0"/>
              <a:t>−</a:t>
            </a:r>
            <a:r>
              <a:rPr lang="en-US" baseline="-25000" dirty="0" smtClean="0"/>
              <a:t>(</a:t>
            </a:r>
            <a:r>
              <a:rPr lang="en-US" baseline="-25000" dirty="0" err="1" smtClean="0"/>
              <a:t>aq</a:t>
            </a:r>
            <a:r>
              <a:rPr lang="en-US" baseline="-25000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36CC-C280-40FD-AD2D-FCAD7349FF70}" type="slidenum">
              <a:rPr lang="en-US"/>
              <a:pPr/>
              <a:t>4</a:t>
            </a:fld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260648"/>
            <a:ext cx="7010400" cy="931168"/>
          </a:xfrm>
        </p:spPr>
        <p:txBody>
          <a:bodyPr/>
          <a:lstStyle/>
          <a:p>
            <a:r>
              <a:rPr lang="he-IL" dirty="0" smtClean="0">
                <a:solidFill>
                  <a:schemeClr val="tx1"/>
                </a:solidFill>
              </a:rPr>
              <a:t>קצב התרחשות התגובות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7" name="מלבן מעוגל 6"/>
          <p:cNvSpPr/>
          <p:nvPr/>
        </p:nvSpPr>
        <p:spPr bwMode="auto">
          <a:xfrm>
            <a:off x="500034" y="2571744"/>
            <a:ext cx="2643206" cy="1500198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400" b="1" i="0" u="none" strike="noStrike" cap="none" normalizeH="0" baseline="-25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2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e-IL" sz="2400" b="1" baseline="0" dirty="0" smtClean="0"/>
              <a:t>שחור</a:t>
            </a:r>
            <a:r>
              <a:rPr lang="he-IL" sz="2400" dirty="0" smtClean="0"/>
              <a:t> (עמילן)</a:t>
            </a:r>
            <a:endParaRPr kumimoji="0" lang="he-I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" name="מלבן מעוגל 7"/>
          <p:cNvSpPr/>
          <p:nvPr/>
        </p:nvSpPr>
        <p:spPr bwMode="auto">
          <a:xfrm>
            <a:off x="5500694" y="2500306"/>
            <a:ext cx="2571768" cy="1571636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vert="horz" wrap="square" lIns="91440" tIns="45720" rIns="91440" bIns="45720" numCol="1" rtlCol="1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I</a:t>
            </a:r>
            <a:r>
              <a:rPr kumimoji="0" lang="en-US" sz="2400" b="1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-</a:t>
            </a:r>
            <a:endParaRPr kumimoji="0" lang="en-US" sz="2400" b="1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he-IL" sz="2400" b="1" baseline="0" dirty="0" smtClean="0"/>
              <a:t>חסר צבע</a:t>
            </a:r>
            <a:endParaRPr kumimoji="0" lang="he-IL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53353" y="1124744"/>
            <a:ext cx="1643074" cy="86177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en-US" sz="2000" b="1" dirty="0" smtClean="0"/>
              <a:t>H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O</a:t>
            </a:r>
            <a:r>
              <a:rPr lang="en-US" sz="2000" b="1" baseline="-25000" dirty="0" smtClean="0"/>
              <a:t>2</a:t>
            </a:r>
            <a:r>
              <a:rPr lang="he-IL" sz="2000" b="1" baseline="-25000" dirty="0" smtClean="0"/>
              <a:t> </a:t>
            </a:r>
            <a:r>
              <a:rPr lang="he-IL" sz="2000" b="1" dirty="0" smtClean="0"/>
              <a:t>מחמצן</a:t>
            </a:r>
          </a:p>
          <a:p>
            <a:pPr algn="r" rtl="1"/>
            <a:endParaRPr lang="he-IL" sz="1000" b="1" dirty="0" smtClean="0"/>
          </a:p>
          <a:p>
            <a:pPr algn="ctr" rtl="1"/>
            <a:r>
              <a:rPr lang="he-IL" sz="2000" b="1" dirty="0" smtClean="0">
                <a:solidFill>
                  <a:srgbClr val="FF0000"/>
                </a:solidFill>
              </a:rPr>
              <a:t>א י ט י</a:t>
            </a:r>
            <a:endParaRPr lang="he-IL" sz="2000" b="1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33465" y="4613712"/>
            <a:ext cx="1571636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r" rtl="1"/>
            <a:r>
              <a:rPr lang="he-IL" sz="2000" b="1" dirty="0" smtClean="0"/>
              <a:t> </a:t>
            </a:r>
            <a:r>
              <a:rPr lang="en-US" sz="2000" b="1" dirty="0" smtClean="0"/>
              <a:t>S</a:t>
            </a:r>
            <a:r>
              <a:rPr lang="en-US" sz="2000" b="1" baseline="-25000" dirty="0" smtClean="0"/>
              <a:t>2</a:t>
            </a:r>
            <a:r>
              <a:rPr lang="en-US" sz="2000" b="1" dirty="0" smtClean="0"/>
              <a:t>O</a:t>
            </a:r>
            <a:r>
              <a:rPr lang="en-US" sz="2000" b="1" baseline="-25000" dirty="0" smtClean="0"/>
              <a:t>3</a:t>
            </a:r>
            <a:r>
              <a:rPr lang="en-US" sz="2000" b="1" baseline="30000" dirty="0" smtClean="0"/>
              <a:t>2-</a:t>
            </a:r>
            <a:r>
              <a:rPr lang="he-IL" sz="2000" b="1" baseline="-25000" dirty="0" smtClean="0"/>
              <a:t> </a:t>
            </a:r>
            <a:r>
              <a:rPr lang="he-IL" sz="2000" b="1" dirty="0" smtClean="0"/>
              <a:t>מחזר</a:t>
            </a:r>
          </a:p>
          <a:p>
            <a:pPr algn="ctr" rtl="1"/>
            <a:r>
              <a:rPr lang="he-IL" sz="2000" b="1" dirty="0" smtClean="0">
                <a:solidFill>
                  <a:srgbClr val="FF0000"/>
                </a:solidFill>
              </a:rPr>
              <a:t>מהיר</a:t>
            </a:r>
            <a:endParaRPr lang="he-IL" sz="2000" b="1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971600" y="5766355"/>
            <a:ext cx="6643734" cy="83099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algn="ctr" rtl="1"/>
            <a:r>
              <a:rPr lang="he-IL" sz="2400" b="1" dirty="0" smtClean="0"/>
              <a:t>כאשר </a:t>
            </a:r>
            <a:r>
              <a:rPr lang="he-IL" sz="2400" b="1" dirty="0" err="1" smtClean="0"/>
              <a:t>התיוסולפט</a:t>
            </a:r>
            <a:r>
              <a:rPr lang="he-IL" sz="2400" b="1" dirty="0" smtClean="0"/>
              <a:t> מגיב במלואו, מתאסף יוד במערכת ומתקבל צבע שחור יציב.</a:t>
            </a:r>
            <a:endParaRPr lang="he-IL" sz="2400" b="1" dirty="0"/>
          </a:p>
        </p:txBody>
      </p:sp>
      <p:cxnSp>
        <p:nvCxnSpPr>
          <p:cNvPr id="3" name="מחבר ישר 2"/>
          <p:cNvCxnSpPr/>
          <p:nvPr/>
        </p:nvCxnSpPr>
        <p:spPr bwMode="auto">
          <a:xfrm flipV="1">
            <a:off x="6728629" y="1556792"/>
            <a:ext cx="0" cy="72749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5" name="מחבר ישר 4"/>
          <p:cNvCxnSpPr/>
          <p:nvPr/>
        </p:nvCxnSpPr>
        <p:spPr bwMode="auto">
          <a:xfrm flipH="1">
            <a:off x="1763688" y="1556792"/>
            <a:ext cx="4964941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מחבר חץ ישר 14"/>
          <p:cNvCxnSpPr/>
          <p:nvPr/>
        </p:nvCxnSpPr>
        <p:spPr bwMode="auto">
          <a:xfrm>
            <a:off x="1763688" y="1556792"/>
            <a:ext cx="0" cy="798928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grpSp>
        <p:nvGrpSpPr>
          <p:cNvPr id="16" name="קבוצה 15"/>
          <p:cNvGrpSpPr/>
          <p:nvPr/>
        </p:nvGrpSpPr>
        <p:grpSpPr>
          <a:xfrm flipH="1" flipV="1">
            <a:off x="1767299" y="4214248"/>
            <a:ext cx="4964941" cy="798928"/>
            <a:chOff x="1946653" y="4149080"/>
            <a:chExt cx="4964941" cy="798928"/>
          </a:xfrm>
        </p:grpSpPr>
        <p:cxnSp>
          <p:nvCxnSpPr>
            <p:cNvPr id="17" name="מחבר ישר 16"/>
            <p:cNvCxnSpPr/>
            <p:nvPr/>
          </p:nvCxnSpPr>
          <p:spPr bwMode="auto">
            <a:xfrm flipV="1">
              <a:off x="6911594" y="4149080"/>
              <a:ext cx="0" cy="72749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8" name="מחבר ישר 17"/>
            <p:cNvCxnSpPr/>
            <p:nvPr/>
          </p:nvCxnSpPr>
          <p:spPr bwMode="auto">
            <a:xfrm flipH="1">
              <a:off x="1946653" y="4149080"/>
              <a:ext cx="4964941" cy="0"/>
            </a:xfrm>
            <a:prstGeom prst="line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9" name="מחבר חץ ישר 18"/>
            <p:cNvCxnSpPr/>
            <p:nvPr/>
          </p:nvCxnSpPr>
          <p:spPr bwMode="auto">
            <a:xfrm>
              <a:off x="1946653" y="4149080"/>
              <a:ext cx="0" cy="798928"/>
            </a:xfrm>
            <a:prstGeom prst="straightConnector1">
              <a:avLst/>
            </a:prstGeom>
            <a:solidFill>
              <a:schemeClr val="accent1"/>
            </a:solidFill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arrow"/>
            </a:ln>
            <a:effectLst/>
          </p:spPr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136CC-C280-40FD-AD2D-FCAD7349FF70}" type="slidenum">
              <a:rPr lang="en-US"/>
              <a:pPr/>
              <a:t>5</a:t>
            </a:fld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571472" y="500042"/>
            <a:ext cx="7010400" cy="1219200"/>
          </a:xfrm>
        </p:spPr>
        <p:txBody>
          <a:bodyPr/>
          <a:lstStyle/>
          <a:p>
            <a:r>
              <a:rPr lang="he-IL" dirty="0" smtClean="0">
                <a:solidFill>
                  <a:schemeClr val="tx1"/>
                </a:solidFill>
              </a:rPr>
              <a:t>מאחורי הקלעים</a:t>
            </a:r>
            <a:endParaRPr lang="he-IL" dirty="0">
              <a:solidFill>
                <a:schemeClr val="tx1"/>
              </a:solidFill>
            </a:endParaRP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16832"/>
            <a:ext cx="8938320" cy="435771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spcAft>
                <a:spcPts val="2400"/>
              </a:spcAft>
            </a:pPr>
            <a:r>
              <a:rPr lang="he-IL" sz="2800" dirty="0" smtClean="0"/>
              <a:t> נפח </a:t>
            </a:r>
            <a:r>
              <a:rPr lang="he-IL" sz="2800" dirty="0" err="1" smtClean="0"/>
              <a:t>התיוסולפאט</a:t>
            </a:r>
            <a:r>
              <a:rPr lang="he-IL" sz="2800" dirty="0"/>
              <a:t> </a:t>
            </a:r>
            <a:r>
              <a:rPr lang="he-IL" sz="2800" dirty="0" smtClean="0"/>
              <a:t>שמוסף קובע את זמן הופעת הצבע השחור</a:t>
            </a:r>
          </a:p>
          <a:p>
            <a:pPr>
              <a:spcAft>
                <a:spcPts val="2400"/>
              </a:spcAft>
            </a:pPr>
            <a:r>
              <a:rPr lang="he-IL" sz="2800" dirty="0" smtClean="0"/>
              <a:t>כיוון שקצב תגובה תלוי בטמפרטורה זמן זה יכול להשתנות בהתאם לטמפרטורה בה מתבצע הניסוי.</a:t>
            </a:r>
          </a:p>
          <a:p>
            <a:pPr>
              <a:spcAft>
                <a:spcPts val="2400"/>
              </a:spcAft>
            </a:pPr>
            <a:r>
              <a:rPr lang="he-IL" sz="2800" dirty="0" smtClean="0"/>
              <a:t>הכנת תמיסת המעכב תהיה בהתאם –</a:t>
            </a:r>
            <a:r>
              <a:rPr lang="he-IL" sz="2800" dirty="0" err="1" smtClean="0"/>
              <a:t> רי</a:t>
            </a:r>
            <a:r>
              <a:rPr lang="he-IL" sz="2800" dirty="0" smtClean="0"/>
              <a:t>כוז </a:t>
            </a:r>
            <a:r>
              <a:rPr lang="he-IL" sz="2800" dirty="0" err="1" smtClean="0"/>
              <a:t>התיוסולפאט</a:t>
            </a:r>
            <a:r>
              <a:rPr lang="he-IL" sz="2800" dirty="0" smtClean="0"/>
              <a:t> בתמיסת המעכב תקבע על פי הטמפרטורה.</a:t>
            </a:r>
            <a:endParaRPr lang="he-IL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6">
  <a:themeElements>
    <a:clrScheme name="ערכת נושא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ערכת נושא 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ערכת נושא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רכת נושא Offic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רכת נושא Offic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רכת נושא Offic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רכת נושא Offic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ערכת נושא Offic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רכת נושא Offic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רכת נושא Offic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רכת נושא Offic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רכת נושא Offic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רכת נושא Offic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ערכת נושא Offic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ערכת נושא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Design6</Template>
  <TotalTime>106</TotalTime>
  <Words>188</Words>
  <Application>Microsoft Office PowerPoint</Application>
  <PresentationFormat>‫הצגה על המסך (4:3)</PresentationFormat>
  <Paragraphs>32</Paragraphs>
  <Slides>5</Slides>
  <Notes>0</Notes>
  <HiddenSlides>0</HiddenSlides>
  <MMClips>0</MMClips>
  <ScaleCrop>false</ScaleCrop>
  <HeadingPairs>
    <vt:vector size="4" baseType="variant"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5</vt:i4>
      </vt:variant>
    </vt:vector>
  </HeadingPairs>
  <TitlesOfParts>
    <vt:vector size="6" baseType="lpstr">
      <vt:lpstr>Design6</vt:lpstr>
      <vt:lpstr>תגובת השעון!</vt:lpstr>
      <vt:lpstr>מהן התמיסות?</vt:lpstr>
      <vt:lpstr>אילו תגובות מתרחשות?</vt:lpstr>
      <vt:lpstr>קצב התרחשות התגובות</vt:lpstr>
      <vt:lpstr>מאחורי הקלעים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שקופית 1</dc:title>
  <dc:creator>Dvora</dc:creator>
  <cp:lastModifiedBy>Windows User</cp:lastModifiedBy>
  <cp:revision>15</cp:revision>
  <dcterms:created xsi:type="dcterms:W3CDTF">2014-02-12T20:33:55Z</dcterms:created>
  <dcterms:modified xsi:type="dcterms:W3CDTF">2014-08-05T11:47:30Z</dcterms:modified>
</cp:coreProperties>
</file>