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 bookmarkIdSeed="6">
  <p:sldMasterIdLst>
    <p:sldMasterId id="2147483648" r:id="rId1"/>
  </p:sldMasterIdLst>
  <p:notesMasterIdLst>
    <p:notesMasterId r:id="rId12"/>
  </p:notesMasterIdLst>
  <p:sldIdLst>
    <p:sldId id="258" r:id="rId2"/>
    <p:sldId id="265" r:id="rId3"/>
    <p:sldId id="257" r:id="rId4"/>
    <p:sldId id="259" r:id="rId5"/>
    <p:sldId id="264" r:id="rId6"/>
    <p:sldId id="266" r:id="rId7"/>
    <p:sldId id="260" r:id="rId8"/>
    <p:sldId id="261" r:id="rId9"/>
    <p:sldId id="267" r:id="rId10"/>
    <p:sldId id="263" r:id="rId11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106" d="100"/>
          <a:sy n="106" d="100"/>
        </p:scale>
        <p:origin x="-11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459DBDF-AF35-4588-B5ED-D9FFDE20188D}" type="datetimeFigureOut">
              <a:rPr lang="he-IL" smtClean="0"/>
              <a:t>ט'/אב/תשע"ד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A948482-05DE-4EE0-9E35-E0BF65AF3F3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355510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u="none" dirty="0" smtClean="0"/>
              <a:t>This</a:t>
            </a:r>
            <a:r>
              <a:rPr lang="en-US" b="0" u="none" baseline="0" dirty="0" smtClean="0"/>
              <a:t> is our team</a:t>
            </a:r>
            <a:endParaRPr lang="he-IL" b="0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218915-F643-4CE9-9CA4-4DEE5DDDDC54}" type="slidenum">
              <a:rPr lang="he-IL" smtClean="0"/>
              <a:pPr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5840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48482-05DE-4EE0-9E35-E0BF65AF3F39}" type="slidenum">
              <a:rPr lang="he-IL" smtClean="0"/>
              <a:t>5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93260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e-IL" dirty="0" smtClean="0"/>
              <a:t>זה שקף שאני מציע במקום הקודם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48482-05DE-4EE0-9E35-E0BF65AF3F39}" type="slidenum">
              <a:rPr lang="he-IL" smtClean="0"/>
              <a:t>6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493260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948482-05DE-4EE0-9E35-E0BF65AF3F39}" type="slidenum">
              <a:rPr lang="he-IL" smtClean="0"/>
              <a:t>7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987022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4151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28023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4964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he-IL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  <p:grpSp>
        <p:nvGrpSpPr>
          <p:cNvPr id="9" name="קבוצה 8"/>
          <p:cNvGrpSpPr/>
          <p:nvPr userDrawn="1"/>
        </p:nvGrpSpPr>
        <p:grpSpPr>
          <a:xfrm>
            <a:off x="251520" y="16032"/>
            <a:ext cx="8496944" cy="1523850"/>
            <a:chOff x="107504" y="0"/>
            <a:chExt cx="8496944" cy="1523850"/>
          </a:xfrm>
        </p:grpSpPr>
        <p:pic>
          <p:nvPicPr>
            <p:cNvPr id="7" name="תמונה 6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504" y="0"/>
              <a:ext cx="4220750" cy="1503642"/>
            </a:xfrm>
            <a:prstGeom prst="rect">
              <a:avLst/>
            </a:prstGeom>
          </p:spPr>
        </p:pic>
        <p:pic>
          <p:nvPicPr>
            <p:cNvPr id="8" name="תמונה 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343102" y="5746"/>
              <a:ext cx="4261346" cy="151810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7066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428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02275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33815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0391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52431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5023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6356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A355DF-EA8A-45F7-BABD-91B63629AF20}" type="datetimeFigureOut">
              <a:rPr lang="he-IL" smtClean="0"/>
              <a:pPr/>
              <a:t>ט'/אב/תשע"ד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5B794-A7FD-42C1-B9FF-CB0966DD183B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744628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stwww.weizmann.ac.il/g-chem/TEMI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5800" y="3160985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82500" lnSpcReduction="20000"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en-US" smtClean="0"/>
              <a:t/>
            </a:r>
            <a:br>
              <a:rPr lang="en-US" smtClean="0"/>
            </a:br>
            <a:r>
              <a:rPr lang="he-IL" smtClean="0"/>
              <a:t> </a:t>
            </a:r>
            <a:r>
              <a:rPr lang="en-US" smtClean="0"/>
              <a:t/>
            </a:r>
            <a:br>
              <a:rPr lang="en-US" smtClean="0"/>
            </a:br>
            <a:endParaRPr lang="he-IL" dirty="0"/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1007604" y="6309320"/>
            <a:ext cx="7128792" cy="432048"/>
          </a:xfrm>
          <a:prstGeom prst="rect">
            <a:avLst/>
          </a:prstGeom>
        </p:spPr>
        <p:txBody>
          <a:bodyPr vert="horz" lIns="91440" tIns="45720" rIns="91440" bIns="45720" rtlCol="1">
            <a:noAutofit/>
          </a:bodyPr>
          <a:lstStyle>
            <a:lvl1pPr marL="342900" indent="-3429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e-IL" sz="2000" dirty="0" smtClean="0"/>
              <a:t>דיויד </a:t>
            </a:r>
            <a:r>
              <a:rPr lang="he-IL" sz="2000" dirty="0" err="1" smtClean="0"/>
              <a:t>פורטוס</a:t>
            </a:r>
            <a:r>
              <a:rPr lang="he-IL" sz="2000" dirty="0" smtClean="0"/>
              <a:t>, רחל ממלוק-נעמן, אבי </a:t>
            </a:r>
            <a:r>
              <a:rPr lang="he-IL" sz="2000" dirty="0" err="1" smtClean="0"/>
              <a:t>הופשטיין</a:t>
            </a:r>
            <a:r>
              <a:rPr lang="he-IL" sz="2000" dirty="0" smtClean="0"/>
              <a:t>, דבורה </a:t>
            </a:r>
            <a:r>
              <a:rPr lang="he-IL" sz="2000" dirty="0" err="1" smtClean="0"/>
              <a:t>קצביץ</a:t>
            </a:r>
            <a:r>
              <a:rPr lang="he-IL" sz="2000" dirty="0" smtClean="0"/>
              <a:t>, מלכה </a:t>
            </a:r>
            <a:r>
              <a:rPr lang="he-IL" sz="2000" dirty="0" err="1" smtClean="0"/>
              <a:t>יאיון</a:t>
            </a:r>
            <a:endParaRPr lang="he-IL" sz="2000" dirty="0"/>
          </a:p>
        </p:txBody>
      </p:sp>
      <p:pic>
        <p:nvPicPr>
          <p:cNvPr id="8" name="Picture 3" descr="Description: temisignature_hig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658025"/>
            <a:ext cx="2088232" cy="970560"/>
          </a:xfrm>
          <a:prstGeom prst="rect">
            <a:avLst/>
          </a:prstGeom>
          <a:noFill/>
          <a:ln>
            <a:solidFill>
              <a:srgbClr val="00B0F0"/>
            </a:solidFill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736" y="1658026"/>
            <a:ext cx="3311525" cy="97056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979712" y="3160985"/>
            <a:ext cx="547260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3200" dirty="0" smtClean="0"/>
              <a:t>חקר בעקבות סיפורי מסתורין</a:t>
            </a:r>
            <a:endParaRPr lang="he-IL" sz="3200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66461" y="3789040"/>
            <a:ext cx="8229600" cy="4137323"/>
          </a:xfrm>
        </p:spPr>
        <p:txBody>
          <a:bodyPr>
            <a:normAutofit/>
          </a:bodyPr>
          <a:lstStyle/>
          <a:p>
            <a:pPr marL="0" indent="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3600" b="1" dirty="0">
                <a:solidFill>
                  <a:srgbClr val="00B0F0"/>
                </a:solidFill>
              </a:rPr>
              <a:t>T</a:t>
            </a:r>
            <a:r>
              <a:rPr lang="en-US" sz="3600" b="1" dirty="0"/>
              <a:t>eaching </a:t>
            </a:r>
            <a:r>
              <a:rPr lang="en-US" sz="3600" b="1" dirty="0">
                <a:solidFill>
                  <a:srgbClr val="00B0F0"/>
                </a:solidFill>
              </a:rPr>
              <a:t>E</a:t>
            </a:r>
            <a:r>
              <a:rPr lang="en-US" sz="3600" b="1" dirty="0"/>
              <a:t>nquiry with </a:t>
            </a:r>
            <a:r>
              <a:rPr lang="en-US" sz="3600" b="1" dirty="0">
                <a:solidFill>
                  <a:srgbClr val="00B0F0"/>
                </a:solidFill>
              </a:rPr>
              <a:t>M</a:t>
            </a:r>
            <a:r>
              <a:rPr lang="en-US" sz="3600" b="1" dirty="0"/>
              <a:t>ysteries </a:t>
            </a:r>
            <a:r>
              <a:rPr lang="en-US" sz="3600" b="1" dirty="0">
                <a:solidFill>
                  <a:srgbClr val="00B0F0"/>
                </a:solidFill>
              </a:rPr>
              <a:t>I</a:t>
            </a:r>
            <a:r>
              <a:rPr lang="en-US" sz="3600" b="1" dirty="0"/>
              <a:t>ncorporated</a:t>
            </a:r>
            <a:endParaRPr lang="he-IL" sz="3600" b="1" dirty="0"/>
          </a:p>
        </p:txBody>
      </p:sp>
    </p:spTree>
    <p:extLst>
      <p:ext uri="{BB962C8B-B14F-4D97-AF65-F5344CB8AC3E}">
        <p14:creationId xmlns:p14="http://schemas.microsoft.com/office/powerpoint/2010/main" val="82213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51520" y="249289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B0F0"/>
                </a:solidFill>
              </a:rPr>
              <a:t>The show must go on</a:t>
            </a:r>
            <a:endParaRPr lang="he-IL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03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375" y="4365104"/>
            <a:ext cx="2366169" cy="1143000"/>
          </a:xfrm>
        </p:spPr>
        <p:txBody>
          <a:bodyPr>
            <a:normAutofit fontScale="90000"/>
          </a:bodyPr>
          <a:lstStyle/>
          <a:p>
            <a:r>
              <a:rPr lang="he-IL" b="1" dirty="0" smtClean="0">
                <a:solidFill>
                  <a:srgbClr val="00B0F0"/>
                </a:solidFill>
              </a:rPr>
              <a:t>הצוות שלנו</a:t>
            </a:r>
            <a:endParaRPr lang="he-IL" b="1" dirty="0">
              <a:solidFill>
                <a:srgbClr val="00B0F0"/>
              </a:solidFill>
            </a:endParaRPr>
          </a:p>
        </p:txBody>
      </p:sp>
      <p:pic>
        <p:nvPicPr>
          <p:cNvPr id="1026" name="Picture 2" descr="D:\Projects 2013\TEMI\2013-10-20 Presentations for Leiden\pics\photos\avi-hofshte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150" y="1295399"/>
            <a:ext cx="1879600" cy="240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Projects 2013\TEMI\2013-10-20 Presentations for Leiden\pics\photos\david_fort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658" y="1295398"/>
            <a:ext cx="1846235" cy="240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Projects 2013\TEMI\2013-10-20 Presentations for Leiden\pics\photos\rashel-mamlok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343" y="1295397"/>
            <a:ext cx="1846235" cy="2400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Projects 2013\TEMI\2013-10-20 Presentations for Leiden\pics\IMG_0535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5" t="18303" r="36637" b="65821"/>
          <a:stretch/>
        </p:blipFill>
        <p:spPr bwMode="auto">
          <a:xfrm>
            <a:off x="114299" y="4019549"/>
            <a:ext cx="5676901" cy="2419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79521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0764980"/>
              </p:ext>
            </p:extLst>
          </p:nvPr>
        </p:nvGraphicFramePr>
        <p:xfrm>
          <a:off x="1835696" y="1556792"/>
          <a:ext cx="5140745" cy="40822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9834"/>
                <a:gridCol w="1360911"/>
              </a:tblGrid>
              <a:tr h="28803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שם</a:t>
                      </a:r>
                      <a:r>
                        <a:rPr lang="he-IL" sz="16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האוניברסיטה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ארץ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88032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Queen Mary, University of London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effectLst/>
                        </a:rPr>
                        <a:t>בריטניה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66443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Università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degli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Studi</a:t>
                      </a:r>
                      <a:r>
                        <a:rPr lang="fr-FR" sz="1600" dirty="0">
                          <a:effectLst/>
                        </a:rPr>
                        <a:t> di Milano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איטליה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Universitaet</a:t>
                      </a:r>
                      <a:r>
                        <a:rPr lang="fr-FR" sz="1600" dirty="0">
                          <a:effectLst/>
                        </a:rPr>
                        <a:t> </a:t>
                      </a:r>
                      <a:r>
                        <a:rPr lang="fr-FR" sz="1600" dirty="0" err="1">
                          <a:effectLst/>
                        </a:rPr>
                        <a:t>Bremen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גרמניה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err="1">
                          <a:effectLst/>
                        </a:rPr>
                        <a:t>University</a:t>
                      </a:r>
                      <a:r>
                        <a:rPr lang="fr-FR" sz="1600" dirty="0">
                          <a:effectLst/>
                        </a:rPr>
                        <a:t> of Limerick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b="1" dirty="0" smtClean="0">
                          <a:effectLst/>
                        </a:rPr>
                        <a:t>אירלנד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Sheffield Hallam University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בריטניה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Hogskolen I Vestfold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he-IL" sz="1600" dirty="0" smtClean="0">
                          <a:effectLst/>
                          <a:latin typeface="Calibri"/>
                          <a:ea typeface="Calibri"/>
                          <a:cs typeface="Arial"/>
                        </a:rPr>
                        <a:t>נורבגיה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Universitaet Wien 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אוסטריה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08172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Weizmann Institute of Science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solidFill>
                            <a:srgbClr val="C00000"/>
                          </a:solidFill>
                          <a:effectLst/>
                        </a:rPr>
                        <a:t>ישראל</a:t>
                      </a:r>
                      <a:endParaRPr lang="en-US" sz="1600" b="1" dirty="0" smtClean="0">
                        <a:solidFill>
                          <a:srgbClr val="C00000"/>
                        </a:solidFill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Universiteit Leiden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הולנד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Univerzita Karlova V Praze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צ'כיה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Olivotto Cristina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הולנד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TRACES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צרפת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276191">
                <a:tc>
                  <a:txBody>
                    <a:bodyPr/>
                    <a:lstStyle/>
                    <a:p>
                      <a:pPr algn="l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CNOTINFOR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e-IL" sz="1600" b="1" dirty="0" smtClean="0">
                          <a:effectLst/>
                        </a:rPr>
                        <a:t>פורטוגל</a:t>
                      </a:r>
                      <a:endParaRPr lang="en-US" sz="1600" b="1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49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1052736"/>
            <a:ext cx="8229600" cy="1143000"/>
          </a:xfrm>
        </p:spPr>
        <p:txBody>
          <a:bodyPr/>
          <a:lstStyle/>
          <a:p>
            <a:r>
              <a:rPr lang="he-IL" b="1" dirty="0" smtClean="0">
                <a:solidFill>
                  <a:srgbClr val="00B0F0"/>
                </a:solidFill>
              </a:rPr>
              <a:t>רציונל</a:t>
            </a:r>
            <a:endParaRPr lang="he-IL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332037"/>
            <a:ext cx="8229600" cy="4525963"/>
          </a:xfrm>
        </p:spPr>
        <p:txBody>
          <a:bodyPr>
            <a:normAutofit/>
          </a:bodyPr>
          <a:lstStyle/>
          <a:p>
            <a:r>
              <a:rPr lang="he-IL" dirty="0" smtClean="0">
                <a:latin typeface="Verdana" pitchFamily="34" charset="0"/>
                <a:ea typeface="Verdana" pitchFamily="34" charset="0"/>
              </a:rPr>
              <a:t>בני אדם אוהבים לפתור תעלומות. 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he-IL" dirty="0" smtClean="0">
                <a:latin typeface="Verdana" pitchFamily="34" charset="0"/>
                <a:ea typeface="Verdana" pitchFamily="34" charset="0"/>
              </a:rPr>
              <a:t>לדוגמה: אחוז הצפייה  הגבוה בסרטי מתח, כמות ספרי המתח...</a:t>
            </a:r>
          </a:p>
          <a:p>
            <a:pPr marL="0" indent="0">
              <a:buNone/>
            </a:pPr>
            <a:endParaRPr lang="he-IL" dirty="0" smtClean="0">
              <a:latin typeface="Verdana" pitchFamily="34" charset="0"/>
              <a:ea typeface="Verdana" pitchFamily="34" charset="0"/>
            </a:endParaRPr>
          </a:p>
          <a:p>
            <a:r>
              <a:rPr lang="he-IL" dirty="0" smtClean="0">
                <a:latin typeface="Verdana" pitchFamily="34" charset="0"/>
                <a:ea typeface="Verdana" pitchFamily="34" charset="0"/>
              </a:rPr>
              <a:t>הפרויקט יחדד את כוחו של הקסם והמסתורין, במטרה לעודד מורים ותלמידים לפתח ולחקור תופעות בדרך מדעית ולגלות את הקסם שבמדע.</a:t>
            </a:r>
            <a:endParaRPr lang="en-US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8619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1143000"/>
          </a:xfrm>
        </p:spPr>
        <p:txBody>
          <a:bodyPr/>
          <a:lstStyle/>
          <a:p>
            <a:r>
              <a:rPr lang="he-IL" b="1" dirty="0" smtClean="0">
                <a:solidFill>
                  <a:srgbClr val="00B0F0"/>
                </a:solidFill>
              </a:rPr>
              <a:t>הפילוסופיה של </a:t>
            </a:r>
            <a:r>
              <a:rPr lang="en-US" b="1" dirty="0" smtClean="0">
                <a:solidFill>
                  <a:srgbClr val="00B0F0"/>
                </a:solidFill>
              </a:rPr>
              <a:t>TEMI</a:t>
            </a:r>
            <a:endParaRPr lang="he-IL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e-IL" sz="2400" dirty="0" smtClean="0">
                <a:latin typeface="Verdana" pitchFamily="34" charset="0"/>
                <a:ea typeface="Verdana" pitchFamily="34" charset="0"/>
              </a:rPr>
              <a:t>לעורר סקרנות אצל תלמידים בעבות הצגת סיפורי המסתורין</a:t>
            </a:r>
          </a:p>
          <a:p>
            <a:pPr>
              <a:spcAft>
                <a:spcPts val="1200"/>
              </a:spcAft>
            </a:pPr>
            <a:r>
              <a:rPr lang="he-IL" sz="2400" dirty="0" smtClean="0">
                <a:latin typeface="Verdana" pitchFamily="34" charset="0"/>
                <a:ea typeface="Verdana" pitchFamily="34" charset="0"/>
              </a:rPr>
              <a:t>לעודד את התלמידים לבצע חקר בעקבות הפתיחה (סיפור המסתורין) כאשר המודל המנחה את החקר הוא </a:t>
            </a:r>
            <a:r>
              <a:rPr lang="en-US" sz="2400" dirty="0" smtClean="0">
                <a:latin typeface="Verdana" pitchFamily="34" charset="0"/>
                <a:ea typeface="Verdana" pitchFamily="34" charset="0"/>
              </a:rPr>
              <a:t>5E’s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he-IL" sz="2400" dirty="0" smtClean="0">
                <a:latin typeface="Verdana" pitchFamily="34" charset="0"/>
                <a:ea typeface="Verdana" pitchFamily="34" charset="0"/>
              </a:rPr>
              <a:t>להעביר למורה בהדרגתיות את האחריות לפיתוח ופעילויות </a:t>
            </a:r>
            <a:r>
              <a:rPr lang="en-US" sz="2400" dirty="0" smtClean="0">
                <a:latin typeface="Verdana" pitchFamily="34" charset="0"/>
                <a:ea typeface="Verdana" pitchFamily="34" charset="0"/>
              </a:rPr>
              <a:t>TEMI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 והפעלתן (ומבחינת המורה להעביר בהדרגתיות את האחריות לתלמיד בתהליך החקר). </a:t>
            </a:r>
            <a:r>
              <a:rPr lang="en-GB" sz="2400" dirty="0" smtClean="0"/>
              <a:t>gradual </a:t>
            </a:r>
            <a:r>
              <a:rPr lang="en-GB" sz="2400" dirty="0"/>
              <a:t>release of responsibility (GRR</a:t>
            </a:r>
            <a:r>
              <a:rPr lang="en-GB" sz="2400" dirty="0" smtClean="0"/>
              <a:t>)</a:t>
            </a:r>
            <a:endParaRPr lang="he-IL" sz="2400" dirty="0" smtClean="0"/>
          </a:p>
          <a:p>
            <a:pPr>
              <a:spcAft>
                <a:spcPts val="1200"/>
              </a:spcAft>
            </a:pPr>
            <a:r>
              <a:rPr lang="he-IL" sz="2400" dirty="0" smtClean="0"/>
              <a:t>"לתחזק" את הסקרנות והמוטיבציה של התלמידים ע"י פיתוח מיומנויות הצגה (</a:t>
            </a:r>
            <a:r>
              <a:rPr lang="en-GB" sz="2400" dirty="0" smtClean="0"/>
              <a:t>showmanship</a:t>
            </a:r>
            <a:r>
              <a:rPr lang="he-IL" sz="2400" dirty="0" smtClean="0"/>
              <a:t>) אצל המורים.</a:t>
            </a:r>
            <a:endParaRPr lang="en-US" sz="2400" dirty="0"/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>
              <a:spcAft>
                <a:spcPts val="1200"/>
              </a:spcAft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>
              <a:spcAft>
                <a:spcPts val="1200"/>
              </a:spcAft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he-IL" sz="2400" dirty="0"/>
          </a:p>
        </p:txBody>
      </p:sp>
    </p:spTree>
    <p:extLst>
      <p:ext uri="{BB962C8B-B14F-4D97-AF65-F5344CB8AC3E}">
        <p14:creationId xmlns:p14="http://schemas.microsoft.com/office/powerpoint/2010/main" val="63565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836712"/>
            <a:ext cx="8229600" cy="1143000"/>
          </a:xfrm>
        </p:spPr>
        <p:txBody>
          <a:bodyPr/>
          <a:lstStyle/>
          <a:p>
            <a:r>
              <a:rPr lang="he-IL" b="1" dirty="0" smtClean="0">
                <a:solidFill>
                  <a:srgbClr val="00B0F0"/>
                </a:solidFill>
              </a:rPr>
              <a:t>הפילוסופיה של </a:t>
            </a:r>
            <a:r>
              <a:rPr lang="en-US" b="1" dirty="0" smtClean="0">
                <a:solidFill>
                  <a:srgbClr val="00B0F0"/>
                </a:solidFill>
              </a:rPr>
              <a:t>TEMI</a:t>
            </a:r>
            <a:endParaRPr lang="he-IL" b="1" dirty="0">
              <a:solidFill>
                <a:srgbClr val="00B0F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e-IL" sz="2400" b="1" dirty="0" smtClean="0">
                <a:latin typeface="Verdana" pitchFamily="34" charset="0"/>
                <a:ea typeface="Verdana" pitchFamily="34" charset="0"/>
              </a:rPr>
              <a:t>לעורר סקרנות 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אצל תלמידים בעקבות הצגת סיפורי המסתורין</a:t>
            </a:r>
          </a:p>
          <a:p>
            <a:pPr marL="371475" indent="0">
              <a:spcAft>
                <a:spcPts val="1200"/>
              </a:spcAft>
              <a:buNone/>
            </a:pPr>
            <a:r>
              <a:rPr lang="he-IL" sz="2400" b="1" dirty="0"/>
              <a:t>ופיתוח מיומנויות הצגה </a:t>
            </a:r>
            <a:r>
              <a:rPr lang="he-IL" sz="2400" dirty="0"/>
              <a:t>(</a:t>
            </a:r>
            <a:r>
              <a:rPr lang="en-GB" sz="2400" b="1" dirty="0">
                <a:solidFill>
                  <a:srgbClr val="00B0F0"/>
                </a:solidFill>
              </a:rPr>
              <a:t>showmanship</a:t>
            </a:r>
            <a:r>
              <a:rPr lang="he-IL" sz="2400" dirty="0"/>
              <a:t>) אצל המורים.</a:t>
            </a:r>
            <a:endParaRPr lang="en-US" sz="2400" dirty="0"/>
          </a:p>
          <a:p>
            <a:pPr>
              <a:spcAft>
                <a:spcPts val="1200"/>
              </a:spcAft>
            </a:pPr>
            <a:r>
              <a:rPr lang="he-IL" sz="2400" dirty="0" smtClean="0">
                <a:latin typeface="Verdana" pitchFamily="34" charset="0"/>
                <a:ea typeface="Verdana" pitchFamily="34" charset="0"/>
              </a:rPr>
              <a:t>לעודד את התלמידים </a:t>
            </a:r>
            <a:r>
              <a:rPr lang="he-IL" sz="2400" b="1" dirty="0" smtClean="0">
                <a:latin typeface="Verdana" pitchFamily="34" charset="0"/>
                <a:ea typeface="Verdana" pitchFamily="34" charset="0"/>
              </a:rPr>
              <a:t>לבצע חקר 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בעקבות הפתיחה (סיפור המסתורין) כאשר המודל המנחה את החקר הוא </a:t>
            </a:r>
            <a:r>
              <a:rPr lang="en-US" sz="2400" b="1" dirty="0">
                <a:solidFill>
                  <a:srgbClr val="00B0F0"/>
                </a:solidFill>
              </a:rPr>
              <a:t>5E’s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he-IL" sz="2400" b="1" dirty="0" smtClean="0">
                <a:latin typeface="Verdana" pitchFamily="34" charset="0"/>
                <a:ea typeface="Verdana" pitchFamily="34" charset="0"/>
              </a:rPr>
              <a:t>להעביר למורה בהדרגתיות את האחריות לפיתוח והפעלת פעילויות </a:t>
            </a:r>
            <a:r>
              <a:rPr lang="en-US" sz="2400" b="1" dirty="0" smtClean="0">
                <a:latin typeface="Verdana" pitchFamily="34" charset="0"/>
                <a:ea typeface="Verdana" pitchFamily="34" charset="0"/>
              </a:rPr>
              <a:t>TEMI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 </a:t>
            </a:r>
            <a:r>
              <a:rPr lang="en-US" sz="2400" dirty="0" smtClean="0">
                <a:latin typeface="Verdana" pitchFamily="34" charset="0"/>
                <a:ea typeface="Verdana" pitchFamily="34" charset="0"/>
              </a:rPr>
              <a:t>G</a:t>
            </a:r>
            <a:r>
              <a:rPr lang="en-GB" sz="2400" dirty="0" err="1" smtClean="0"/>
              <a:t>radual</a:t>
            </a:r>
            <a:r>
              <a:rPr lang="en-GB" sz="2400" dirty="0" smtClean="0"/>
              <a:t> Release </a:t>
            </a:r>
            <a:r>
              <a:rPr lang="en-GB" sz="2400" dirty="0"/>
              <a:t>of </a:t>
            </a:r>
            <a:r>
              <a:rPr lang="en-GB" sz="2400" dirty="0" smtClean="0"/>
              <a:t>Responsibility </a:t>
            </a:r>
            <a:r>
              <a:rPr lang="en-GB" sz="2400" dirty="0"/>
              <a:t>(</a:t>
            </a:r>
            <a:r>
              <a:rPr lang="en-GB" sz="2400" b="1" dirty="0">
                <a:solidFill>
                  <a:srgbClr val="00B0F0"/>
                </a:solidFill>
              </a:rPr>
              <a:t>GRR</a:t>
            </a:r>
            <a:r>
              <a:rPr lang="en-GB" sz="2400" dirty="0" smtClean="0"/>
              <a:t>)</a:t>
            </a:r>
            <a:endParaRPr lang="he-IL" sz="2400" dirty="0" smtClean="0"/>
          </a:p>
          <a:p>
            <a:pPr marL="371475" indent="0">
              <a:spcAft>
                <a:spcPts val="1200"/>
              </a:spcAft>
              <a:buNone/>
            </a:pPr>
            <a:r>
              <a:rPr lang="he-IL" sz="2400" dirty="0" smtClean="0">
                <a:latin typeface="Verdana" pitchFamily="34" charset="0"/>
                <a:ea typeface="Verdana" pitchFamily="34" charset="0"/>
              </a:rPr>
              <a:t>ומבחינת </a:t>
            </a:r>
            <a:r>
              <a:rPr lang="he-IL" sz="2400" dirty="0">
                <a:latin typeface="Verdana" pitchFamily="34" charset="0"/>
                <a:ea typeface="Verdana" pitchFamily="34" charset="0"/>
              </a:rPr>
              <a:t>המורה להעביר בהדרגתיות את האחריות לתלמיד בתהליך </a:t>
            </a:r>
            <a:r>
              <a:rPr lang="he-IL" sz="2400" dirty="0" smtClean="0">
                <a:latin typeface="Verdana" pitchFamily="34" charset="0"/>
                <a:ea typeface="Verdana" pitchFamily="34" charset="0"/>
              </a:rPr>
              <a:t>החקר.</a:t>
            </a:r>
            <a:endParaRPr lang="he-IL" sz="2400" dirty="0" smtClean="0"/>
          </a:p>
          <a:p>
            <a:pPr>
              <a:spcAft>
                <a:spcPts val="1200"/>
              </a:spcAft>
            </a:pPr>
            <a:endParaRPr lang="en-US" sz="2400" dirty="0"/>
          </a:p>
          <a:p>
            <a:pPr>
              <a:spcAft>
                <a:spcPts val="1200"/>
              </a:spcAft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>
              <a:spcAft>
                <a:spcPts val="1200"/>
              </a:spcAft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he-IL" sz="2400" dirty="0" smtClean="0">
              <a:latin typeface="Verdana" pitchFamily="34" charset="0"/>
              <a:ea typeface="Verdana" pitchFamily="34" charset="0"/>
            </a:endParaRPr>
          </a:p>
          <a:p>
            <a:pPr>
              <a:spcAft>
                <a:spcPts val="1200"/>
              </a:spcAft>
            </a:pPr>
            <a:endParaRPr lang="en-US" sz="24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0" indent="0">
              <a:spcAft>
                <a:spcPts val="1200"/>
              </a:spcAft>
              <a:buNone/>
            </a:pPr>
            <a:endParaRPr lang="he-IL" sz="2400" dirty="0"/>
          </a:p>
        </p:txBody>
      </p:sp>
    </p:spTree>
    <p:extLst>
      <p:ext uri="{BB962C8B-B14F-4D97-AF65-F5344CB8AC3E}">
        <p14:creationId xmlns:p14="http://schemas.microsoft.com/office/powerpoint/2010/main" val="1880392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844824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he-IL" b="1" dirty="0" smtClean="0">
                <a:solidFill>
                  <a:srgbClr val="0070C0"/>
                </a:solidFill>
              </a:rPr>
              <a:t>איך?</a:t>
            </a:r>
            <a:r>
              <a:rPr lang="he-IL" b="1" dirty="0" smtClean="0">
                <a:solidFill>
                  <a:srgbClr val="C00000"/>
                </a:solidFill>
              </a:rPr>
              <a:t/>
            </a:r>
            <a:br>
              <a:rPr lang="he-IL" b="1" dirty="0" smtClean="0">
                <a:solidFill>
                  <a:srgbClr val="C00000"/>
                </a:solidFill>
              </a:rPr>
            </a:br>
            <a:endParaRPr lang="he-IL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564904"/>
            <a:ext cx="8229600" cy="4525963"/>
          </a:xfrm>
        </p:spPr>
        <p:txBody>
          <a:bodyPr/>
          <a:lstStyle/>
          <a:p>
            <a:endParaRPr lang="he-IL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he-IL" dirty="0" smtClean="0"/>
              <a:t>פיתוח חומרים ושיטות הוראה/למידה, שכוללים שימוש בטכניקות מעולם הדרמה, להעלאת המוטיבציה ללמידה בכלל ובדרך החקר בפרט.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9764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8229600" cy="1143000"/>
          </a:xfrm>
        </p:spPr>
        <p:txBody>
          <a:bodyPr/>
          <a:lstStyle/>
          <a:p>
            <a:r>
              <a:rPr lang="he-IL" dirty="0" smtClean="0">
                <a:solidFill>
                  <a:srgbClr val="0070C0"/>
                </a:solidFill>
              </a:rPr>
              <a:t>הצהרת כוונות</a:t>
            </a:r>
            <a:endParaRPr lang="he-IL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780928"/>
            <a:ext cx="8229600" cy="3301827"/>
          </a:xfrm>
        </p:spPr>
        <p:txBody>
          <a:bodyPr/>
          <a:lstStyle/>
          <a:p>
            <a:r>
              <a:rPr lang="he-IL" dirty="0" smtClean="0"/>
              <a:t>במהלך הפרויקט נפתח פעילויות אשר ישמשו מורים ותלמידים בהוראת מדע בכלים מגוונים. </a:t>
            </a:r>
            <a:r>
              <a:rPr lang="en-US" dirty="0" smtClean="0"/>
              <a:t/>
            </a:r>
            <a:br>
              <a:rPr lang="en-US" dirty="0" smtClean="0"/>
            </a:br>
            <a:endParaRPr lang="he-IL" dirty="0" smtClean="0"/>
          </a:p>
          <a:p>
            <a:r>
              <a:rPr lang="he-IL" dirty="0" smtClean="0"/>
              <a:t>אין הכוונה להפוך את המורה לשחקן, אלא לצייד אותו בכלים מתחום הדרמה על מנת להגדיל את </a:t>
            </a:r>
            <a:r>
              <a:rPr lang="he-IL" smtClean="0"/>
              <a:t>ארגז הכלים שלו.</a:t>
            </a:r>
            <a:endParaRPr lang="he-IL" dirty="0" smtClean="0"/>
          </a:p>
          <a:p>
            <a:endParaRPr lang="he-IL" dirty="0" smtClean="0"/>
          </a:p>
        </p:txBody>
      </p:sp>
    </p:spTree>
    <p:extLst>
      <p:ext uri="{BB962C8B-B14F-4D97-AF65-F5344CB8AC3E}">
        <p14:creationId xmlns:p14="http://schemas.microsoft.com/office/powerpoint/2010/main" val="25037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1412776"/>
            <a:ext cx="8229600" cy="1143000"/>
          </a:xfrm>
        </p:spPr>
        <p:txBody>
          <a:bodyPr/>
          <a:lstStyle/>
          <a:p>
            <a:r>
              <a:rPr lang="he-IL" dirty="0" smtClean="0">
                <a:solidFill>
                  <a:srgbClr val="0070C0"/>
                </a:solidFill>
              </a:rPr>
              <a:t>אתר הפרויקט</a:t>
            </a:r>
            <a:endParaRPr lang="he-IL" dirty="0">
              <a:solidFill>
                <a:srgbClr val="0070C0"/>
              </a:solidFill>
            </a:endParaRPr>
          </a:p>
        </p:txBody>
      </p:sp>
      <p:sp>
        <p:nvSpPr>
          <p:cNvPr id="5" name="לחצן פעולה: מידע 4">
            <a:hlinkClick r:id="rId2" highlightClick="1"/>
          </p:cNvPr>
          <p:cNvSpPr/>
          <p:nvPr/>
        </p:nvSpPr>
        <p:spPr>
          <a:xfrm>
            <a:off x="7812360" y="5301208"/>
            <a:ext cx="936104" cy="864096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/>
          <p:cNvSpPr txBox="1"/>
          <p:nvPr/>
        </p:nvSpPr>
        <p:spPr>
          <a:xfrm>
            <a:off x="3851920" y="2852936"/>
            <a:ext cx="4428492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4000" dirty="0" smtClean="0"/>
              <a:t>שם משתמש: </a:t>
            </a:r>
            <a:r>
              <a:rPr lang="en-US" sz="4000" b="1" dirty="0" err="1" smtClean="0">
                <a:solidFill>
                  <a:srgbClr val="00B0F0"/>
                </a:solidFill>
              </a:rPr>
              <a:t>temi</a:t>
            </a:r>
            <a:endParaRPr lang="en-US" sz="4000" b="1" dirty="0" smtClean="0">
              <a:solidFill>
                <a:srgbClr val="00B0F0"/>
              </a:solidFill>
            </a:endParaRPr>
          </a:p>
          <a:p>
            <a:r>
              <a:rPr lang="he-IL" sz="4000" dirty="0" smtClean="0"/>
              <a:t>סיסמה:  </a:t>
            </a:r>
            <a:r>
              <a:rPr lang="en-US" sz="4000" b="1" dirty="0" err="1">
                <a:solidFill>
                  <a:srgbClr val="00B0F0"/>
                </a:solidFill>
              </a:rPr>
              <a:t>temi</a:t>
            </a:r>
            <a:endParaRPr lang="he-IL" sz="4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050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291</Words>
  <Application>Microsoft Office PowerPoint</Application>
  <PresentationFormat>‫הצגה על המסך (4:3)</PresentationFormat>
  <Paragraphs>72</Paragraphs>
  <Slides>10</Slides>
  <Notes>4</Notes>
  <HiddenSlides>1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1" baseType="lpstr">
      <vt:lpstr>Office Theme</vt:lpstr>
      <vt:lpstr>מצגת של PowerPoint</vt:lpstr>
      <vt:lpstr>הצוות שלנו</vt:lpstr>
      <vt:lpstr>מצגת של PowerPoint</vt:lpstr>
      <vt:lpstr>רציונל</vt:lpstr>
      <vt:lpstr>הפילוסופיה של TEMI</vt:lpstr>
      <vt:lpstr>הפילוסופיה של TEMI</vt:lpstr>
      <vt:lpstr>איך? </vt:lpstr>
      <vt:lpstr>הצהרת כוונות</vt:lpstr>
      <vt:lpstr>אתר הפרויקט</vt:lpstr>
      <vt:lpstr>The show must go on</vt:lpstr>
    </vt:vector>
  </TitlesOfParts>
  <Company>Weizmann Institute of Science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27</cp:revision>
  <dcterms:created xsi:type="dcterms:W3CDTF">2013-07-23T05:31:12Z</dcterms:created>
  <dcterms:modified xsi:type="dcterms:W3CDTF">2014-08-05T11:34:44Z</dcterms:modified>
</cp:coreProperties>
</file>