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67" r:id="rId4"/>
    <p:sldId id="268" r:id="rId5"/>
    <p:sldId id="257" r:id="rId6"/>
    <p:sldId id="259" r:id="rId7"/>
    <p:sldId id="258" r:id="rId8"/>
    <p:sldId id="262" r:id="rId9"/>
    <p:sldId id="261" r:id="rId10"/>
    <p:sldId id="260" r:id="rId11"/>
    <p:sldId id="266" r:id="rId12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06" d="100"/>
          <a:sy n="106" d="100"/>
        </p:scale>
        <p:origin x="-114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96306F6-6831-4584-B1FB-90B1E1C3662C}" type="datetimeFigureOut">
              <a:rPr lang="he-IL" smtClean="0"/>
              <a:pPr/>
              <a:t>י"ז/אב/תשע"ד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6403C4E-9EBF-47E2-B6F1-C1D1E092BCA8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53785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המיקוקפסולות</a:t>
            </a:r>
            <a:r>
              <a:rPr lang="he-I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בנויות </a:t>
            </a:r>
            <a:r>
              <a:rPr lang="he-I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מממס</a:t>
            </a:r>
            <a:r>
              <a:rPr lang="he-I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ושני מומסים. מתחת לטמפרטורת ההיתוך של הממס, המומסים נמצאים באינטראקציה, במגע. במצב כזה החומר צבעוני. מעל לטמפרטורת ההיתוך של הממס, כאשר הוא נוזל, המומסים נפרדים זה מזה- במצב כזה החומר חסר צבע.  לכן התהליך הפיך, בתנאי </a:t>
            </a:r>
            <a:r>
              <a:rPr lang="he-I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שהמיקרוקפסולות</a:t>
            </a:r>
            <a:r>
              <a:rPr lang="he-I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לא נפגעות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403C4E-9EBF-47E2-B6F1-C1D1E092BCA8}" type="slidenum">
              <a:rPr lang="he-IL" smtClean="0"/>
              <a:pPr/>
              <a:t>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04630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D64D-39B0-4DE5-B395-E1E7326B2F5F}" type="datetimeFigureOut">
              <a:rPr lang="he-IL" smtClean="0"/>
              <a:pPr/>
              <a:t>י"ז/אב/תשע"ד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5BD13-765A-4896-9886-E03D4EDC127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D64D-39B0-4DE5-B395-E1E7326B2F5F}" type="datetimeFigureOut">
              <a:rPr lang="he-IL" smtClean="0"/>
              <a:pPr/>
              <a:t>י"ז/אב/תשע"ד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5BD13-765A-4896-9886-E03D4EDC127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D64D-39B0-4DE5-B395-E1E7326B2F5F}" type="datetimeFigureOut">
              <a:rPr lang="he-IL" smtClean="0"/>
              <a:pPr/>
              <a:t>י"ז/אב/תשע"ד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5BD13-765A-4896-9886-E03D4EDC127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D64D-39B0-4DE5-B395-E1E7326B2F5F}" type="datetimeFigureOut">
              <a:rPr lang="he-IL" smtClean="0"/>
              <a:pPr/>
              <a:t>י"ז/אב/תשע"ד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5BD13-765A-4896-9886-E03D4EDC127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D64D-39B0-4DE5-B395-E1E7326B2F5F}" type="datetimeFigureOut">
              <a:rPr lang="he-IL" smtClean="0"/>
              <a:pPr/>
              <a:t>י"ז/אב/תשע"ד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5BD13-765A-4896-9886-E03D4EDC127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D64D-39B0-4DE5-B395-E1E7326B2F5F}" type="datetimeFigureOut">
              <a:rPr lang="he-IL" smtClean="0"/>
              <a:pPr/>
              <a:t>י"ז/אב/תשע"ד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5BD13-765A-4896-9886-E03D4EDC127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D64D-39B0-4DE5-B395-E1E7326B2F5F}" type="datetimeFigureOut">
              <a:rPr lang="he-IL" smtClean="0"/>
              <a:pPr/>
              <a:t>י"ז/אב/תשע"ד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5BD13-765A-4896-9886-E03D4EDC127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D64D-39B0-4DE5-B395-E1E7326B2F5F}" type="datetimeFigureOut">
              <a:rPr lang="he-IL" smtClean="0"/>
              <a:pPr/>
              <a:t>י"ז/אב/תשע"ד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5BD13-765A-4896-9886-E03D4EDC127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D64D-39B0-4DE5-B395-E1E7326B2F5F}" type="datetimeFigureOut">
              <a:rPr lang="he-IL" smtClean="0"/>
              <a:pPr/>
              <a:t>י"ז/אב/תשע"ד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5BD13-765A-4896-9886-E03D4EDC127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D64D-39B0-4DE5-B395-E1E7326B2F5F}" type="datetimeFigureOut">
              <a:rPr lang="he-IL" smtClean="0"/>
              <a:pPr/>
              <a:t>י"ז/אב/תשע"ד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5BD13-765A-4896-9886-E03D4EDC127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2D64D-39B0-4DE5-B395-E1E7326B2F5F}" type="datetimeFigureOut">
              <a:rPr lang="he-IL" smtClean="0"/>
              <a:pPr/>
              <a:t>י"ז/אב/תשע"ד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5BD13-765A-4896-9886-E03D4EDC127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2D64D-39B0-4DE5-B395-E1E7326B2F5F}" type="datetimeFigureOut">
              <a:rPr lang="he-IL" smtClean="0"/>
              <a:pPr/>
              <a:t>י"ז/אב/תשע"ד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5BD13-765A-4896-9886-E03D4EDC127C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714348" y="857232"/>
            <a:ext cx="7772400" cy="1470025"/>
          </a:xfrm>
        </p:spPr>
        <p:txBody>
          <a:bodyPr/>
          <a:lstStyle/>
          <a:p>
            <a:r>
              <a:rPr lang="he-IL" b="1" dirty="0" smtClean="0">
                <a:solidFill>
                  <a:srgbClr val="FF0000"/>
                </a:solidFill>
                <a:cs typeface="+mn-cs"/>
              </a:rPr>
              <a:t>תעלומת הדיו הנעלם</a:t>
            </a:r>
            <a:endParaRPr lang="he-IL" b="1" dirty="0">
              <a:solidFill>
                <a:srgbClr val="FF0000"/>
              </a:solidFill>
              <a:cs typeface="+mn-cs"/>
            </a:endParaRPr>
          </a:p>
        </p:txBody>
      </p:sp>
      <p:pic>
        <p:nvPicPr>
          <p:cNvPr id="1026" name="Picture 2" descr="http://susanecolasanti.files.wordpress.com/2011/09/firxion.jpg?w=3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754541"/>
            <a:ext cx="3952880" cy="37319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מאפיינים נוספים</a:t>
            </a:r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1714488"/>
            <a:ext cx="821537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dirty="0" smtClean="0"/>
              <a:t>מושפע משינויי </a:t>
            </a:r>
            <a:r>
              <a:rPr lang="en-US" sz="2400" dirty="0" smtClean="0"/>
              <a:t>pH</a:t>
            </a:r>
            <a:r>
              <a:rPr lang="he-IL" sz="2400" dirty="0" smtClean="0"/>
              <a:t> </a:t>
            </a:r>
          </a:p>
          <a:p>
            <a:r>
              <a:rPr lang="he-IL" sz="2400" dirty="0" smtClean="0"/>
              <a:t>יתכן ומתרחשות התגובות ההפיכות הבאות:</a:t>
            </a:r>
            <a:endParaRPr lang="he-IL" sz="2400" dirty="0"/>
          </a:p>
        </p:txBody>
      </p:sp>
      <p:pic>
        <p:nvPicPr>
          <p:cNvPr id="6" name="Picture 2" descr="http://susanecolasanti.files.wordpress.com/2011/09/firxion.jpg?w=3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 flipV="1">
            <a:off x="-45909" y="45908"/>
            <a:ext cx="1643050" cy="1551233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6" y="3448422"/>
            <a:ext cx="875823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22920" y="274638"/>
            <a:ext cx="8229600" cy="1143000"/>
          </a:xfrm>
        </p:spPr>
        <p:txBody>
          <a:bodyPr/>
          <a:lstStyle/>
          <a:p>
            <a:r>
              <a:rPr lang="he-IL" dirty="0" smtClean="0"/>
              <a:t> התופעה  במושגים של אנטרופיה</a:t>
            </a:r>
            <a:endParaRPr lang="he-IL" dirty="0"/>
          </a:p>
        </p:txBody>
      </p:sp>
      <p:pic>
        <p:nvPicPr>
          <p:cNvPr id="6" name="Picture 2" descr="http://susanecolasanti.files.wordpress.com/2011/09/firxion.jpg?w=3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 flipV="1">
            <a:off x="-45909" y="45908"/>
            <a:ext cx="1643050" cy="155123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51520" y="2509563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2800" dirty="0"/>
              <a:t>התהליך הישיר ספונטני בטמפרטורות </a:t>
            </a:r>
            <a:r>
              <a:rPr lang="he-IL" sz="2800" dirty="0" smtClean="0"/>
              <a:t>גבוהות</a:t>
            </a:r>
          </a:p>
          <a:p>
            <a:endParaRPr lang="en-US" sz="2800" dirty="0"/>
          </a:p>
          <a:p>
            <a:pPr algn="ctr" rtl="0"/>
            <a:r>
              <a:rPr lang="en-US" sz="2800" b="1" dirty="0" err="1"/>
              <a:t>ΔS</a:t>
            </a:r>
            <a:r>
              <a:rPr lang="en-US" sz="2800" b="1" baseline="-25000" dirty="0" err="1"/>
              <a:t>t</a:t>
            </a:r>
            <a:r>
              <a:rPr lang="en-US" sz="2800" b="1" dirty="0"/>
              <a:t>&gt;0</a:t>
            </a:r>
            <a:endParaRPr lang="en-US" sz="2800" dirty="0"/>
          </a:p>
          <a:p>
            <a:pPr algn="ctr" rtl="0"/>
            <a:r>
              <a:rPr lang="en-US" sz="2800" b="1" dirty="0" err="1"/>
              <a:t>ΔS</a:t>
            </a:r>
            <a:r>
              <a:rPr lang="en-US" sz="2800" b="1" baseline="-25000" dirty="0" err="1"/>
              <a:t>t</a:t>
            </a:r>
            <a:r>
              <a:rPr lang="en-US" sz="2800" b="1" dirty="0"/>
              <a:t>= ΔS+ ΔS</a:t>
            </a:r>
            <a:r>
              <a:rPr lang="he-IL" sz="2800" b="1" baseline="-25000" dirty="0"/>
              <a:t>סביבה</a:t>
            </a:r>
            <a:r>
              <a:rPr lang="en-US" sz="2800" b="1" dirty="0"/>
              <a:t>&gt;0</a:t>
            </a:r>
            <a:endParaRPr lang="en-US" sz="2800" dirty="0"/>
          </a:p>
          <a:p>
            <a:pPr algn="ctr" rtl="0"/>
            <a:r>
              <a:rPr lang="en-US" sz="2800" b="1" dirty="0" err="1"/>
              <a:t>ΔS</a:t>
            </a:r>
            <a:r>
              <a:rPr lang="en-US" sz="2800" b="1" baseline="-25000" dirty="0" err="1"/>
              <a:t>t</a:t>
            </a:r>
            <a:r>
              <a:rPr lang="en-US" sz="2800" b="1" dirty="0"/>
              <a:t>= ΔS- ΔH/T&gt;0</a:t>
            </a:r>
            <a:endParaRPr lang="en-US" sz="2800" dirty="0"/>
          </a:p>
          <a:p>
            <a:pPr algn="ctr" rtl="0"/>
            <a:r>
              <a:rPr lang="en-US" sz="2800" b="1" dirty="0"/>
              <a:t>ΔS</a:t>
            </a:r>
            <a:r>
              <a:rPr lang="he-IL" sz="2800" b="1" baseline="-25000" dirty="0"/>
              <a:t>מערכת</a:t>
            </a:r>
            <a:r>
              <a:rPr lang="en-US" sz="2800" b="1" dirty="0"/>
              <a:t>&gt;0</a:t>
            </a:r>
            <a:endParaRPr lang="en-US" sz="2800" dirty="0"/>
          </a:p>
          <a:p>
            <a:endParaRPr lang="he-IL" sz="2800" dirty="0" smtClean="0"/>
          </a:p>
          <a:p>
            <a:r>
              <a:rPr lang="he-IL" sz="2800" dirty="0" smtClean="0"/>
              <a:t>התהליך </a:t>
            </a:r>
            <a:r>
              <a:rPr lang="he-IL" sz="2800" dirty="0"/>
              <a:t>ספונטני והשינוי באנטרופיה של הסביבה שלילי, לכן והשינוי באנטרופיה של המערכת </a:t>
            </a:r>
            <a:r>
              <a:rPr lang="he-IL" sz="2800" dirty="0" smtClean="0"/>
              <a:t>חייב </a:t>
            </a:r>
            <a:r>
              <a:rPr lang="he-IL" sz="2800" dirty="0"/>
              <a:t>להיות חיובי </a:t>
            </a:r>
            <a:endParaRPr lang="he-IL" sz="2800" dirty="0" smtClean="0"/>
          </a:p>
          <a:p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809238" y="1928167"/>
            <a:ext cx="69285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he-IL" sz="2800" b="1" dirty="0"/>
              <a:t>דיו צבעוני</a:t>
            </a:r>
            <a:r>
              <a:rPr lang="en-US" sz="2800" b="1" dirty="0"/>
              <a:t>   </a:t>
            </a:r>
            <a:r>
              <a:rPr lang="he-IL" sz="2800" b="1" dirty="0"/>
              <a:t>אנרגיה +</a:t>
            </a:r>
            <a:r>
              <a:rPr lang="en-US" sz="2800" b="1" dirty="0"/>
              <a:t>  </a:t>
            </a:r>
            <a:r>
              <a:rPr lang="en-US" sz="2800" b="1" dirty="0">
                <a:sym typeface="Wingdings"/>
              </a:rPr>
              <a:t></a:t>
            </a:r>
            <a:r>
              <a:rPr lang="en-US" sz="2800" b="1" dirty="0"/>
              <a:t> </a:t>
            </a:r>
            <a:r>
              <a:rPr lang="he-IL" sz="2800" b="1" dirty="0"/>
              <a:t>דיו חסר צבע    </a:t>
            </a:r>
            <a:r>
              <a:rPr lang="en-US" sz="2800" b="1" dirty="0"/>
              <a:t>  ΔH&gt;0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5737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>
                <a:cs typeface="+mn-cs"/>
              </a:rPr>
              <a:t>משימה</a:t>
            </a:r>
            <a:endParaRPr lang="he-IL" dirty="0"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1002" y="1412776"/>
            <a:ext cx="8143932" cy="477053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Clr>
                <a:srgbClr val="FF0000"/>
              </a:buClr>
            </a:pPr>
            <a:endParaRPr lang="he-IL" sz="1600" dirty="0" smtClean="0"/>
          </a:p>
          <a:p>
            <a:pPr lvl="0" indent="-285750">
              <a:buClr>
                <a:srgbClr val="FF0000"/>
              </a:buClr>
              <a:buFont typeface="Wingdings" pitchFamily="2" charset="2"/>
              <a:buChar char="!"/>
            </a:pPr>
            <a:r>
              <a:rPr lang="he-IL" sz="2400" dirty="0"/>
              <a:t>הציעו שיטה ל"החזרת" </a:t>
            </a:r>
            <a:r>
              <a:rPr lang="he-IL" sz="2400" dirty="0" smtClean="0"/>
              <a:t>הכתוב </a:t>
            </a:r>
            <a:r>
              <a:rPr lang="he-IL" sz="2400" dirty="0"/>
              <a:t>על </a:t>
            </a:r>
            <a:r>
              <a:rPr lang="he-IL" sz="2400" dirty="0" smtClean="0"/>
              <a:t>הפתק שקיבלתם.</a:t>
            </a:r>
          </a:p>
          <a:p>
            <a:pPr lvl="0" indent="-285750">
              <a:buClr>
                <a:srgbClr val="FF0000"/>
              </a:buClr>
              <a:buFont typeface="Wingdings" pitchFamily="2" charset="2"/>
              <a:buChar char="!"/>
            </a:pPr>
            <a:r>
              <a:rPr lang="he-IL" sz="2400" dirty="0" smtClean="0"/>
              <a:t>רשמו </a:t>
            </a:r>
            <a:r>
              <a:rPr lang="he-IL" sz="2400" dirty="0"/>
              <a:t>תצפיות במהלך החזרת הדיו </a:t>
            </a:r>
            <a:endParaRPr lang="he-IL" sz="2400" dirty="0" smtClean="0"/>
          </a:p>
          <a:p>
            <a:pPr lvl="0" indent="-285750">
              <a:buClr>
                <a:srgbClr val="FF0000"/>
              </a:buClr>
              <a:buFont typeface="Wingdings" pitchFamily="2" charset="2"/>
              <a:buChar char="!"/>
            </a:pPr>
            <a:endParaRPr lang="he-IL" sz="2400" dirty="0" smtClean="0"/>
          </a:p>
          <a:p>
            <a:pPr marL="358775" lvl="0" indent="-358775">
              <a:buClr>
                <a:srgbClr val="FF0000"/>
              </a:buClr>
              <a:buFont typeface="Wingdings" pitchFamily="2" charset="2"/>
              <a:buChar char="!"/>
            </a:pPr>
            <a:r>
              <a:rPr lang="he-IL" sz="2400" dirty="0" smtClean="0"/>
              <a:t>אתרו את חברי קבוצתכם על-פי הפתקים והמשיכו את המשימה עם חברים אלו</a:t>
            </a:r>
          </a:p>
          <a:p>
            <a:pPr lvl="0" indent="-285750">
              <a:buClr>
                <a:srgbClr val="FF0000"/>
              </a:buClr>
              <a:buFont typeface="Wingdings" pitchFamily="2" charset="2"/>
              <a:buChar char="!"/>
            </a:pPr>
            <a:r>
              <a:rPr lang="he-IL" sz="2400" dirty="0" smtClean="0"/>
              <a:t>רשמו </a:t>
            </a:r>
            <a:r>
              <a:rPr lang="he-IL" sz="2400" dirty="0"/>
              <a:t>חמש שאלות בעקבות ההתנסות בדיו.</a:t>
            </a:r>
            <a:endParaRPr lang="en-US" sz="2400" dirty="0"/>
          </a:p>
          <a:p>
            <a:pPr>
              <a:buClr>
                <a:srgbClr val="FF0000"/>
              </a:buClr>
            </a:pPr>
            <a:endParaRPr lang="he-IL" sz="2400" dirty="0" smtClean="0"/>
          </a:p>
          <a:p>
            <a:pPr>
              <a:buClr>
                <a:srgbClr val="FF0000"/>
              </a:buClr>
            </a:pPr>
            <a:r>
              <a:rPr lang="he-IL" sz="2400" dirty="0" smtClean="0"/>
              <a:t>לאחר </a:t>
            </a:r>
            <a:r>
              <a:rPr lang="he-IL" sz="2400" dirty="0"/>
              <a:t>הדיון </a:t>
            </a:r>
            <a:r>
              <a:rPr lang="he-IL" sz="2400" dirty="0" smtClean="0"/>
              <a:t>במליאה</a:t>
            </a:r>
            <a:endParaRPr lang="en-US" sz="2400" dirty="0"/>
          </a:p>
          <a:p>
            <a:pPr lvl="0" indent="-285750">
              <a:buClr>
                <a:srgbClr val="FF0000"/>
              </a:buClr>
              <a:buFont typeface="Wingdings" pitchFamily="2" charset="2"/>
              <a:buChar char="!"/>
            </a:pPr>
            <a:r>
              <a:rPr lang="he-IL" sz="2400" dirty="0"/>
              <a:t>בחרו שאלת חקר אחת ותכננו ניסוי מתאים לשאלת החקר </a:t>
            </a:r>
            <a:r>
              <a:rPr lang="he-IL" sz="2400" dirty="0" smtClean="0"/>
              <a:t>. </a:t>
            </a:r>
            <a:endParaRPr lang="en-US" sz="2400" dirty="0"/>
          </a:p>
          <a:p>
            <a:pPr marL="358775" lvl="0" indent="-358775">
              <a:buClr>
                <a:srgbClr val="FF0000"/>
              </a:buClr>
              <a:buFont typeface="Wingdings" pitchFamily="2" charset="2"/>
              <a:buChar char="!"/>
            </a:pPr>
            <a:r>
              <a:rPr lang="he-IL" sz="2400" dirty="0"/>
              <a:t>הסבירו את עקרון הפעולה של הדיו במונחים של אנטרופיה\אנרגיה.</a:t>
            </a:r>
            <a:endParaRPr lang="en-US" sz="2400" dirty="0"/>
          </a:p>
          <a:p>
            <a:pPr lvl="0" indent="-285750">
              <a:buClr>
                <a:srgbClr val="FF0000"/>
              </a:buClr>
              <a:buFont typeface="Wingdings" pitchFamily="2" charset="2"/>
              <a:buChar char="!"/>
            </a:pPr>
            <a:r>
              <a:rPr lang="he-IL" sz="2400" dirty="0"/>
              <a:t>כיצד מוחק המחק של העט את הדיו? </a:t>
            </a:r>
            <a:r>
              <a:rPr lang="he-IL" sz="2400" dirty="0" smtClean="0"/>
              <a:t>הסבירו</a:t>
            </a:r>
            <a:endParaRPr lang="en-US" sz="2400" dirty="0"/>
          </a:p>
        </p:txBody>
      </p:sp>
      <p:pic>
        <p:nvPicPr>
          <p:cNvPr id="4" name="Picture 2" descr="http://susanecolasanti.files.wordpress.com/2011/09/firxion.jpg?w=3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 flipV="1">
            <a:off x="-45909" y="45908"/>
            <a:ext cx="1643050" cy="15512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833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הצגת ראיות</a:t>
            </a:r>
            <a:endParaRPr lang="he-IL" dirty="0"/>
          </a:p>
        </p:txBody>
      </p:sp>
      <p:pic>
        <p:nvPicPr>
          <p:cNvPr id="6" name="Picture 2" descr="http://susanecolasanti.files.wordpress.com/2011/09/firxion.jpg?w=3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 flipV="1">
            <a:off x="-45909" y="45908"/>
            <a:ext cx="1643050" cy="1551233"/>
          </a:xfrm>
          <a:prstGeom prst="rect">
            <a:avLst/>
          </a:prstGeom>
          <a:noFill/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271083"/>
              </p:ext>
            </p:extLst>
          </p:nvPr>
        </p:nvGraphicFramePr>
        <p:xfrm>
          <a:off x="467544" y="1916832"/>
          <a:ext cx="8229600" cy="383790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38001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מיקום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טמפרטורה - </a:t>
                      </a:r>
                      <a:r>
                        <a:rPr lang="en-US" sz="2400" baseline="30000">
                          <a:effectLst/>
                        </a:rPr>
                        <a:t>0</a:t>
                      </a:r>
                      <a:r>
                        <a:rPr lang="en-US" sz="2400">
                          <a:effectLst/>
                        </a:rPr>
                        <a:t>C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תצפית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</a:tr>
              <a:tr h="66970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מעל הגזיה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חם למגע יד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לא רואים את המילים בכלל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</a:tr>
              <a:tr h="66970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כיתה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25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חלק מהמילים נראות וחלקן אינן נראות 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</a:tr>
              <a:tr h="133940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מקרר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חלק מהמילים נראות  וחלקן אינן נראות (לא נצפה שינוי)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</a:tr>
              <a:tr h="66970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מקפיא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>
                          <a:effectLst/>
                        </a:rPr>
                        <a:t>18-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he-IL" sz="2400" dirty="0">
                          <a:effectLst/>
                        </a:rPr>
                        <a:t>כל המילים נראות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David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183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הסבר התופעה</a:t>
            </a:r>
            <a:endParaRPr lang="he-IL" dirty="0"/>
          </a:p>
        </p:txBody>
      </p:sp>
      <p:pic>
        <p:nvPicPr>
          <p:cNvPr id="6" name="Picture 2" descr="http://susanecolasanti.files.wordpress.com/2011/09/firxion.jpg?w=3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 flipV="1">
            <a:off x="-45909" y="45908"/>
            <a:ext cx="1643050" cy="155123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775616" y="1928167"/>
            <a:ext cx="69285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he-IL" sz="2800" b="1" dirty="0"/>
              <a:t>דיו צבעוני</a:t>
            </a:r>
            <a:r>
              <a:rPr lang="en-US" sz="2800" b="1" dirty="0"/>
              <a:t>   </a:t>
            </a:r>
            <a:r>
              <a:rPr lang="he-IL" sz="2800" b="1" dirty="0">
                <a:solidFill>
                  <a:schemeClr val="bg1"/>
                </a:solidFill>
              </a:rPr>
              <a:t>אנרגיה +</a:t>
            </a:r>
            <a:r>
              <a:rPr lang="en-US" sz="2800" b="1" dirty="0"/>
              <a:t>  </a:t>
            </a:r>
            <a:r>
              <a:rPr lang="en-US" sz="2800" b="1" dirty="0">
                <a:sym typeface="Wingdings"/>
              </a:rPr>
              <a:t></a:t>
            </a:r>
            <a:r>
              <a:rPr lang="en-US" sz="2800" b="1" dirty="0"/>
              <a:t> </a:t>
            </a:r>
            <a:r>
              <a:rPr lang="he-IL" sz="2800" b="1" dirty="0"/>
              <a:t>דיו חסר צבע    </a:t>
            </a:r>
            <a:r>
              <a:rPr lang="en-US" sz="2800" b="1" dirty="0"/>
              <a:t>  </a:t>
            </a:r>
            <a:r>
              <a:rPr lang="en-US" sz="2800" b="1" dirty="0">
                <a:solidFill>
                  <a:schemeClr val="bg1"/>
                </a:solidFill>
              </a:rPr>
              <a:t>ΔH&gt;0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9238" y="1928167"/>
            <a:ext cx="69285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he-IL" sz="2800" b="1" dirty="0"/>
              <a:t>דיו צבעוני</a:t>
            </a:r>
            <a:r>
              <a:rPr lang="en-US" sz="2800" b="1" dirty="0"/>
              <a:t>   </a:t>
            </a:r>
            <a:r>
              <a:rPr lang="he-IL" sz="2800" b="1" dirty="0"/>
              <a:t>אנרגיה +</a:t>
            </a:r>
            <a:r>
              <a:rPr lang="en-US" sz="2800" b="1" dirty="0"/>
              <a:t>  </a:t>
            </a:r>
            <a:r>
              <a:rPr lang="en-US" sz="2800" b="1" dirty="0">
                <a:sym typeface="Wingdings"/>
              </a:rPr>
              <a:t></a:t>
            </a:r>
            <a:r>
              <a:rPr lang="en-US" sz="2800" b="1" dirty="0"/>
              <a:t> </a:t>
            </a:r>
            <a:r>
              <a:rPr lang="he-IL" sz="2800" b="1" dirty="0"/>
              <a:t>דיו חסר צבע    </a:t>
            </a:r>
            <a:r>
              <a:rPr lang="en-US" sz="2800" b="1" dirty="0"/>
              <a:t>  ΔH&gt;0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1186128" y="2924944"/>
            <a:ext cx="6107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e-IL" sz="3200" dirty="0" smtClean="0"/>
              <a:t>על פי עקרון לה שטליה...</a:t>
            </a:r>
            <a:endParaRPr lang="en-US" sz="3200" dirty="0"/>
          </a:p>
        </p:txBody>
      </p:sp>
      <p:sp>
        <p:nvSpPr>
          <p:cNvPr id="8" name="כותרת 1"/>
          <p:cNvSpPr txBox="1">
            <a:spLocks/>
          </p:cNvSpPr>
          <p:nvPr/>
        </p:nvSpPr>
        <p:spPr>
          <a:xfrm>
            <a:off x="609600" y="47971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smtClean="0"/>
              <a:t>מה תצפו שיקרה לדיו בחנקן נוזלי?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7816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מאפיינים של הדיו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5858"/>
          </a:xfrm>
        </p:spPr>
        <p:txBody>
          <a:bodyPr>
            <a:normAutofit fontScale="92500"/>
          </a:bodyPr>
          <a:lstStyle/>
          <a:p>
            <a:pPr marL="365125" indent="-273050">
              <a:buClr>
                <a:srgbClr val="FF0000"/>
              </a:buClr>
              <a:buFont typeface="Wingdings" pitchFamily="2" charset="2"/>
              <a:buChar char=""/>
            </a:pPr>
            <a:r>
              <a:rPr lang="he-IL" dirty="0"/>
              <a:t> </a:t>
            </a:r>
            <a:r>
              <a:rPr lang="he-IL" dirty="0" smtClean="0"/>
              <a:t> בנוי ממיקרו-קפסולות (מספק מיקרונים) שבתוכם חומר שבתנאים מסוימים מאבד את צבעו.</a:t>
            </a:r>
            <a:endParaRPr lang="he-IL" dirty="0"/>
          </a:p>
        </p:txBody>
      </p:sp>
      <p:pic>
        <p:nvPicPr>
          <p:cNvPr id="1027" name="Picture 3" descr="D:\my doc\Dropbox\TEMI\Ink\צבע2.jpg"/>
          <p:cNvPicPr>
            <a:picLocks noChangeAspect="1" noChangeArrowheads="1"/>
          </p:cNvPicPr>
          <p:nvPr/>
        </p:nvPicPr>
        <p:blipFill>
          <a:blip r:embed="rId2" cstate="print"/>
          <a:srcRect l="31816" t="15908" r="32391" b="34601"/>
          <a:stretch>
            <a:fillRect/>
          </a:stretch>
        </p:blipFill>
        <p:spPr bwMode="auto">
          <a:xfrm>
            <a:off x="500034" y="3143248"/>
            <a:ext cx="3143272" cy="3259689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23640" t="5482" r="34217" b="46551"/>
          <a:stretch>
            <a:fillRect/>
          </a:stretch>
        </p:blipFill>
        <p:spPr bwMode="auto">
          <a:xfrm>
            <a:off x="5072066" y="3286124"/>
            <a:ext cx="328614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חץ ימינה 6"/>
          <p:cNvSpPr/>
          <p:nvPr/>
        </p:nvSpPr>
        <p:spPr>
          <a:xfrm>
            <a:off x="3929058" y="4572008"/>
            <a:ext cx="857256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Picture 2" descr="http://susanecolasanti.files.wordpress.com/2011/09/firxion.jpg?w=3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 flipV="1">
            <a:off x="-45909" y="45908"/>
            <a:ext cx="1643050" cy="15512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>
                <a:cs typeface="+mn-cs"/>
              </a:rPr>
              <a:t>מאפיינים של הדיו</a:t>
            </a:r>
            <a:endParaRPr lang="he-IL" dirty="0"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857364"/>
            <a:ext cx="8143932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Clr>
                <a:srgbClr val="FF0000"/>
              </a:buClr>
            </a:pPr>
            <a:r>
              <a:rPr lang="he-IL" sz="2800" dirty="0" smtClean="0"/>
              <a:t>העלאת הטמפרטורה של הדיו גורמת להיעלמותו. החימום יכול להתבצע ע"י:</a:t>
            </a:r>
          </a:p>
          <a:p>
            <a:pPr>
              <a:buClr>
                <a:srgbClr val="FF0000"/>
              </a:buClr>
            </a:pPr>
            <a:endParaRPr lang="he-IL" sz="2800" dirty="0" smtClean="0"/>
          </a:p>
          <a:p>
            <a:pPr>
              <a:buClr>
                <a:srgbClr val="FF0000"/>
              </a:buClr>
              <a:buFont typeface="Wingdings" pitchFamily="2" charset="2"/>
              <a:buChar char="!"/>
            </a:pPr>
            <a:r>
              <a:rPr lang="he-IL" sz="2800" dirty="0" smtClean="0"/>
              <a:t>חימום ישיר (מעל 60 מ"צ)</a:t>
            </a:r>
          </a:p>
          <a:p>
            <a:pPr>
              <a:buClr>
                <a:srgbClr val="FF0000"/>
              </a:buClr>
              <a:buFont typeface="Wingdings" pitchFamily="2" charset="2"/>
              <a:buChar char="!"/>
            </a:pPr>
            <a:r>
              <a:rPr lang="he-IL" sz="2800" dirty="0" smtClean="0"/>
              <a:t>חיכוך ע"י מחיקה</a:t>
            </a:r>
          </a:p>
          <a:p>
            <a:pPr>
              <a:buClr>
                <a:srgbClr val="FF0000"/>
              </a:buClr>
              <a:buFont typeface="Wingdings" pitchFamily="2" charset="2"/>
              <a:buChar char="!"/>
            </a:pPr>
            <a:r>
              <a:rPr lang="he-IL" sz="2800" dirty="0" smtClean="0"/>
              <a:t>תאורה חזקה</a:t>
            </a:r>
          </a:p>
          <a:p>
            <a:pPr>
              <a:buClr>
                <a:srgbClr val="FF0000"/>
              </a:buClr>
            </a:pPr>
            <a:endParaRPr lang="he-IL" sz="2800" dirty="0" smtClean="0"/>
          </a:p>
          <a:p>
            <a:pPr>
              <a:buClr>
                <a:srgbClr val="FF0000"/>
              </a:buClr>
            </a:pPr>
            <a:r>
              <a:rPr lang="he-IL" sz="2800" dirty="0" smtClean="0"/>
              <a:t>קירורו מחדש מחזיר את הצבע </a:t>
            </a:r>
            <a:r>
              <a:rPr lang="en-US" sz="2800" dirty="0" smtClean="0"/>
              <a:t>(-20 </a:t>
            </a:r>
            <a:r>
              <a:rPr lang="en-US" sz="2800" baseline="30000" dirty="0" smtClean="0"/>
              <a:t>0</a:t>
            </a:r>
            <a:r>
              <a:rPr lang="en-US" sz="2800" dirty="0" smtClean="0"/>
              <a:t>C)</a:t>
            </a:r>
            <a:endParaRPr lang="he-IL" sz="2800" dirty="0" smtClean="0"/>
          </a:p>
          <a:p>
            <a:pPr>
              <a:buClr>
                <a:srgbClr val="FF0000"/>
              </a:buClr>
            </a:pPr>
            <a:r>
              <a:rPr lang="he-IL" sz="2800" dirty="0" smtClean="0"/>
              <a:t>התהליך הפיך אם המיקרו-קפסולות לא נפגעות</a:t>
            </a:r>
            <a:endParaRPr lang="he-IL" sz="2800" dirty="0"/>
          </a:p>
        </p:txBody>
      </p:sp>
      <p:pic>
        <p:nvPicPr>
          <p:cNvPr id="4" name="Picture 2" descr="http://susanecolasanti.files.wordpress.com/2011/09/firxion.jpg?w=3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 flipV="1">
            <a:off x="-45909" y="45908"/>
            <a:ext cx="1643050" cy="15512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e-IL" b="1" dirty="0" smtClean="0">
                <a:cs typeface="+mn-cs"/>
              </a:rPr>
              <a:t>הצעה להסבר שינוי הצבע בהשפעת חימום/קירור</a:t>
            </a:r>
            <a:endParaRPr lang="he-IL" b="1" dirty="0"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8897" y="1285860"/>
            <a:ext cx="7950629" cy="5500726"/>
          </a:xfrm>
          <a:prstGeom prst="rect">
            <a:avLst/>
          </a:prstGeom>
          <a:solidFill>
            <a:schemeClr val="accent4">
              <a:lumMod val="75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e-IL" b="1" dirty="0" smtClean="0">
                <a:cs typeface="+mn-cs"/>
              </a:rPr>
              <a:t>הצעה להסבר שינוי הצבע בהשפעת חימום/קירור</a:t>
            </a:r>
            <a:endParaRPr lang="he-IL" b="1" dirty="0">
              <a:cs typeface="+mn-cs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48289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971601" y="5157192"/>
            <a:ext cx="73448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he-IL" sz="2000" dirty="0" err="1" smtClean="0"/>
              <a:t>המיקרוקפסולות</a:t>
            </a:r>
            <a:r>
              <a:rPr lang="he-IL" sz="2000" dirty="0" smtClean="0"/>
              <a:t> </a:t>
            </a:r>
            <a:r>
              <a:rPr lang="he-IL" sz="2000" dirty="0"/>
              <a:t>בנויות </a:t>
            </a:r>
            <a:r>
              <a:rPr lang="he-IL" sz="2000" dirty="0" err="1"/>
              <a:t>מממס</a:t>
            </a:r>
            <a:r>
              <a:rPr lang="he-IL" sz="2000" dirty="0"/>
              <a:t> ושני </a:t>
            </a:r>
            <a:r>
              <a:rPr lang="he-IL" sz="2000" dirty="0" smtClean="0"/>
              <a:t>מומסים (חומצה אורגנית וצבען).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he-IL" sz="2000" dirty="0" smtClean="0"/>
              <a:t>מתחת </a:t>
            </a:r>
            <a:r>
              <a:rPr lang="he-IL" sz="2000" dirty="0"/>
              <a:t>לטמפרטורת ההיתוך של הממס, המומסים נמצאים באינטראקציה, במגע. במצב כזה החומר צבעוני. </a:t>
            </a:r>
            <a:endParaRPr lang="he-IL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he-IL" sz="2000" dirty="0" smtClean="0"/>
              <a:t>מעל </a:t>
            </a:r>
            <a:r>
              <a:rPr lang="he-IL" sz="2000" dirty="0"/>
              <a:t>לטמפרטורת ההיתוך של הממס, כאשר הוא נוזל, המומסים נפרדים זה מזה- במצב כזה החומר חסר צבע.  </a:t>
            </a:r>
          </a:p>
        </p:txBody>
      </p:sp>
    </p:spTree>
    <p:extLst>
      <p:ext uri="{BB962C8B-B14F-4D97-AF65-F5344CB8AC3E}">
        <p14:creationId xmlns:p14="http://schemas.microsoft.com/office/powerpoint/2010/main" val="376993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מאפיינים </a:t>
            </a:r>
            <a:r>
              <a:rPr lang="he-IL" dirty="0" err="1" smtClean="0"/>
              <a:t>תרמוכימיים</a:t>
            </a:r>
            <a:r>
              <a:rPr lang="he-IL" smtClean="0"/>
              <a:t>: אנדו/אקסו</a:t>
            </a:r>
            <a:endParaRPr lang="he-I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3" r="20706" b="40887"/>
          <a:stretch/>
        </p:blipFill>
        <p:spPr bwMode="auto">
          <a:xfrm>
            <a:off x="899592" y="1753902"/>
            <a:ext cx="662322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381</Words>
  <Application>Microsoft Office PowerPoint</Application>
  <PresentationFormat>‫הצגה על המסך (4:3)</PresentationFormat>
  <Paragraphs>66</Paragraphs>
  <Slides>11</Slides>
  <Notes>1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11</vt:i4>
      </vt:variant>
    </vt:vector>
  </HeadingPairs>
  <TitlesOfParts>
    <vt:vector size="12" baseType="lpstr">
      <vt:lpstr>ערכת נושא Office</vt:lpstr>
      <vt:lpstr>תעלומת הדיו הנעלם</vt:lpstr>
      <vt:lpstr>משימה</vt:lpstr>
      <vt:lpstr>הצגת ראיות</vt:lpstr>
      <vt:lpstr>הסבר התופעה</vt:lpstr>
      <vt:lpstr>מאפיינים של הדיו</vt:lpstr>
      <vt:lpstr>מאפיינים של הדיו</vt:lpstr>
      <vt:lpstr>הצעה להסבר שינוי הצבע בהשפעת חימום/קירור</vt:lpstr>
      <vt:lpstr>הצעה להסבר שינוי הצבע בהשפעת חימום/קירור</vt:lpstr>
      <vt:lpstr>מאפיינים תרמוכימיים: אנדו/אקסו</vt:lpstr>
      <vt:lpstr>מאפיינים נוספים</vt:lpstr>
      <vt:lpstr> התופעה  במושגים של אנטרופיה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תעלומת תוצאות המעבדה האבודות</dc:title>
  <dc:creator>Dvora</dc:creator>
  <cp:lastModifiedBy>Windows User</cp:lastModifiedBy>
  <cp:revision>22</cp:revision>
  <dcterms:created xsi:type="dcterms:W3CDTF">2013-07-23T21:36:24Z</dcterms:created>
  <dcterms:modified xsi:type="dcterms:W3CDTF">2014-08-13T10:09:27Z</dcterms:modified>
</cp:coreProperties>
</file>